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D8C7-0D44-49F9-BB53-EB25B8CF0346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9C903-347C-4A36-BE12-E6E0E2D2B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76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D8C7-0D44-49F9-BB53-EB25B8CF0346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9C903-347C-4A36-BE12-E6E0E2D2B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168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D8C7-0D44-49F9-BB53-EB25B8CF0346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9C903-347C-4A36-BE12-E6E0E2D2B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570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D8C7-0D44-49F9-BB53-EB25B8CF0346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9C903-347C-4A36-BE12-E6E0E2D2B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135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D8C7-0D44-49F9-BB53-EB25B8CF0346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9C903-347C-4A36-BE12-E6E0E2D2B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59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D8C7-0D44-49F9-BB53-EB25B8CF0346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9C903-347C-4A36-BE12-E6E0E2D2B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38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D8C7-0D44-49F9-BB53-EB25B8CF0346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9C903-347C-4A36-BE12-E6E0E2D2B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96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D8C7-0D44-49F9-BB53-EB25B8CF0346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9C903-347C-4A36-BE12-E6E0E2D2B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808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D8C7-0D44-49F9-BB53-EB25B8CF0346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9C903-347C-4A36-BE12-E6E0E2D2B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71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D8C7-0D44-49F9-BB53-EB25B8CF0346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9C903-347C-4A36-BE12-E6E0E2D2B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8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D8C7-0D44-49F9-BB53-EB25B8CF0346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9C903-347C-4A36-BE12-E6E0E2D2B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27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9D8C7-0D44-49F9-BB53-EB25B8CF0346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9C903-347C-4A36-BE12-E6E0E2D2B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77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188811"/>
              </p:ext>
            </p:extLst>
          </p:nvPr>
        </p:nvGraphicFramePr>
        <p:xfrm>
          <a:off x="304800" y="859739"/>
          <a:ext cx="3261360" cy="4790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23469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S.No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Event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Recipe Start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Step N Logical Start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Step N First Command sent to</a:t>
                      </a:r>
                      <a:r>
                        <a:rPr lang="en-US" sz="1200" baseline="0" dirty="0" smtClean="0"/>
                        <a:t> device (</a:t>
                      </a:r>
                      <a:r>
                        <a:rPr lang="en-US" sz="1200" baseline="0" dirty="0" err="1" smtClean="0"/>
                        <a:t>Eg</a:t>
                      </a:r>
                      <a:r>
                        <a:rPr lang="en-US" sz="1200" baseline="0" dirty="0" smtClean="0"/>
                        <a:t> Open valve, Set MFC </a:t>
                      </a:r>
                      <a:r>
                        <a:rPr lang="en-US" sz="1200" baseline="0" dirty="0" err="1" smtClean="0"/>
                        <a:t>setpoint</a:t>
                      </a:r>
                      <a:r>
                        <a:rPr lang="en-US" sz="1200" baseline="0" dirty="0" smtClean="0"/>
                        <a:t>)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Step N Start of last command</a:t>
                      </a:r>
                      <a:r>
                        <a:rPr lang="en-US" sz="1200" baseline="0" dirty="0" smtClean="0"/>
                        <a:t> (</a:t>
                      </a:r>
                      <a:r>
                        <a:rPr lang="en-US" sz="1200" baseline="0" dirty="0" err="1" smtClean="0"/>
                        <a:t>Eg</a:t>
                      </a:r>
                      <a:r>
                        <a:rPr lang="en-US" sz="1200" baseline="0" dirty="0" smtClean="0"/>
                        <a:t> Set Dopant MFC)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Step N Last ramp </a:t>
                      </a:r>
                      <a:r>
                        <a:rPr lang="en-US" sz="1200" dirty="0" err="1" smtClean="0"/>
                        <a:t>setpoint</a:t>
                      </a:r>
                      <a:r>
                        <a:rPr lang="en-US" sz="1200" dirty="0" smtClean="0"/>
                        <a:t> sent to device (</a:t>
                      </a:r>
                      <a:r>
                        <a:rPr lang="en-US" sz="1200" dirty="0" err="1" smtClean="0"/>
                        <a:t>Eg</a:t>
                      </a:r>
                      <a:r>
                        <a:rPr lang="en-US" sz="1200" dirty="0" smtClean="0"/>
                        <a:t>: Set MFC 100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sccm</a:t>
                      </a:r>
                      <a:r>
                        <a:rPr lang="en-US" sz="1200" baseline="0" dirty="0" smtClean="0"/>
                        <a:t>)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Step N Logical complete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Step</a:t>
                      </a:r>
                      <a:r>
                        <a:rPr lang="en-US" sz="1200" baseline="0" dirty="0" smtClean="0"/>
                        <a:t> N+1 Logical Start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Step N+1 First Command Sent to device (</a:t>
                      </a:r>
                      <a:r>
                        <a:rPr lang="en-US" sz="1200" dirty="0" err="1" smtClean="0"/>
                        <a:t>Eg</a:t>
                      </a:r>
                      <a:r>
                        <a:rPr lang="en-US" sz="1200" dirty="0" smtClean="0"/>
                        <a:t> Close</a:t>
                      </a:r>
                      <a:r>
                        <a:rPr lang="en-US" sz="1200" baseline="0" dirty="0" smtClean="0"/>
                        <a:t> Value, Set MFC </a:t>
                      </a:r>
                      <a:r>
                        <a:rPr lang="en-US" sz="1200" baseline="0" dirty="0" err="1" smtClean="0"/>
                        <a:t>Setpoint</a:t>
                      </a:r>
                      <a:r>
                        <a:rPr lang="en-US" sz="1200" baseline="0" dirty="0" smtClean="0"/>
                        <a:t>)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Step N+1 Start</a:t>
                      </a:r>
                      <a:r>
                        <a:rPr lang="en-US" sz="1200" baseline="0" dirty="0" smtClean="0"/>
                        <a:t> of last command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Recipe</a:t>
                      </a:r>
                      <a:r>
                        <a:rPr lang="en-US" sz="1200" baseline="0" dirty="0" smtClean="0"/>
                        <a:t> End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239000" y="2435396"/>
            <a:ext cx="8643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C00000"/>
                </a:solidFill>
              </a:rPr>
              <a:t>Actual Step </a:t>
            </a:r>
          </a:p>
          <a:p>
            <a:r>
              <a:rPr lang="en-US" sz="1100" dirty="0" smtClean="0">
                <a:solidFill>
                  <a:srgbClr val="C00000"/>
                </a:solidFill>
              </a:rPr>
              <a:t>Duration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581400" y="1774139"/>
            <a:ext cx="342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543300" y="3679139"/>
            <a:ext cx="3581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ight Brace 21"/>
          <p:cNvSpPr/>
          <p:nvPr/>
        </p:nvSpPr>
        <p:spPr>
          <a:xfrm>
            <a:off x="7010400" y="1774139"/>
            <a:ext cx="228600" cy="1905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endCxn id="26" idx="2"/>
          </p:cNvCxnSpPr>
          <p:nvPr/>
        </p:nvCxnSpPr>
        <p:spPr>
          <a:xfrm>
            <a:off x="3581400" y="2307539"/>
            <a:ext cx="7387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ight Brace 25"/>
          <p:cNvSpPr/>
          <p:nvPr/>
        </p:nvSpPr>
        <p:spPr>
          <a:xfrm>
            <a:off x="4320117" y="1774139"/>
            <a:ext cx="152400" cy="53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497380" y="1851252"/>
            <a:ext cx="7777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C00000"/>
                </a:solidFill>
              </a:rPr>
              <a:t>Step Start </a:t>
            </a:r>
            <a:br>
              <a:rPr lang="en-US" sz="1100" dirty="0" smtClean="0">
                <a:solidFill>
                  <a:srgbClr val="C00000"/>
                </a:solidFill>
              </a:rPr>
            </a:br>
            <a:r>
              <a:rPr lang="en-US" sz="1100" dirty="0" smtClean="0">
                <a:solidFill>
                  <a:srgbClr val="C00000"/>
                </a:solidFill>
              </a:rPr>
              <a:t>Latency</a:t>
            </a:r>
            <a:endParaRPr lang="en-US" sz="1100" dirty="0">
              <a:solidFill>
                <a:srgbClr val="C00000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3543300" y="2840939"/>
            <a:ext cx="20885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ight Brace 30"/>
          <p:cNvSpPr/>
          <p:nvPr/>
        </p:nvSpPr>
        <p:spPr>
          <a:xfrm>
            <a:off x="5631853" y="1774139"/>
            <a:ext cx="159347" cy="1066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791797" y="2202991"/>
            <a:ext cx="9973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C00000"/>
                </a:solidFill>
              </a:rPr>
              <a:t>Step Dispatch </a:t>
            </a:r>
          </a:p>
          <a:p>
            <a:r>
              <a:rPr lang="en-US" sz="1100" dirty="0" smtClean="0">
                <a:solidFill>
                  <a:srgbClr val="C00000"/>
                </a:solidFill>
              </a:rPr>
              <a:t>duration</a:t>
            </a:r>
            <a:endParaRPr lang="en-US" sz="1100" dirty="0">
              <a:solidFill>
                <a:srgbClr val="C00000"/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3556848" y="3683745"/>
            <a:ext cx="2130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581400" y="5029200"/>
            <a:ext cx="22103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ight Brace 36"/>
          <p:cNvSpPr/>
          <p:nvPr/>
        </p:nvSpPr>
        <p:spPr>
          <a:xfrm>
            <a:off x="5711526" y="3683744"/>
            <a:ext cx="232074" cy="13454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002867" y="3949799"/>
            <a:ext cx="13147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C00000"/>
                </a:solidFill>
              </a:rPr>
              <a:t>Step transition time</a:t>
            </a:r>
            <a:endParaRPr lang="en-US" sz="1100" dirty="0">
              <a:solidFill>
                <a:srgbClr val="C00000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3543300" y="1316939"/>
            <a:ext cx="4457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543300" y="5464538"/>
            <a:ext cx="441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ight Brace 44"/>
          <p:cNvSpPr/>
          <p:nvPr/>
        </p:nvSpPr>
        <p:spPr>
          <a:xfrm>
            <a:off x="8019716" y="1316938"/>
            <a:ext cx="266700" cy="414759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8286416" y="3078975"/>
            <a:ext cx="85758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C00000"/>
                </a:solidFill>
              </a:rPr>
              <a:t>Actual Recipe </a:t>
            </a:r>
          </a:p>
          <a:p>
            <a:r>
              <a:rPr lang="en-US" sz="1100" dirty="0" smtClean="0">
                <a:solidFill>
                  <a:srgbClr val="C00000"/>
                </a:solidFill>
              </a:rPr>
              <a:t>Duration</a:t>
            </a:r>
            <a:endParaRPr lang="en-US" sz="1100" dirty="0">
              <a:solidFill>
                <a:srgbClr val="C0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543300" y="5473005"/>
            <a:ext cx="54296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dirty="0" smtClean="0"/>
          </a:p>
          <a:p>
            <a:r>
              <a:rPr lang="en-US" sz="1200" dirty="0" smtClean="0"/>
              <a:t>In addition to above counters published, following will be calculated for each recipe:</a:t>
            </a:r>
          </a:p>
          <a:p>
            <a:pPr marL="342900" indent="-342900">
              <a:buAutoNum type="arabicPeriod"/>
            </a:pPr>
            <a:r>
              <a:rPr lang="en-US" sz="1200" dirty="0" smtClean="0">
                <a:solidFill>
                  <a:srgbClr val="C00000"/>
                </a:solidFill>
              </a:rPr>
              <a:t>Average Step Start Latency</a:t>
            </a:r>
          </a:p>
          <a:p>
            <a:pPr marL="342900" indent="-342900">
              <a:buAutoNum type="arabicPeriod"/>
            </a:pPr>
            <a:r>
              <a:rPr lang="en-US" sz="1200" dirty="0" smtClean="0">
                <a:solidFill>
                  <a:srgbClr val="C00000"/>
                </a:solidFill>
              </a:rPr>
              <a:t>Average Dispatch Duration</a:t>
            </a:r>
          </a:p>
          <a:p>
            <a:pPr marL="342900" indent="-342900">
              <a:buAutoNum type="arabicPeriod"/>
            </a:pPr>
            <a:r>
              <a:rPr lang="en-US" sz="1200" dirty="0" smtClean="0">
                <a:solidFill>
                  <a:srgbClr val="C00000"/>
                </a:solidFill>
              </a:rPr>
              <a:t>Average Step Delta </a:t>
            </a:r>
            <a:r>
              <a:rPr lang="en-US" sz="1200" dirty="0" smtClean="0"/>
              <a:t>(</a:t>
            </a:r>
            <a:r>
              <a:rPr lang="en-US" sz="1200" dirty="0" err="1" smtClean="0"/>
              <a:t>Avg</a:t>
            </a:r>
            <a:r>
              <a:rPr lang="en-US" sz="1200" dirty="0" smtClean="0"/>
              <a:t> of actual-expected step duration)</a:t>
            </a:r>
          </a:p>
          <a:p>
            <a:pPr marL="342900" indent="-342900">
              <a:buAutoNum type="arabicPeriod"/>
            </a:pPr>
            <a:r>
              <a:rPr lang="en-US" sz="1200" dirty="0" smtClean="0">
                <a:solidFill>
                  <a:srgbClr val="C00000"/>
                </a:solidFill>
              </a:rPr>
              <a:t>Average step transition time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743378" y="304800"/>
            <a:ext cx="291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Recipe Step Timing Counters 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161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148</Words>
  <Application>Microsoft Office PowerPoint</Application>
  <PresentationFormat>On-screen Show (4:3)</PresentationFormat>
  <Paragraphs>37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Veeco-Somerset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user2k</dc:creator>
  <cp:lastModifiedBy>Sreenath MR (HCL Financial Services)</cp:lastModifiedBy>
  <cp:revision>28</cp:revision>
  <dcterms:created xsi:type="dcterms:W3CDTF">2013-03-15T20:30:45Z</dcterms:created>
  <dcterms:modified xsi:type="dcterms:W3CDTF">2013-03-20T09:45:38Z</dcterms:modified>
</cp:coreProperties>
</file>