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5" r:id="rId15"/>
    <p:sldId id="276" r:id="rId16"/>
    <p:sldId id="277" r:id="rId17"/>
    <p:sldId id="278" r:id="rId18"/>
    <p:sldId id="270" r:id="rId19"/>
    <p:sldId id="279" r:id="rId20"/>
    <p:sldId id="280" r:id="rId21"/>
    <p:sldId id="281" r:id="rId22"/>
    <p:sldId id="282" r:id="rId23"/>
    <p:sldId id="283" r:id="rId24"/>
    <p:sldId id="271" r:id="rId25"/>
    <p:sldId id="284" r:id="rId26"/>
    <p:sldId id="272" r:id="rId27"/>
    <p:sldId id="285" r:id="rId28"/>
    <p:sldId id="286" r:id="rId29"/>
    <p:sldId id="273" r:id="rId30"/>
    <p:sldId id="287" r:id="rId31"/>
    <p:sldId id="288" r:id="rId32"/>
    <p:sldId id="289" r:id="rId33"/>
    <p:sldId id="290" r:id="rId34"/>
    <p:sldId id="291" r:id="rId35"/>
    <p:sldId id="292" r:id="rId36"/>
    <p:sldId id="274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By Rakesh Mishra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5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05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776"/>
            <a:ext cx="8915400" cy="5377218"/>
          </a:xfrm>
        </p:spPr>
        <p:txBody>
          <a:bodyPr/>
          <a:lstStyle/>
          <a:p>
            <a:r>
              <a:rPr lang="en-US" dirty="0"/>
              <a:t>Tuple </a:t>
            </a:r>
            <a:endParaRPr lang="en-US" dirty="0" smtClean="0"/>
          </a:p>
          <a:p>
            <a:pPr lvl="1"/>
            <a:r>
              <a:rPr lang="en-US" dirty="0" smtClean="0"/>
              <a:t>Tuple is another sequential type like string and list</a:t>
            </a:r>
          </a:p>
          <a:p>
            <a:pPr lvl="1"/>
            <a:r>
              <a:rPr lang="en-US" dirty="0" smtClean="0"/>
              <a:t>Like String Tuples are also immutable </a:t>
            </a:r>
          </a:p>
          <a:p>
            <a:pPr lvl="1"/>
            <a:r>
              <a:rPr lang="en-US" dirty="0" smtClean="0"/>
              <a:t>Tuples are constructed using comma operator with or without parenthesis </a:t>
            </a:r>
          </a:p>
          <a:p>
            <a:pPr lvl="1"/>
            <a:r>
              <a:rPr lang="en-US" i="1" dirty="0" smtClean="0"/>
              <a:t>Note: </a:t>
            </a:r>
            <a:r>
              <a:rPr lang="en-US" dirty="0" smtClean="0"/>
              <a:t>empty tuple must have the enclosing parenthesis</a:t>
            </a:r>
          </a:p>
          <a:p>
            <a:pPr lvl="1"/>
            <a:r>
              <a:rPr lang="en-US" i="1" dirty="0" smtClean="0"/>
              <a:t>Note: </a:t>
            </a:r>
            <a:r>
              <a:rPr lang="en-US" dirty="0" smtClean="0"/>
              <a:t>Single item tuple must have a trailing comma  </a:t>
            </a:r>
          </a:p>
          <a:p>
            <a:pPr marL="857250" lvl="2" indent="0">
              <a:buNone/>
            </a:pPr>
            <a:r>
              <a:rPr lang="en-US" dirty="0" err="1" smtClean="0"/>
              <a:t>Eexample</a:t>
            </a:r>
            <a:r>
              <a:rPr lang="en-US" dirty="0"/>
              <a:t>:&gt;&gt;&gt; mytuple0 ='a', 2, 'c'</a:t>
            </a:r>
          </a:p>
          <a:p>
            <a:pPr marL="857250" lvl="2" indent="0">
              <a:buNone/>
            </a:pPr>
            <a:r>
              <a:rPr lang="en-US" dirty="0"/>
              <a:t>&gt;&gt;&gt; mytuple1= ()</a:t>
            </a:r>
          </a:p>
          <a:p>
            <a:pPr marL="857250" lvl="2" indent="0">
              <a:buNone/>
            </a:pPr>
            <a:r>
              <a:rPr lang="en-US" dirty="0"/>
              <a:t>&gt;&gt;&gt; mytuple2 = (1,2,3)</a:t>
            </a:r>
          </a:p>
          <a:p>
            <a:pPr marL="857250" lvl="2" indent="0">
              <a:buNone/>
            </a:pPr>
            <a:r>
              <a:rPr lang="en-US" dirty="0"/>
              <a:t>&gt;&gt;&gt; mytuple3 = ('a</a:t>
            </a:r>
            <a:r>
              <a:rPr lang="en-US" dirty="0" smtClean="0"/>
              <a:t>')   # this is allowed but it not tuple it become string  try type(mytuple3)</a:t>
            </a:r>
            <a:endParaRPr lang="en-US" dirty="0"/>
          </a:p>
          <a:p>
            <a:pPr marL="857250" lvl="2" indent="0">
              <a:buNone/>
            </a:pPr>
            <a:r>
              <a:rPr lang="en-US" dirty="0"/>
              <a:t>&gt;&gt;&gt; mytuple4 = ('a</a:t>
            </a:r>
            <a:r>
              <a:rPr lang="en-US" dirty="0" smtClean="0"/>
              <a:t>',)  # this is tuple – type(mytuple4)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6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9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Dictionary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6537"/>
            <a:ext cx="8915400" cy="5418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Dictionary </a:t>
            </a:r>
          </a:p>
          <a:p>
            <a:pPr lvl="1"/>
            <a:r>
              <a:rPr lang="en-US" dirty="0" smtClean="0"/>
              <a:t>Dictionary is only standard mapping type in Python</a:t>
            </a:r>
          </a:p>
          <a:p>
            <a:pPr lvl="1"/>
            <a:r>
              <a:rPr lang="en-US" dirty="0" smtClean="0"/>
              <a:t>Dictionary is mapping of Keys and Values</a:t>
            </a:r>
          </a:p>
          <a:p>
            <a:pPr lvl="1"/>
            <a:r>
              <a:rPr lang="en-US" dirty="0" smtClean="0"/>
              <a:t>Dictionary is mutable. </a:t>
            </a:r>
          </a:p>
          <a:p>
            <a:pPr lvl="1"/>
            <a:r>
              <a:rPr lang="en-US" dirty="0" smtClean="0"/>
              <a:t>Values are not </a:t>
            </a:r>
            <a:r>
              <a:rPr lang="en-US" dirty="0" err="1" smtClean="0"/>
              <a:t>hashable</a:t>
            </a:r>
            <a:r>
              <a:rPr lang="en-US" dirty="0" smtClean="0"/>
              <a:t> i.e. values can be list, dictionary, or any mutable type</a:t>
            </a:r>
          </a:p>
          <a:p>
            <a:pPr lvl="1"/>
            <a:r>
              <a:rPr lang="en-US" dirty="0" smtClean="0"/>
              <a:t>Prepared by comma </a:t>
            </a:r>
            <a:r>
              <a:rPr lang="en-US" dirty="0" err="1" smtClean="0"/>
              <a:t>seprated</a:t>
            </a:r>
            <a:r>
              <a:rPr lang="en-US" dirty="0" smtClean="0"/>
              <a:t> list of </a:t>
            </a:r>
            <a:r>
              <a:rPr lang="en-US" dirty="0" err="1" smtClean="0"/>
              <a:t>Key:Value</a:t>
            </a:r>
            <a:r>
              <a:rPr lang="en-US" dirty="0"/>
              <a:t> </a:t>
            </a:r>
            <a:r>
              <a:rPr lang="en-US" dirty="0" smtClean="0"/>
              <a:t>pairs within braces </a:t>
            </a:r>
          </a:p>
          <a:p>
            <a:pPr marL="457200" lvl="1" indent="0">
              <a:buNone/>
            </a:pPr>
            <a:r>
              <a:rPr lang="en-US" dirty="0" smtClean="0"/>
              <a:t>Example: </a:t>
            </a:r>
          </a:p>
          <a:p>
            <a:pPr marL="457200" lvl="1" indent="0">
              <a:buNone/>
            </a:pPr>
            <a:r>
              <a:rPr lang="en-US" dirty="0"/>
              <a:t>&gt;&gt;&gt; a = </a:t>
            </a:r>
            <a:r>
              <a:rPr lang="en-US" dirty="0" err="1"/>
              <a:t>dict</a:t>
            </a:r>
            <a:r>
              <a:rPr lang="en-US" dirty="0"/>
              <a:t>(one=1, two=2, three=3)</a:t>
            </a:r>
          </a:p>
          <a:p>
            <a:pPr marL="457200" lvl="1" indent="0">
              <a:buNone/>
            </a:pPr>
            <a:r>
              <a:rPr lang="en-US" dirty="0"/>
              <a:t>&gt;&gt;&gt; b = {'one': 1, 'two': 2, 'three': 3}</a:t>
            </a:r>
          </a:p>
          <a:p>
            <a:pPr marL="457200" lvl="1" indent="0">
              <a:buNone/>
            </a:pPr>
            <a:r>
              <a:rPr lang="en-US" dirty="0"/>
              <a:t>&gt;&gt;&gt; c = </a:t>
            </a:r>
            <a:r>
              <a:rPr lang="en-US" dirty="0" err="1"/>
              <a:t>dict</a:t>
            </a:r>
            <a:r>
              <a:rPr lang="en-US" dirty="0"/>
              <a:t>(zip(['one', 'two', 'three'], [1, 2, 3]))</a:t>
            </a:r>
          </a:p>
          <a:p>
            <a:pPr marL="457200" lvl="1" indent="0">
              <a:buNone/>
            </a:pPr>
            <a:r>
              <a:rPr lang="en-US" dirty="0"/>
              <a:t>&gt;&gt;&gt; d = </a:t>
            </a:r>
            <a:r>
              <a:rPr lang="en-US" dirty="0" err="1"/>
              <a:t>dict</a:t>
            </a:r>
            <a:r>
              <a:rPr lang="en-US" dirty="0"/>
              <a:t>([('two', 2), ('one', 1), ('three', 3)])</a:t>
            </a:r>
          </a:p>
          <a:p>
            <a:pPr marL="457200" lvl="1" indent="0">
              <a:buNone/>
            </a:pPr>
            <a:r>
              <a:rPr lang="en-US" dirty="0"/>
              <a:t>&gt;&gt;&gt; e = </a:t>
            </a:r>
            <a:r>
              <a:rPr lang="en-US" dirty="0" err="1"/>
              <a:t>dict</a:t>
            </a:r>
            <a:r>
              <a:rPr lang="en-US" dirty="0"/>
              <a:t>({'three': 3, 'one': 1, 'two': 2})</a:t>
            </a:r>
          </a:p>
          <a:p>
            <a:pPr marL="457200" lvl="1" indent="0">
              <a:buNone/>
            </a:pPr>
            <a:r>
              <a:rPr lang="en-US" dirty="0"/>
              <a:t>&gt;&gt;&gt; a == b == c == d == </a:t>
            </a:r>
            <a:r>
              <a:rPr lang="en-US" dirty="0" smtClean="0"/>
              <a:t>e</a:t>
            </a:r>
          </a:p>
          <a:p>
            <a:pPr marL="457200" lvl="1" indent="0">
              <a:buNone/>
            </a:pPr>
            <a:r>
              <a:rPr lang="en-US" dirty="0" smtClean="0"/>
              <a:t>&gt;&gt;&gt; b[‘three’] = 43</a:t>
            </a:r>
          </a:p>
          <a:p>
            <a:pPr marL="457200" lvl="1" indent="0">
              <a:buNone/>
            </a:pPr>
            <a:r>
              <a:rPr lang="en-US" dirty="0" smtClean="0"/>
              <a:t>&gt;&gt;&gt; del b[‘three’]</a:t>
            </a:r>
          </a:p>
        </p:txBody>
      </p:sp>
    </p:spTree>
    <p:extLst>
      <p:ext uri="{BB962C8B-B14F-4D97-AF65-F5344CB8AC3E}">
        <p14:creationId xmlns:p14="http://schemas.microsoft.com/office/powerpoint/2010/main" val="289588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86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Dictionary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28299"/>
            <a:ext cx="8915400" cy="5629701"/>
          </a:xfrm>
        </p:spPr>
        <p:txBody>
          <a:bodyPr/>
          <a:lstStyle/>
          <a:p>
            <a:r>
              <a:rPr lang="en-US" dirty="0" smtClean="0"/>
              <a:t>Supported Activity – </a:t>
            </a:r>
            <a:r>
              <a:rPr lang="en-US" i="1" dirty="0" smtClean="0"/>
              <a:t>Note: not full list refer python doc for supported methods</a:t>
            </a:r>
            <a:endParaRPr lang="en-US" dirty="0" smtClean="0"/>
          </a:p>
          <a:p>
            <a:pPr lvl="1"/>
            <a:r>
              <a:rPr lang="en-US" dirty="0"/>
              <a:t>Len(d)  # provides the number of items of dictionary </a:t>
            </a:r>
          </a:p>
          <a:p>
            <a:pPr lvl="1"/>
            <a:r>
              <a:rPr lang="en-US" dirty="0"/>
              <a:t>d[key] # where d is dictionary and key is existing key in d else it throw error</a:t>
            </a:r>
          </a:p>
          <a:p>
            <a:pPr lvl="1"/>
            <a:r>
              <a:rPr lang="en-US" dirty="0"/>
              <a:t>del d[key] # remove d[key] from d </a:t>
            </a:r>
            <a:endParaRPr lang="en-US" dirty="0" smtClean="0"/>
          </a:p>
          <a:p>
            <a:pPr lvl="1"/>
            <a:r>
              <a:rPr lang="en-US" dirty="0" smtClean="0"/>
              <a:t>Key in d  # return true if d has key, </a:t>
            </a:r>
          </a:p>
          <a:p>
            <a:pPr lvl="1"/>
            <a:r>
              <a:rPr lang="en-US" dirty="0" smtClean="0"/>
              <a:t>Key not in d  # equivalent  to not key in d</a:t>
            </a:r>
          </a:p>
          <a:p>
            <a:pPr lvl="1"/>
            <a:r>
              <a:rPr lang="en-US" dirty="0" smtClean="0"/>
              <a:t>Clear() # remove all items  </a:t>
            </a:r>
          </a:p>
          <a:p>
            <a:pPr lvl="1"/>
            <a:r>
              <a:rPr lang="en-US" dirty="0" smtClean="0"/>
              <a:t>Keys() # return copies of list of keys present in d,  call as </a:t>
            </a:r>
            <a:r>
              <a:rPr lang="en-US" dirty="0" err="1" smtClean="0"/>
              <a:t>d.keys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Values()  # return the copy of the dictionary list of values</a:t>
            </a:r>
          </a:p>
          <a:p>
            <a:pPr lvl="1"/>
            <a:r>
              <a:rPr lang="en-US" dirty="0" smtClean="0"/>
              <a:t>Items() #  return the list of (</a:t>
            </a:r>
            <a:r>
              <a:rPr lang="en-US" dirty="0" err="1" smtClean="0"/>
              <a:t>key,value</a:t>
            </a:r>
            <a:r>
              <a:rPr lang="en-US" dirty="0" smtClean="0"/>
              <a:t>) pairs</a:t>
            </a:r>
          </a:p>
          <a:p>
            <a:pPr lvl="1"/>
            <a:r>
              <a:rPr lang="en-US" dirty="0" err="1" smtClean="0"/>
              <a:t>Has_key</a:t>
            </a:r>
            <a:r>
              <a:rPr lang="en-US" dirty="0" smtClean="0"/>
              <a:t>(key) # test the presence of key 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26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41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7481"/>
            <a:ext cx="8915400" cy="53908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Statement </a:t>
            </a:r>
            <a:endParaRPr lang="en-US" dirty="0" smtClean="0"/>
          </a:p>
          <a:p>
            <a:pPr lvl="1"/>
            <a:r>
              <a:rPr lang="en-US" dirty="0" smtClean="0"/>
              <a:t>It is well known statement,  can have zero or more ‘</a:t>
            </a:r>
            <a:r>
              <a:rPr lang="en-US" dirty="0" err="1" smtClean="0"/>
              <a:t>elif</a:t>
            </a:r>
            <a:r>
              <a:rPr lang="en-US" dirty="0" smtClean="0"/>
              <a:t>’ parts, and the ‘else’ part which is optional </a:t>
            </a:r>
          </a:p>
          <a:p>
            <a:pPr marL="457200" lvl="1" indent="0">
              <a:buNone/>
            </a:pPr>
            <a:r>
              <a:rPr lang="en-US" dirty="0" smtClean="0"/>
              <a:t>Example: &gt;&gt;&gt; </a:t>
            </a:r>
            <a:r>
              <a:rPr lang="en-US" dirty="0"/>
              <a:t>x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raw_input</a:t>
            </a:r>
            <a:r>
              <a:rPr lang="en-US" dirty="0"/>
              <a:t>("Please enter an integer: "))</a:t>
            </a:r>
          </a:p>
          <a:p>
            <a:pPr marL="457200" lvl="1" indent="0">
              <a:buNone/>
            </a:pPr>
            <a:r>
              <a:rPr lang="en-US" dirty="0"/>
              <a:t>Please enter an integer: 42</a:t>
            </a:r>
          </a:p>
          <a:p>
            <a:pPr marL="457200" lvl="1" indent="0">
              <a:buNone/>
            </a:pPr>
            <a:r>
              <a:rPr lang="en-US" dirty="0"/>
              <a:t>&gt;&gt;&gt; if x &lt; 0:</a:t>
            </a:r>
          </a:p>
          <a:p>
            <a:pPr marL="457200" lvl="1" indent="0">
              <a:buNone/>
            </a:pPr>
            <a:r>
              <a:rPr lang="en-US" dirty="0"/>
              <a:t>...     x = 0</a:t>
            </a:r>
          </a:p>
          <a:p>
            <a:pPr marL="457200" lvl="1" indent="0">
              <a:buNone/>
            </a:pPr>
            <a:r>
              <a:rPr lang="en-US" dirty="0"/>
              <a:t>...     print 'Negative changed to zero'</a:t>
            </a:r>
          </a:p>
          <a:p>
            <a:pPr marL="457200" lvl="1" indent="0">
              <a:buNone/>
            </a:pPr>
            <a:r>
              <a:rPr lang="en-US" dirty="0"/>
              <a:t>... </a:t>
            </a:r>
            <a:r>
              <a:rPr lang="en-US" dirty="0" err="1"/>
              <a:t>elif</a:t>
            </a:r>
            <a:r>
              <a:rPr lang="en-US" dirty="0"/>
              <a:t> x == 0:</a:t>
            </a:r>
          </a:p>
          <a:p>
            <a:pPr marL="457200" lvl="1" indent="0">
              <a:buNone/>
            </a:pPr>
            <a:r>
              <a:rPr lang="en-US" dirty="0"/>
              <a:t>...     print 'Zero'</a:t>
            </a:r>
          </a:p>
          <a:p>
            <a:pPr marL="457200" lvl="1" indent="0">
              <a:buNone/>
            </a:pPr>
            <a:r>
              <a:rPr lang="en-US" dirty="0"/>
              <a:t>... </a:t>
            </a:r>
            <a:r>
              <a:rPr lang="en-US" dirty="0" err="1"/>
              <a:t>elif</a:t>
            </a:r>
            <a:r>
              <a:rPr lang="en-US" dirty="0"/>
              <a:t> x == 1:</a:t>
            </a:r>
          </a:p>
          <a:p>
            <a:pPr marL="457200" lvl="1" indent="0">
              <a:buNone/>
            </a:pPr>
            <a:r>
              <a:rPr lang="en-US" dirty="0"/>
              <a:t>...     print 'Single'</a:t>
            </a:r>
          </a:p>
          <a:p>
            <a:pPr marL="457200" lvl="1" indent="0">
              <a:buNone/>
            </a:pPr>
            <a:r>
              <a:rPr lang="en-US" dirty="0"/>
              <a:t>... else:</a:t>
            </a:r>
          </a:p>
          <a:p>
            <a:pPr marL="457200" lvl="1" indent="0">
              <a:buNone/>
            </a:pPr>
            <a:r>
              <a:rPr lang="en-US" dirty="0"/>
              <a:t>...     print 'More'</a:t>
            </a:r>
          </a:p>
          <a:p>
            <a:pPr marL="457200" lvl="1" indent="0">
              <a:buNone/>
            </a:pPr>
            <a:r>
              <a:rPr lang="en-US" dirty="0"/>
              <a:t>...</a:t>
            </a:r>
          </a:p>
          <a:p>
            <a:pPr marL="457200" lvl="1" indent="0">
              <a:buNone/>
            </a:pPr>
            <a:r>
              <a:rPr lang="en-US" dirty="0"/>
              <a:t>More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24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2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2890"/>
            <a:ext cx="8915400" cy="54591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</a:t>
            </a:r>
            <a:r>
              <a:rPr lang="en-US" dirty="0" smtClean="0"/>
              <a:t>Statement </a:t>
            </a:r>
          </a:p>
          <a:p>
            <a:pPr lvl="1"/>
            <a:r>
              <a:rPr lang="en-US" dirty="0" smtClean="0"/>
              <a:t>For statement is little differ from C, for statement in Python iterates over the items in (lists or string)</a:t>
            </a:r>
          </a:p>
          <a:p>
            <a:pPr marL="457200" lvl="1" indent="0">
              <a:buNone/>
            </a:pPr>
            <a:r>
              <a:rPr lang="en-US" dirty="0"/>
              <a:t>Example: &gt;&gt;&gt; words = ['cat', 'window', 'defenestrate']</a:t>
            </a:r>
          </a:p>
          <a:p>
            <a:pPr marL="457200" lvl="1" indent="0">
              <a:buNone/>
            </a:pPr>
            <a:r>
              <a:rPr lang="en-US" dirty="0"/>
              <a:t>&gt;&gt;&gt; for w in words:</a:t>
            </a:r>
          </a:p>
          <a:p>
            <a:pPr marL="457200" lvl="1" indent="0">
              <a:buNone/>
            </a:pPr>
            <a:r>
              <a:rPr lang="en-US" dirty="0"/>
              <a:t>...     print w, </a:t>
            </a:r>
            <a:r>
              <a:rPr lang="en-US" dirty="0" err="1"/>
              <a:t>len</a:t>
            </a:r>
            <a:r>
              <a:rPr lang="en-US" dirty="0"/>
              <a:t>(w)</a:t>
            </a:r>
          </a:p>
          <a:p>
            <a:pPr marL="457200" lvl="1" indent="0">
              <a:buNone/>
            </a:pPr>
            <a:r>
              <a:rPr lang="en-US" dirty="0"/>
              <a:t>...</a:t>
            </a:r>
          </a:p>
          <a:p>
            <a:pPr marL="457200" lvl="1" indent="0">
              <a:buNone/>
            </a:pPr>
            <a:r>
              <a:rPr lang="en-US" dirty="0"/>
              <a:t>cat 3</a:t>
            </a:r>
          </a:p>
          <a:p>
            <a:pPr marL="457200" lvl="1" indent="0">
              <a:buNone/>
            </a:pPr>
            <a:r>
              <a:rPr lang="en-US" dirty="0"/>
              <a:t>window </a:t>
            </a:r>
            <a:r>
              <a:rPr lang="en-US" dirty="0" smtClean="0"/>
              <a:t>6</a:t>
            </a:r>
          </a:p>
          <a:p>
            <a:pPr marL="457200" lvl="1" indent="0">
              <a:buNone/>
            </a:pPr>
            <a:r>
              <a:rPr lang="en-US" dirty="0" smtClean="0"/>
              <a:t>defenestrate 12</a:t>
            </a:r>
            <a:endParaRPr lang="en-US" dirty="0"/>
          </a:p>
          <a:p>
            <a:r>
              <a:rPr lang="en-US" dirty="0" smtClean="0"/>
              <a:t>Range statement</a:t>
            </a:r>
          </a:p>
          <a:p>
            <a:pPr lvl="1"/>
            <a:r>
              <a:rPr lang="en-US" dirty="0" smtClean="0"/>
              <a:t>Range is built in function, used when we don’t want to iterates over sequence.</a:t>
            </a:r>
          </a:p>
          <a:p>
            <a:pPr marL="457200" lvl="1" indent="0">
              <a:buNone/>
            </a:pPr>
            <a:r>
              <a:rPr lang="en-US" dirty="0"/>
              <a:t>&gt;&gt;&gt; range(10)</a:t>
            </a:r>
          </a:p>
          <a:p>
            <a:pPr marL="457200" lvl="1" indent="0">
              <a:buNone/>
            </a:pPr>
            <a:r>
              <a:rPr lang="en-US" dirty="0"/>
              <a:t>[0, 1, 2, 3, 4, 5, 6, 7, 8, 9]</a:t>
            </a:r>
          </a:p>
          <a:p>
            <a:pPr marL="457200" lvl="1" indent="0">
              <a:buNone/>
            </a:pPr>
            <a:r>
              <a:rPr lang="en-US" dirty="0"/>
              <a:t>&gt;&gt;&gt; range(5, 10)</a:t>
            </a:r>
          </a:p>
          <a:p>
            <a:pPr marL="457200" lvl="1" indent="0">
              <a:buNone/>
            </a:pPr>
            <a:r>
              <a:rPr lang="en-US" dirty="0"/>
              <a:t>[5, 6, 7, 8, 9]</a:t>
            </a:r>
          </a:p>
          <a:p>
            <a:pPr marL="457200" lvl="1" indent="0">
              <a:buNone/>
            </a:pPr>
            <a:r>
              <a:rPr lang="en-US" dirty="0"/>
              <a:t>&gt;&gt;&gt; range(0, 10, 3</a:t>
            </a:r>
            <a:r>
              <a:rPr lang="en-US" dirty="0" smtClean="0"/>
              <a:t>)   # specified increment  by 3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[0, 3, 6, 9]</a:t>
            </a:r>
          </a:p>
          <a:p>
            <a:pPr marL="457200" lvl="1" indent="0">
              <a:buNone/>
            </a:pPr>
            <a:r>
              <a:rPr lang="en-US" dirty="0"/>
              <a:t>&gt;&gt;&gt; range(-10, -100, -30</a:t>
            </a:r>
            <a:r>
              <a:rPr lang="en-US" dirty="0" smtClean="0"/>
              <a:t>) # even specified increment by -30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[-10, -40, -70]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30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6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7481"/>
            <a:ext cx="8915400" cy="54181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Range() … continues </a:t>
            </a:r>
          </a:p>
          <a:p>
            <a:pPr lvl="1"/>
            <a:r>
              <a:rPr lang="en-US" dirty="0" smtClean="0"/>
              <a:t>To iterates over the sequences we can combine range and </a:t>
            </a:r>
            <a:r>
              <a:rPr lang="en-US" dirty="0" err="1" smtClean="0"/>
              <a:t>len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Example:&gt;&gt;&gt; a = ['Mary', 'had', 'a', 'little', 'lamb']</a:t>
            </a:r>
          </a:p>
          <a:p>
            <a:pPr marL="457200" lvl="1" indent="0">
              <a:buNone/>
            </a:pPr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(a)):</a:t>
            </a:r>
          </a:p>
          <a:p>
            <a:pPr marL="457200" lvl="1" indent="0">
              <a:buNone/>
            </a:pPr>
            <a:r>
              <a:rPr lang="en-US" dirty="0"/>
              <a:t>...     print </a:t>
            </a:r>
            <a:r>
              <a:rPr lang="en-US" dirty="0" err="1"/>
              <a:t>i</a:t>
            </a:r>
            <a:r>
              <a:rPr lang="en-US" dirty="0"/>
              <a:t>,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...</a:t>
            </a:r>
          </a:p>
          <a:p>
            <a:pPr marL="457200" lvl="1" indent="0">
              <a:buNone/>
            </a:pPr>
            <a:r>
              <a:rPr lang="en-US" dirty="0"/>
              <a:t>0 Mary</a:t>
            </a:r>
          </a:p>
          <a:p>
            <a:pPr marL="457200" lvl="1" indent="0">
              <a:buNone/>
            </a:pPr>
            <a:r>
              <a:rPr lang="en-US" dirty="0"/>
              <a:t>1 had</a:t>
            </a:r>
          </a:p>
          <a:p>
            <a:pPr marL="457200" lvl="1" indent="0">
              <a:buNone/>
            </a:pPr>
            <a:r>
              <a:rPr lang="en-US" dirty="0"/>
              <a:t>2 a</a:t>
            </a:r>
          </a:p>
          <a:p>
            <a:pPr marL="457200" lvl="1" indent="0">
              <a:buNone/>
            </a:pPr>
            <a:r>
              <a:rPr lang="en-US" dirty="0"/>
              <a:t>3 little</a:t>
            </a:r>
          </a:p>
          <a:p>
            <a:pPr marL="457200" lvl="1" indent="0">
              <a:buNone/>
            </a:pPr>
            <a:r>
              <a:rPr lang="en-US" dirty="0"/>
              <a:t>4 </a:t>
            </a:r>
            <a:r>
              <a:rPr lang="en-US" dirty="0" smtClean="0"/>
              <a:t>lamb</a:t>
            </a:r>
          </a:p>
          <a:p>
            <a:r>
              <a:rPr lang="en-US" dirty="0" smtClean="0"/>
              <a:t>While </a:t>
            </a:r>
            <a:r>
              <a:rPr lang="en-US" dirty="0"/>
              <a:t>statement </a:t>
            </a:r>
            <a:endParaRPr lang="en-US" dirty="0" smtClean="0"/>
          </a:p>
          <a:p>
            <a:pPr lvl="1"/>
            <a:r>
              <a:rPr lang="en-US" dirty="0" smtClean="0"/>
              <a:t>While statement is similar </a:t>
            </a:r>
          </a:p>
          <a:p>
            <a:pPr marL="457200" lvl="1" indent="0">
              <a:buNone/>
            </a:pPr>
            <a:r>
              <a:rPr lang="en-US" dirty="0"/>
              <a:t>Example:&gt;&gt;&gt; count = 0</a:t>
            </a:r>
          </a:p>
          <a:p>
            <a:pPr marL="457200" lvl="1" indent="0">
              <a:buNone/>
            </a:pPr>
            <a:r>
              <a:rPr lang="en-US" dirty="0"/>
              <a:t>&gt;&gt;&gt; while (count &lt; 9):</a:t>
            </a:r>
          </a:p>
          <a:p>
            <a:pPr marL="457200" lvl="1" indent="0">
              <a:buNone/>
            </a:pPr>
            <a:r>
              <a:rPr lang="en-US" dirty="0"/>
              <a:t>   print 'The count is:', count</a:t>
            </a:r>
          </a:p>
          <a:p>
            <a:pPr marL="457200" lvl="1" indent="0">
              <a:buNone/>
            </a:pPr>
            <a:r>
              <a:rPr lang="en-US" dirty="0"/>
              <a:t>   count = count + 1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73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6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0185"/>
            <a:ext cx="8915400" cy="54454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Break and continue statement </a:t>
            </a:r>
            <a:endParaRPr lang="en-US" dirty="0" smtClean="0"/>
          </a:p>
          <a:p>
            <a:pPr lvl="1"/>
            <a:r>
              <a:rPr lang="en-US" dirty="0" smtClean="0"/>
              <a:t>Break and continue are borrowed from C, </a:t>
            </a:r>
            <a:endParaRPr lang="en-US" dirty="0"/>
          </a:p>
          <a:p>
            <a:pPr lvl="1"/>
            <a:r>
              <a:rPr lang="en-US" dirty="0" smtClean="0"/>
              <a:t>Break is used to break form for or while loops</a:t>
            </a:r>
          </a:p>
          <a:p>
            <a:pPr marL="457200" lvl="1" indent="0">
              <a:buNone/>
            </a:pPr>
            <a:r>
              <a:rPr lang="en-US" dirty="0"/>
              <a:t>Example: &gt;&gt;&gt; for n in range(2, 10):</a:t>
            </a:r>
          </a:p>
          <a:p>
            <a:pPr marL="457200" lvl="1" indent="0">
              <a:buNone/>
            </a:pPr>
            <a:r>
              <a:rPr lang="en-US" dirty="0"/>
              <a:t>...     for x in range(2, n):</a:t>
            </a:r>
          </a:p>
          <a:p>
            <a:pPr marL="457200" lvl="1" indent="0">
              <a:buNone/>
            </a:pPr>
            <a:r>
              <a:rPr lang="en-US" dirty="0"/>
              <a:t>...         if n % x == 0:</a:t>
            </a:r>
          </a:p>
          <a:p>
            <a:pPr marL="457200" lvl="1" indent="0">
              <a:buNone/>
            </a:pPr>
            <a:r>
              <a:rPr lang="en-US" dirty="0"/>
              <a:t>...             print n, 'equals', x, '*', n/x</a:t>
            </a:r>
          </a:p>
          <a:p>
            <a:pPr marL="457200" lvl="1" indent="0">
              <a:buNone/>
            </a:pPr>
            <a:r>
              <a:rPr lang="en-US" dirty="0"/>
              <a:t>...             break</a:t>
            </a:r>
          </a:p>
          <a:p>
            <a:pPr marL="457200" lvl="1" indent="0">
              <a:buNone/>
            </a:pPr>
            <a:r>
              <a:rPr lang="en-US" dirty="0"/>
              <a:t>...     else</a:t>
            </a:r>
            <a:r>
              <a:rPr lang="en-US" dirty="0" smtClean="0"/>
              <a:t>:       # can be used with for loop – behave more like try –else statement, else                   clause run when no exception occurs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...         # loop fell through without finding a factor</a:t>
            </a:r>
          </a:p>
          <a:p>
            <a:pPr marL="457200" lvl="1" indent="0">
              <a:buNone/>
            </a:pPr>
            <a:r>
              <a:rPr lang="en-US" dirty="0"/>
              <a:t>...         print n, 'is a prime </a:t>
            </a:r>
            <a:r>
              <a:rPr lang="en-US" dirty="0" smtClean="0"/>
              <a:t>number‘</a:t>
            </a:r>
          </a:p>
          <a:p>
            <a:pPr marL="457200" lvl="1" indent="0">
              <a:buNone/>
            </a:pPr>
            <a:r>
              <a:rPr lang="en-US" dirty="0"/>
              <a:t>Example: &gt;&gt;&gt; for </a:t>
            </a:r>
            <a:r>
              <a:rPr lang="en-US" dirty="0" err="1"/>
              <a:t>num</a:t>
            </a:r>
            <a:r>
              <a:rPr lang="en-US" dirty="0"/>
              <a:t> in range(2, 10):</a:t>
            </a:r>
          </a:p>
          <a:p>
            <a:pPr marL="457200" lvl="1" indent="0">
              <a:buNone/>
            </a:pPr>
            <a:r>
              <a:rPr lang="en-US" dirty="0"/>
              <a:t>...     if </a:t>
            </a:r>
            <a:r>
              <a:rPr lang="en-US" dirty="0" err="1"/>
              <a:t>num</a:t>
            </a:r>
            <a:r>
              <a:rPr lang="en-US" dirty="0"/>
              <a:t> % 2 == 0:</a:t>
            </a:r>
          </a:p>
          <a:p>
            <a:pPr marL="457200" lvl="1" indent="0">
              <a:buNone/>
            </a:pPr>
            <a:r>
              <a:rPr lang="en-US" dirty="0"/>
              <a:t>...         print "Found an even number", </a:t>
            </a:r>
            <a:r>
              <a:rPr lang="en-US" dirty="0" err="1"/>
              <a:t>num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...         continue</a:t>
            </a:r>
          </a:p>
          <a:p>
            <a:pPr marL="457200" lvl="1" indent="0">
              <a:buNone/>
            </a:pPr>
            <a:r>
              <a:rPr lang="en-US" dirty="0"/>
              <a:t>...     print "Found a number", </a:t>
            </a:r>
            <a:r>
              <a:rPr lang="en-US" dirty="0" err="1"/>
              <a:t>num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16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3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2890"/>
            <a:ext cx="8915400" cy="5472752"/>
          </a:xfrm>
        </p:spPr>
        <p:txBody>
          <a:bodyPr/>
          <a:lstStyle/>
          <a:p>
            <a:r>
              <a:rPr lang="en-US" dirty="0"/>
              <a:t>Pass statement </a:t>
            </a:r>
            <a:endParaRPr lang="en-US" dirty="0" smtClean="0"/>
          </a:p>
          <a:p>
            <a:pPr lvl="1"/>
            <a:r>
              <a:rPr lang="en-US" dirty="0" smtClean="0"/>
              <a:t>Pass statement is a place holder for a function or conditional body </a:t>
            </a:r>
          </a:p>
          <a:p>
            <a:pPr marL="457200" lvl="1" indent="0">
              <a:buNone/>
            </a:pPr>
            <a:r>
              <a:rPr lang="en-US" dirty="0" smtClean="0"/>
              <a:t>Example</a:t>
            </a:r>
            <a:r>
              <a:rPr lang="en-US" dirty="0"/>
              <a:t>: &gt;&gt;&gt; while True:</a:t>
            </a:r>
          </a:p>
          <a:p>
            <a:pPr marL="457200" lvl="1" indent="0">
              <a:buNone/>
            </a:pPr>
            <a:r>
              <a:rPr lang="en-US" dirty="0"/>
              <a:t>...     pass </a:t>
            </a:r>
          </a:p>
          <a:p>
            <a:pPr marL="457200" lvl="1" indent="0">
              <a:buNone/>
            </a:pPr>
            <a:r>
              <a:rPr lang="en-US" dirty="0"/>
              <a:t>&gt;&gt;&gt; class </a:t>
            </a:r>
            <a:r>
              <a:rPr lang="en-US" dirty="0" err="1"/>
              <a:t>MyEmptyClass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...     </a:t>
            </a:r>
            <a:r>
              <a:rPr lang="en-US" dirty="0" smtClean="0"/>
              <a:t>pass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initlog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...     pass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01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14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268"/>
            <a:ext cx="8915400" cy="5331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Keyword </a:t>
            </a:r>
            <a:r>
              <a:rPr lang="en-US" dirty="0" err="1" smtClean="0"/>
              <a:t>def</a:t>
            </a:r>
            <a:r>
              <a:rPr lang="en-US" dirty="0" smtClean="0"/>
              <a:t> is used for defining the function  followed by function name and parenthesis ()</a:t>
            </a:r>
          </a:p>
          <a:p>
            <a:pPr lvl="1"/>
            <a:r>
              <a:rPr lang="en-US" dirty="0" smtClean="0"/>
              <a:t>Code block of every function start with a colon(:) and is intended </a:t>
            </a:r>
          </a:p>
          <a:p>
            <a:pPr lvl="1"/>
            <a:r>
              <a:rPr lang="en-US" dirty="0" smtClean="0"/>
              <a:t>Return expression is used to return the value from a function</a:t>
            </a:r>
          </a:p>
          <a:p>
            <a:pPr marL="457200" lvl="1" indent="0">
              <a:buNone/>
            </a:pPr>
            <a:r>
              <a:rPr lang="en-US" dirty="0" smtClean="0"/>
              <a:t>Example: </a:t>
            </a:r>
            <a:r>
              <a:rPr lang="pt-BR" dirty="0"/>
              <a:t>&gt;&gt;&gt; def fib(n):</a:t>
            </a:r>
          </a:p>
          <a:p>
            <a:pPr marL="457200" lvl="1" indent="0">
              <a:buNone/>
            </a:pPr>
            <a:r>
              <a:rPr lang="pt-BR" dirty="0"/>
              <a:t>     </a:t>
            </a:r>
            <a:r>
              <a:rPr lang="pt-BR" dirty="0" smtClean="0"/>
              <a:t>result = [] </a:t>
            </a:r>
          </a:p>
          <a:p>
            <a:pPr marL="457200" lvl="1" indent="0">
              <a:buNone/>
            </a:pPr>
            <a:r>
              <a:rPr lang="pt-BR" dirty="0" smtClean="0"/>
              <a:t>     a</a:t>
            </a:r>
            <a:r>
              <a:rPr lang="pt-BR" dirty="0"/>
              <a:t>, b = 0, 1</a:t>
            </a:r>
          </a:p>
          <a:p>
            <a:pPr marL="457200" lvl="1" indent="0">
              <a:buNone/>
            </a:pPr>
            <a:r>
              <a:rPr lang="pt-BR" dirty="0"/>
              <a:t>      while a &lt; n:</a:t>
            </a:r>
          </a:p>
          <a:p>
            <a:pPr marL="457200" lvl="1" indent="0">
              <a:buNone/>
            </a:pPr>
            <a:r>
              <a:rPr lang="pt-BR" dirty="0"/>
              <a:t>        </a:t>
            </a:r>
            <a:r>
              <a:rPr lang="pt-BR" dirty="0" smtClean="0"/>
              <a:t>  result.append( a) 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        </a:t>
            </a:r>
            <a:r>
              <a:rPr lang="pt-BR" dirty="0" smtClean="0"/>
              <a:t>  a</a:t>
            </a:r>
            <a:r>
              <a:rPr lang="pt-BR" dirty="0"/>
              <a:t>, b = b, a+b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return result</a:t>
            </a:r>
            <a:endParaRPr lang="en-US" dirty="0" smtClean="0"/>
          </a:p>
          <a:p>
            <a:r>
              <a:rPr lang="en-US" dirty="0" smtClean="0"/>
              <a:t>Default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We can define default values for one or more arguments</a:t>
            </a:r>
          </a:p>
          <a:p>
            <a:pPr marL="457200" lvl="1" indent="0">
              <a:buNone/>
            </a:pPr>
            <a:r>
              <a:rPr lang="en-US" dirty="0" smtClean="0"/>
              <a:t>Example: &gt;&gt;&gt; </a:t>
            </a:r>
            <a:r>
              <a:rPr lang="en-US" dirty="0" err="1" smtClean="0"/>
              <a:t>def</a:t>
            </a:r>
            <a:r>
              <a:rPr lang="en-US" dirty="0" smtClean="0"/>
              <a:t> sample(x, y=1, z=2)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77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6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7481"/>
            <a:ext cx="8915400" cy="55205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argument continues ..</a:t>
            </a:r>
          </a:p>
          <a:p>
            <a:pPr lvl="1"/>
            <a:r>
              <a:rPr lang="en-US" dirty="0" smtClean="0"/>
              <a:t>Note:  default value is evaluated once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f(a, L=[]):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(a)</a:t>
            </a:r>
          </a:p>
          <a:p>
            <a:pPr marL="457200" lvl="1" indent="0">
              <a:buNone/>
            </a:pPr>
            <a:r>
              <a:rPr lang="en-US" dirty="0"/>
              <a:t>    return L</a:t>
            </a:r>
          </a:p>
          <a:p>
            <a:pPr marL="457200" lvl="1" indent="0">
              <a:buNone/>
            </a:pPr>
            <a:r>
              <a:rPr lang="en-US" dirty="0"/>
              <a:t>&gt;&gt;&gt; print f(1)</a:t>
            </a:r>
          </a:p>
          <a:p>
            <a:pPr marL="457200" lvl="1" indent="0">
              <a:buNone/>
            </a:pPr>
            <a:r>
              <a:rPr lang="en-US" dirty="0"/>
              <a:t>&gt;&gt;&gt; print f(2</a:t>
            </a:r>
            <a:r>
              <a:rPr lang="en-US" dirty="0" smtClean="0"/>
              <a:t>)  # output is [1,2] </a:t>
            </a:r>
          </a:p>
          <a:p>
            <a:pPr lvl="1"/>
            <a:r>
              <a:rPr lang="en-US" dirty="0" smtClean="0"/>
              <a:t>Note: use None if don’t want to shared the value between subsequent call</a:t>
            </a:r>
          </a:p>
          <a:p>
            <a:pPr marL="457200" lvl="1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def</a:t>
            </a:r>
            <a:r>
              <a:rPr lang="en-US" dirty="0" smtClean="0"/>
              <a:t>  f (a, l=None):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if l is None: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l= []</a:t>
            </a:r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l.append</a:t>
            </a:r>
            <a:r>
              <a:rPr lang="en-US" dirty="0" smtClean="0"/>
              <a:t>(a)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return l</a:t>
            </a:r>
          </a:p>
          <a:p>
            <a:pPr marL="457200" lvl="1" indent="0">
              <a:buNone/>
            </a:pPr>
            <a:r>
              <a:rPr lang="en-US" dirty="0" smtClean="0"/>
              <a:t>&gt;&gt;&gt; print f(1)</a:t>
            </a:r>
          </a:p>
          <a:p>
            <a:pPr marL="457200" lvl="1" indent="0">
              <a:buNone/>
            </a:pPr>
            <a:r>
              <a:rPr lang="en-US" dirty="0" smtClean="0"/>
              <a:t>&gt;&gt;&gt; print f(2)  # output is [2]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0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Python</a:t>
            </a:r>
          </a:p>
          <a:p>
            <a:pPr lvl="1"/>
            <a:r>
              <a:rPr lang="en-US" dirty="0" smtClean="0"/>
              <a:t>Python is a interpreted, interactive, object-oriented and high level programming language. </a:t>
            </a:r>
          </a:p>
          <a:p>
            <a:r>
              <a:rPr lang="en-US" dirty="0" smtClean="0"/>
              <a:t>Flavors of python:  Python, </a:t>
            </a:r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, </a:t>
            </a:r>
            <a:r>
              <a:rPr lang="en-US" dirty="0" err="1" smtClean="0"/>
              <a:t>IronPython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 .etc.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– Base implementation is </a:t>
            </a:r>
            <a:r>
              <a:rPr lang="en-US" dirty="0" err="1" smtClean="0"/>
              <a:t>Cpython</a:t>
            </a:r>
            <a:r>
              <a:rPr lang="en-US" dirty="0" smtClean="0"/>
              <a:t> or more formally known as Python. Written in C and is a </a:t>
            </a:r>
            <a:r>
              <a:rPr lang="en-US" dirty="0" err="1" smtClean="0"/>
              <a:t>bytecode</a:t>
            </a:r>
            <a:r>
              <a:rPr lang="en-US" dirty="0" smtClean="0"/>
              <a:t> interpreter. </a:t>
            </a:r>
            <a:r>
              <a:rPr lang="en-US" dirty="0" err="1" smtClean="0"/>
              <a:t>Bytecode</a:t>
            </a:r>
            <a:r>
              <a:rPr lang="en-US" dirty="0" smtClean="0"/>
              <a:t> executed on </a:t>
            </a:r>
            <a:r>
              <a:rPr lang="en-US" dirty="0" err="1" smtClean="0"/>
              <a:t>Cpython</a:t>
            </a:r>
            <a:r>
              <a:rPr lang="en-US" dirty="0" smtClean="0"/>
              <a:t> Virtual Machine. That’s why it is mostly called as Interpreted language.  But not true for all python variant.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– Implemented in Java.</a:t>
            </a:r>
          </a:p>
          <a:p>
            <a:pPr lvl="1"/>
            <a:r>
              <a:rPr lang="en-US" dirty="0" err="1" smtClean="0"/>
              <a:t>IronPython</a:t>
            </a:r>
            <a:r>
              <a:rPr lang="en-US" dirty="0" smtClean="0"/>
              <a:t> – It is for </a:t>
            </a:r>
            <a:r>
              <a:rPr lang="en-US" dirty="0" err="1" smtClean="0"/>
              <a:t>.Net</a:t>
            </a:r>
            <a:r>
              <a:rPr lang="en-US" dirty="0" smtClean="0"/>
              <a:t>. It is </a:t>
            </a:r>
            <a:r>
              <a:rPr lang="en-US" dirty="0"/>
              <a:t>complete Python implementation that generates IL, and compiles Python code directly to .NET </a:t>
            </a:r>
            <a:r>
              <a:rPr lang="en-US" dirty="0" smtClean="0"/>
              <a:t>assemblies</a:t>
            </a:r>
          </a:p>
          <a:p>
            <a:pPr lvl="1"/>
            <a:r>
              <a:rPr lang="en-US" dirty="0" err="1" smtClean="0"/>
              <a:t>PyPy</a:t>
            </a:r>
            <a:r>
              <a:rPr lang="en-US" dirty="0" smtClean="0"/>
              <a:t> - </a:t>
            </a:r>
            <a:r>
              <a:rPr lang="en-US" dirty="0"/>
              <a:t>An implementation of Python written completely in </a:t>
            </a:r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ActiveState</a:t>
            </a:r>
            <a:r>
              <a:rPr lang="en-US" dirty="0" smtClean="0"/>
              <a:t>  </a:t>
            </a:r>
            <a:r>
              <a:rPr lang="en-US" dirty="0" err="1" smtClean="0"/>
              <a:t>ActivePython</a:t>
            </a:r>
            <a:r>
              <a:rPr lang="en-US" dirty="0" smtClean="0"/>
              <a:t> – a </a:t>
            </a:r>
            <a:r>
              <a:rPr lang="en-US" dirty="0" err="1" smtClean="0"/>
              <a:t>Cpython</a:t>
            </a:r>
            <a:r>
              <a:rPr lang="en-US" dirty="0" smtClean="0"/>
              <a:t> distribution by company </a:t>
            </a:r>
            <a:r>
              <a:rPr lang="en-US" dirty="0" err="1" smtClean="0"/>
              <a:t>ActiveState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44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9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6537"/>
            <a:ext cx="8915400" cy="54591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Keyword argument </a:t>
            </a:r>
            <a:endParaRPr lang="en-US" dirty="0" smtClean="0"/>
          </a:p>
          <a:p>
            <a:pPr lvl="1"/>
            <a:r>
              <a:rPr lang="en-US" dirty="0" smtClean="0"/>
              <a:t>Functions can be called using keyword arguments of the form keyword=value</a:t>
            </a:r>
          </a:p>
          <a:p>
            <a:pPr marL="457200" lvl="1" indent="0">
              <a:buNone/>
            </a:pPr>
            <a:r>
              <a:rPr lang="en-US" dirty="0"/>
              <a:t>Example:&gt;&gt;&gt; </a:t>
            </a:r>
            <a:r>
              <a:rPr lang="en-US" dirty="0" err="1"/>
              <a:t>def</a:t>
            </a:r>
            <a:r>
              <a:rPr lang="en-US" dirty="0"/>
              <a:t> parrot(voltage, state='a stiff', action='</a:t>
            </a:r>
            <a:r>
              <a:rPr lang="en-US" dirty="0" err="1"/>
              <a:t>voom</a:t>
            </a:r>
            <a:r>
              <a:rPr lang="en-US" dirty="0"/>
              <a:t>', type='Norwegian Blue'):</a:t>
            </a:r>
          </a:p>
          <a:p>
            <a:pPr marL="457200" lvl="1" indent="0">
              <a:buNone/>
            </a:pPr>
            <a:r>
              <a:rPr lang="en-US" dirty="0"/>
              <a:t>    print "-- This parrot wouldn't", action,</a:t>
            </a:r>
          </a:p>
          <a:p>
            <a:pPr marL="457200" lvl="1" indent="0">
              <a:buNone/>
            </a:pPr>
            <a:r>
              <a:rPr lang="en-US" dirty="0"/>
              <a:t>    print "if you put", voltage, "volts through it."</a:t>
            </a:r>
          </a:p>
          <a:p>
            <a:pPr marL="457200" lvl="1" indent="0">
              <a:buNone/>
            </a:pPr>
            <a:r>
              <a:rPr lang="en-US" dirty="0"/>
              <a:t>    print "-- Lovely plumage, the", type</a:t>
            </a:r>
          </a:p>
          <a:p>
            <a:pPr marL="457200" lvl="1" indent="0">
              <a:buNone/>
            </a:pPr>
            <a:r>
              <a:rPr lang="en-US" dirty="0"/>
              <a:t>    print "-- It's", state, </a:t>
            </a:r>
            <a:r>
              <a:rPr lang="en-US" dirty="0" smtClean="0"/>
              <a:t>"!“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Valid way of calling:</a:t>
            </a:r>
          </a:p>
          <a:p>
            <a:pPr marL="457200" lvl="1" indent="0">
              <a:buNone/>
            </a:pPr>
            <a:r>
              <a:rPr lang="en-US" dirty="0"/>
              <a:t>parrot(1000)                                          # 1 positional argument</a:t>
            </a:r>
          </a:p>
          <a:p>
            <a:pPr marL="457200" lvl="1" indent="0">
              <a:buNone/>
            </a:pPr>
            <a:r>
              <a:rPr lang="en-US" dirty="0"/>
              <a:t>parrot(voltage=1000)                                  # 1 keyword argument</a:t>
            </a:r>
          </a:p>
          <a:p>
            <a:pPr marL="457200" lvl="1" indent="0">
              <a:buNone/>
            </a:pPr>
            <a:r>
              <a:rPr lang="en-US" dirty="0"/>
              <a:t>parrot(voltage=1000000, action='VOOOOOM')             # 2 keyword arguments</a:t>
            </a:r>
          </a:p>
          <a:p>
            <a:pPr marL="457200" lvl="1" indent="0">
              <a:buNone/>
            </a:pPr>
            <a:r>
              <a:rPr lang="en-US" dirty="0"/>
              <a:t>parrot(action='VOOOOOM', voltage=1000000)             # 2 keyword arguments</a:t>
            </a:r>
          </a:p>
          <a:p>
            <a:pPr marL="457200" lvl="1" indent="0">
              <a:buNone/>
            </a:pPr>
            <a:r>
              <a:rPr lang="en-US" dirty="0"/>
              <a:t>parrot('a million', 'bereft of life', 'jump')         # 3 positional arguments</a:t>
            </a:r>
          </a:p>
          <a:p>
            <a:pPr marL="457200" lvl="1" indent="0">
              <a:buNone/>
            </a:pPr>
            <a:r>
              <a:rPr lang="en-US" dirty="0"/>
              <a:t>parrot('a thousand', state='pushing up the daisies')  # 1 positional, 1 </a:t>
            </a:r>
            <a:r>
              <a:rPr lang="en-US" dirty="0" smtClean="0"/>
              <a:t>keyword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72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2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9242"/>
            <a:ext cx="8915400" cy="55887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Keyword Argument continues ..</a:t>
            </a:r>
          </a:p>
          <a:p>
            <a:pPr lvl="1"/>
            <a:r>
              <a:rPr lang="en-US" dirty="0" smtClean="0"/>
              <a:t>If argument are in *name , **name format then *name will accepts tuple  where as **name will accepts dictionary </a:t>
            </a:r>
          </a:p>
          <a:p>
            <a:pPr lvl="1"/>
            <a:r>
              <a:rPr lang="en-US" dirty="0" smtClean="0"/>
              <a:t>Note:  *name must occurs before **name</a:t>
            </a:r>
          </a:p>
          <a:p>
            <a:pPr marL="457200" lvl="1" indent="0">
              <a:buNone/>
            </a:pPr>
            <a:r>
              <a:rPr lang="en-US" dirty="0"/>
              <a:t>Example&gt;&gt;&gt;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(a, *b, **c):</a:t>
            </a:r>
          </a:p>
          <a:p>
            <a:pPr marL="457200" lvl="1" indent="0">
              <a:buNone/>
            </a:pPr>
            <a:r>
              <a:rPr lang="en-US" dirty="0"/>
              <a:t>	print a</a:t>
            </a:r>
          </a:p>
          <a:p>
            <a:pPr marL="457200" lvl="1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b:</a:t>
            </a:r>
          </a:p>
          <a:p>
            <a:pPr marL="457200" lvl="1" indent="0">
              <a:buNone/>
            </a:pPr>
            <a:r>
              <a:rPr lang="en-US" dirty="0"/>
              <a:t>		print </a:t>
            </a:r>
            <a:r>
              <a:rPr lang="en-US" dirty="0" err="1"/>
              <a:t>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keys = sorted(</a:t>
            </a:r>
            <a:r>
              <a:rPr lang="en-US" dirty="0" err="1"/>
              <a:t>c.keys</a:t>
            </a:r>
            <a:r>
              <a:rPr lang="en-US" dirty="0"/>
              <a:t>())</a:t>
            </a:r>
          </a:p>
          <a:p>
            <a:pPr marL="457200" lvl="1" indent="0">
              <a:buNone/>
            </a:pPr>
            <a:r>
              <a:rPr lang="en-US" dirty="0"/>
              <a:t>	for k in keys:</a:t>
            </a:r>
          </a:p>
          <a:p>
            <a:pPr marL="457200" lvl="1" indent="0">
              <a:buNone/>
            </a:pPr>
            <a:r>
              <a:rPr lang="en-US" dirty="0"/>
              <a:t>		print k, ":", c[k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dirty="0"/>
              <a:t>&gt;&gt;&gt; b = (2, 3)</a:t>
            </a:r>
          </a:p>
          <a:p>
            <a:pPr marL="457200" lvl="1" indent="0">
              <a:buNone/>
            </a:pPr>
            <a:r>
              <a:rPr lang="en-US" dirty="0"/>
              <a:t>&gt;&gt;&gt; c = {'a':2, 'b':3}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myfunc</a:t>
            </a:r>
            <a:r>
              <a:rPr lang="en-US" dirty="0"/>
              <a:t>(1, b, c)</a:t>
            </a:r>
          </a:p>
          <a:p>
            <a:pPr marL="457200" lvl="1" indent="0">
              <a:buNone/>
            </a:pPr>
            <a:r>
              <a:rPr lang="en-US" dirty="0"/>
              <a:t>1</a:t>
            </a:r>
          </a:p>
          <a:p>
            <a:pPr marL="457200" lvl="1" indent="0">
              <a:buNone/>
            </a:pPr>
            <a:r>
              <a:rPr lang="en-US" dirty="0"/>
              <a:t>(2, 3)</a:t>
            </a:r>
          </a:p>
          <a:p>
            <a:pPr marL="457200" lvl="1" indent="0">
              <a:buNone/>
            </a:pPr>
            <a:r>
              <a:rPr lang="en-US" dirty="0"/>
              <a:t>{'a': 2, 'b': 3}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770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6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7481"/>
            <a:ext cx="8915400" cy="5404513"/>
          </a:xfrm>
        </p:spPr>
        <p:txBody>
          <a:bodyPr/>
          <a:lstStyle/>
          <a:p>
            <a:r>
              <a:rPr lang="en-US" dirty="0"/>
              <a:t>Arbitrary argument </a:t>
            </a:r>
            <a:endParaRPr lang="en-US" dirty="0" smtClean="0"/>
          </a:p>
          <a:p>
            <a:pPr lvl="1"/>
            <a:r>
              <a:rPr lang="en-US" dirty="0" smtClean="0"/>
              <a:t>We can also call the function with arbitrary numbers of argument </a:t>
            </a:r>
          </a:p>
          <a:p>
            <a:pPr lvl="1"/>
            <a:r>
              <a:rPr lang="en-US" dirty="0" smtClean="0"/>
              <a:t>Arguments are wrapped up in tuple</a:t>
            </a:r>
          </a:p>
          <a:p>
            <a:pPr marL="457200" lvl="1" indent="0">
              <a:buNone/>
            </a:pPr>
            <a:r>
              <a:rPr lang="en-US" dirty="0"/>
              <a:t>Example :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write_multiple_items</a:t>
            </a:r>
            <a:r>
              <a:rPr lang="en-US" dirty="0"/>
              <a:t>(file, separator,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file.write</a:t>
            </a:r>
            <a:r>
              <a:rPr lang="en-US" dirty="0"/>
              <a:t>(</a:t>
            </a:r>
            <a:r>
              <a:rPr lang="en-US" dirty="0" err="1"/>
              <a:t>separator.join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 smtClean="0"/>
              <a:t>))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Unpacking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When the arguments are already in list or tuple, then it is need to unpacked </a:t>
            </a:r>
          </a:p>
          <a:p>
            <a:pPr lvl="1"/>
            <a:r>
              <a:rPr lang="en-US" dirty="0" smtClean="0"/>
              <a:t>See the below examples:</a:t>
            </a:r>
          </a:p>
          <a:p>
            <a:pPr marL="457200" lvl="1" indent="0">
              <a:buNone/>
            </a:pPr>
            <a:r>
              <a:rPr lang="en-US" dirty="0" smtClean="0"/>
              <a:t>&gt;&gt;&gt; range(3,6)  # return [3, 4,5 ]</a:t>
            </a:r>
          </a:p>
          <a:p>
            <a:pPr marL="457200" lvl="1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arg</a:t>
            </a:r>
            <a:r>
              <a:rPr lang="en-US" dirty="0" smtClean="0"/>
              <a:t>  = [3,6]  # let assume if we have </a:t>
            </a:r>
            <a:r>
              <a:rPr lang="en-US" dirty="0" err="1" smtClean="0"/>
              <a:t>arg</a:t>
            </a:r>
            <a:r>
              <a:rPr lang="en-US" dirty="0" smtClean="0"/>
              <a:t>  is list </a:t>
            </a:r>
          </a:p>
          <a:p>
            <a:pPr marL="457200" lvl="1" indent="0">
              <a:buNone/>
            </a:pPr>
            <a:r>
              <a:rPr lang="en-US" dirty="0" smtClean="0"/>
              <a:t>&gt;&gt;&gt; range(*</a:t>
            </a:r>
            <a:r>
              <a:rPr lang="en-US" dirty="0" err="1" smtClean="0"/>
              <a:t>arg</a:t>
            </a:r>
            <a:r>
              <a:rPr lang="en-US" dirty="0" smtClean="0"/>
              <a:t>)   # we can also write like this  it will return [3,4,5]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40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86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2890"/>
            <a:ext cx="8915400" cy="55751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Unpacking argument continue ..</a:t>
            </a:r>
          </a:p>
          <a:p>
            <a:pPr lvl="1"/>
            <a:r>
              <a:rPr lang="en-US" dirty="0" smtClean="0"/>
              <a:t>Another example </a:t>
            </a:r>
          </a:p>
          <a:p>
            <a:pPr marL="457200" lvl="1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def</a:t>
            </a:r>
            <a:r>
              <a:rPr lang="en-US" dirty="0" smtClean="0"/>
              <a:t> example(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def</a:t>
            </a:r>
            <a:r>
              <a:rPr lang="en-US" dirty="0" smtClean="0"/>
              <a:t>=‘</a:t>
            </a:r>
            <a:r>
              <a:rPr lang="en-US" dirty="0" err="1" smtClean="0"/>
              <a:t>def</a:t>
            </a:r>
            <a:r>
              <a:rPr lang="en-US" dirty="0" smtClean="0"/>
              <a:t>’, </a:t>
            </a:r>
            <a:r>
              <a:rPr lang="en-US" dirty="0" err="1" smtClean="0"/>
              <a:t>efg</a:t>
            </a:r>
            <a:r>
              <a:rPr lang="en-US" dirty="0" smtClean="0"/>
              <a:t>=‘</a:t>
            </a:r>
            <a:r>
              <a:rPr lang="en-US" dirty="0" err="1" smtClean="0"/>
              <a:t>efg</a:t>
            </a:r>
            <a:r>
              <a:rPr lang="en-US" dirty="0" smtClean="0"/>
              <a:t>’):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print  </a:t>
            </a:r>
            <a:r>
              <a:rPr lang="en-US" dirty="0" err="1" smtClean="0"/>
              <a:t>abc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print </a:t>
            </a:r>
            <a:r>
              <a:rPr lang="en-US" dirty="0" err="1" smtClean="0"/>
              <a:t>def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print </a:t>
            </a:r>
            <a:r>
              <a:rPr lang="en-US" dirty="0" err="1" smtClean="0"/>
              <a:t>efg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argum</a:t>
            </a:r>
            <a:r>
              <a:rPr lang="en-US" dirty="0" smtClean="0"/>
              <a:t> = {‘</a:t>
            </a:r>
            <a:r>
              <a:rPr lang="en-US" dirty="0" err="1" smtClean="0"/>
              <a:t>abc</a:t>
            </a:r>
            <a:r>
              <a:rPr lang="en-US" dirty="0" smtClean="0"/>
              <a:t>’: “some”, ‘</a:t>
            </a:r>
            <a:r>
              <a:rPr lang="en-US" dirty="0" err="1" smtClean="0"/>
              <a:t>def</a:t>
            </a:r>
            <a:r>
              <a:rPr lang="en-US" dirty="0" smtClean="0"/>
              <a:t>’:’other’, ‘</a:t>
            </a:r>
            <a:r>
              <a:rPr lang="en-US" dirty="0" err="1" smtClean="0"/>
              <a:t>efg</a:t>
            </a:r>
            <a:r>
              <a:rPr lang="en-US" dirty="0" smtClean="0"/>
              <a:t>’:’value’}</a:t>
            </a:r>
          </a:p>
          <a:p>
            <a:pPr marL="457200" lvl="1" indent="0">
              <a:buNone/>
            </a:pPr>
            <a:r>
              <a:rPr lang="en-US" dirty="0" smtClean="0"/>
              <a:t>&gt;&gt;&gt; example(**</a:t>
            </a:r>
            <a:r>
              <a:rPr lang="en-US" dirty="0" err="1" smtClean="0"/>
              <a:t>argum</a:t>
            </a:r>
            <a:r>
              <a:rPr lang="en-US" dirty="0" smtClean="0"/>
              <a:t>) # can be called like this also</a:t>
            </a:r>
            <a:endParaRPr lang="en-US" dirty="0"/>
          </a:p>
          <a:p>
            <a:r>
              <a:rPr lang="en-US" dirty="0" smtClean="0"/>
              <a:t>Lambda Expression </a:t>
            </a:r>
          </a:p>
          <a:p>
            <a:pPr lvl="1"/>
            <a:r>
              <a:rPr lang="en-US" dirty="0" smtClean="0"/>
              <a:t>It is anonymous function</a:t>
            </a:r>
          </a:p>
          <a:p>
            <a:pPr lvl="1"/>
            <a:r>
              <a:rPr lang="en-US" dirty="0" smtClean="0"/>
              <a:t>Lambda keyword is used to create anonyms function</a:t>
            </a:r>
          </a:p>
          <a:p>
            <a:pPr lvl="1"/>
            <a:r>
              <a:rPr lang="en-US" dirty="0" smtClean="0"/>
              <a:t>They are restricted to single expression</a:t>
            </a:r>
          </a:p>
          <a:p>
            <a:pPr marL="457200" lvl="1" indent="0">
              <a:buNone/>
            </a:pPr>
            <a:r>
              <a:rPr lang="en-US" dirty="0" smtClean="0"/>
              <a:t>Example:  lambda x : a + b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example(n):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return lambda x: x +n</a:t>
            </a:r>
          </a:p>
          <a:p>
            <a:pPr marL="457200" lvl="1" indent="0">
              <a:buNone/>
            </a:pPr>
            <a:r>
              <a:rPr lang="en-US" dirty="0" smtClean="0"/>
              <a:t>&gt;&gt;&gt; t1 = example(2) # t1 has 2 </a:t>
            </a:r>
          </a:p>
          <a:p>
            <a:pPr marL="457200" lvl="1" indent="0">
              <a:buNone/>
            </a:pPr>
            <a:r>
              <a:rPr lang="en-US" dirty="0" smtClean="0"/>
              <a:t>&gt;&gt;&gt; t1(0)    # return 2</a:t>
            </a:r>
          </a:p>
          <a:p>
            <a:pPr marL="457200" lvl="1" indent="0">
              <a:buNone/>
            </a:pPr>
            <a:r>
              <a:rPr lang="en-US" dirty="0" smtClean="0"/>
              <a:t>&gt;&gt;&gt;t1(1)  # return 3</a:t>
            </a:r>
          </a:p>
        </p:txBody>
      </p:sp>
    </p:spTree>
    <p:extLst>
      <p:ext uri="{BB962C8B-B14F-4D97-AF65-F5344CB8AC3E}">
        <p14:creationId xmlns:p14="http://schemas.microsoft.com/office/powerpoint/2010/main" val="4009947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78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 and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776"/>
            <a:ext cx="8915400" cy="54932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Module </a:t>
            </a:r>
          </a:p>
          <a:p>
            <a:pPr lvl="1"/>
            <a:r>
              <a:rPr lang="en-US" dirty="0" smtClean="0"/>
              <a:t>Module is a file which contains python definitions and statements</a:t>
            </a:r>
          </a:p>
          <a:p>
            <a:pPr lvl="1"/>
            <a:r>
              <a:rPr lang="en-US" dirty="0" smtClean="0"/>
              <a:t>File name is suffix with .</a:t>
            </a:r>
            <a:r>
              <a:rPr lang="en-US" dirty="0" err="1" smtClean="0"/>
              <a:t>py</a:t>
            </a:r>
            <a:endParaRPr lang="en-US" dirty="0" smtClean="0"/>
          </a:p>
          <a:p>
            <a:pPr lvl="1"/>
            <a:r>
              <a:rPr lang="en-US" dirty="0" smtClean="0"/>
              <a:t>Within module, module name is available in global variable __name__</a:t>
            </a:r>
          </a:p>
          <a:p>
            <a:pPr lvl="1"/>
            <a:r>
              <a:rPr lang="en-US" dirty="0" smtClean="0"/>
              <a:t>Import &lt;</a:t>
            </a:r>
            <a:r>
              <a:rPr lang="en-US" dirty="0" err="1" smtClean="0"/>
              <a:t>modulename</a:t>
            </a:r>
            <a:r>
              <a:rPr lang="en-US" dirty="0" smtClean="0"/>
              <a:t>&gt; is used to import the module to another module or python IDE</a:t>
            </a:r>
          </a:p>
          <a:p>
            <a:pPr marL="457200" lvl="1" indent="0">
              <a:buNone/>
            </a:pPr>
            <a:r>
              <a:rPr lang="en-US" dirty="0" smtClean="0"/>
              <a:t>Example:  Module name </a:t>
            </a:r>
            <a:r>
              <a:rPr lang="en-US" dirty="0" smtClean="0">
                <a:sym typeface="Wingdings" panose="05000000000000000000" pitchFamily="2" charset="2"/>
              </a:rPr>
              <a:t>  abc.py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&gt;&gt;&gt; import 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   # way to import in another module or on IDE</a:t>
            </a:r>
            <a:endParaRPr lang="en-US" dirty="0" smtClean="0"/>
          </a:p>
          <a:p>
            <a:pPr lvl="1"/>
            <a:r>
              <a:rPr lang="en-US" dirty="0" smtClean="0"/>
              <a:t>We can also directly import the names directly from the modules like:  if our abc.py module has some method called as </a:t>
            </a:r>
            <a:r>
              <a:rPr lang="en-US" dirty="0" err="1" smtClean="0"/>
              <a:t>get_add</a:t>
            </a:r>
            <a:r>
              <a:rPr lang="en-US" dirty="0" smtClean="0"/>
              <a:t>, </a:t>
            </a:r>
            <a:r>
              <a:rPr lang="en-US" dirty="0" err="1" smtClean="0"/>
              <a:t>set_add</a:t>
            </a:r>
            <a:r>
              <a:rPr lang="en-US" dirty="0" smtClean="0"/>
              <a:t> functions we can call as </a:t>
            </a:r>
          </a:p>
          <a:p>
            <a:pPr marL="457200" lvl="1" indent="0">
              <a:buNone/>
            </a:pPr>
            <a:r>
              <a:rPr lang="en-US" dirty="0" smtClean="0"/>
              <a:t>&gt;&gt;&gt; from </a:t>
            </a:r>
            <a:r>
              <a:rPr lang="en-US" dirty="0" err="1" smtClean="0"/>
              <a:t>abc</a:t>
            </a:r>
            <a:r>
              <a:rPr lang="en-US" dirty="0" smtClean="0"/>
              <a:t> import </a:t>
            </a:r>
            <a:r>
              <a:rPr lang="en-US" dirty="0" err="1" smtClean="0"/>
              <a:t>get_add</a:t>
            </a:r>
            <a:r>
              <a:rPr lang="en-US" dirty="0" smtClean="0"/>
              <a:t>, </a:t>
            </a:r>
            <a:r>
              <a:rPr lang="en-US" dirty="0" err="1" smtClean="0"/>
              <a:t>set_add</a:t>
            </a:r>
            <a:r>
              <a:rPr lang="en-US" dirty="0" smtClean="0"/>
              <a:t>  # importing only two functions </a:t>
            </a:r>
          </a:p>
          <a:p>
            <a:pPr marL="457200" lvl="1" indent="0">
              <a:buNone/>
            </a:pPr>
            <a:r>
              <a:rPr lang="en-US" dirty="0" smtClean="0"/>
              <a:t>&gt;&gt; from </a:t>
            </a:r>
            <a:r>
              <a:rPr lang="en-US" dirty="0" err="1" smtClean="0"/>
              <a:t>abc</a:t>
            </a:r>
            <a:r>
              <a:rPr lang="en-US" dirty="0" smtClean="0"/>
              <a:t> import *   # importing all 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excute</a:t>
            </a:r>
            <a:r>
              <a:rPr lang="en-US" dirty="0" smtClean="0"/>
              <a:t> a module:  python abc.py &lt;argument&gt;</a:t>
            </a:r>
          </a:p>
          <a:p>
            <a:pPr lvl="1"/>
            <a:r>
              <a:rPr lang="en-US" dirty="0" smtClean="0"/>
              <a:t>Module search Path </a:t>
            </a:r>
          </a:p>
          <a:p>
            <a:pPr lvl="2"/>
            <a:r>
              <a:rPr lang="en-US" dirty="0" smtClean="0"/>
              <a:t>Lets we import abc.py file then interpreter first try to look into built-in module, if not found then it will try to search in path provided by </a:t>
            </a:r>
            <a:r>
              <a:rPr lang="en-US" dirty="0" err="1" smtClean="0"/>
              <a:t>sys.path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1563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13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9242"/>
            <a:ext cx="8915400" cy="5459104"/>
          </a:xfrm>
        </p:spPr>
        <p:txBody>
          <a:bodyPr/>
          <a:lstStyle/>
          <a:p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A way of structuring the python modules namespace using dotted modules name. ex : </a:t>
            </a:r>
            <a:r>
              <a:rPr lang="en-US" dirty="0" err="1" smtClean="0"/>
              <a:t>a.b</a:t>
            </a:r>
            <a:r>
              <a:rPr lang="en-US" dirty="0" smtClean="0"/>
              <a:t> means b is sub module in package a.</a:t>
            </a:r>
          </a:p>
          <a:p>
            <a:pPr lvl="1"/>
            <a:r>
              <a:rPr lang="en-US" dirty="0" smtClean="0"/>
              <a:t>Example: let take a look for sound package containing effect and formats as sub modules </a:t>
            </a:r>
          </a:p>
          <a:p>
            <a:pPr marL="457200" lvl="1" indent="0">
              <a:buNone/>
            </a:pPr>
            <a:r>
              <a:rPr lang="en-US" dirty="0" smtClean="0"/>
              <a:t>Sound/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__init__.py    # initialize the sound package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format/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__init__.py</a:t>
            </a:r>
          </a:p>
          <a:p>
            <a:pPr marL="457200" lvl="1" indent="0">
              <a:buNone/>
            </a:pPr>
            <a:r>
              <a:rPr lang="en-US" dirty="0" smtClean="0"/>
              <a:t>     wavread.py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effect/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__init__.py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echo.py</a:t>
            </a:r>
          </a:p>
          <a:p>
            <a:pPr lvl="1"/>
            <a:r>
              <a:rPr lang="en-US" dirty="0" smtClean="0"/>
              <a:t>__init__.py files are required to make python treat the directory contains package. Its an empty file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112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9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and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73707"/>
            <a:ext cx="8915400" cy="56842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String formatting </a:t>
            </a:r>
          </a:p>
          <a:p>
            <a:pPr lvl="2"/>
            <a:r>
              <a:rPr lang="en-US" dirty="0" smtClean="0"/>
              <a:t>Old formatting style is by using % operator </a:t>
            </a:r>
          </a:p>
          <a:p>
            <a:pPr marL="914400" lvl="2" indent="0">
              <a:buNone/>
            </a:pPr>
            <a:r>
              <a:rPr lang="en-US" dirty="0"/>
              <a:t>Example: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&gt;&gt;&gt; </a:t>
            </a:r>
            <a:r>
              <a:rPr lang="en-US" dirty="0"/>
              <a:t>import math</a:t>
            </a:r>
          </a:p>
          <a:p>
            <a:pPr marL="914400" lvl="2" indent="0">
              <a:buNone/>
            </a:pPr>
            <a:r>
              <a:rPr lang="en-US" dirty="0"/>
              <a:t>&gt;&gt;&gt; print 'The value of PI is approximately %5.3f.' % </a:t>
            </a:r>
            <a:r>
              <a:rPr lang="en-US" dirty="0" err="1" smtClean="0"/>
              <a:t>math.pi</a:t>
            </a:r>
            <a:endParaRPr lang="en-US" dirty="0" smtClean="0"/>
          </a:p>
          <a:p>
            <a:pPr lvl="2"/>
            <a:r>
              <a:rPr lang="en-US" dirty="0" smtClean="0"/>
              <a:t>New way is using </a:t>
            </a:r>
            <a:r>
              <a:rPr lang="en-US" dirty="0" err="1" smtClean="0"/>
              <a:t>str</a:t>
            </a:r>
            <a:r>
              <a:rPr lang="en-US" dirty="0" smtClean="0"/>
              <a:t> inbuilt methods </a:t>
            </a:r>
            <a:r>
              <a:rPr lang="en-US" dirty="0" err="1" smtClean="0"/>
              <a:t>str.center</a:t>
            </a:r>
            <a:r>
              <a:rPr lang="en-US" dirty="0" smtClean="0"/>
              <a:t>, </a:t>
            </a:r>
            <a:r>
              <a:rPr lang="en-US" dirty="0" err="1" smtClean="0"/>
              <a:t>str.capitalize</a:t>
            </a:r>
            <a:r>
              <a:rPr lang="en-US" dirty="0" smtClean="0"/>
              <a:t>  (for more refer inbuilt </a:t>
            </a:r>
            <a:r>
              <a:rPr lang="en-US" dirty="0" err="1" smtClean="0"/>
              <a:t>str</a:t>
            </a:r>
            <a:r>
              <a:rPr lang="en-US" dirty="0" smtClean="0"/>
              <a:t> module )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Reading and writing file:</a:t>
            </a:r>
          </a:p>
          <a:p>
            <a:pPr lvl="2"/>
            <a:r>
              <a:rPr lang="en-US" dirty="0" smtClean="0"/>
              <a:t>Open() method is used to open the file </a:t>
            </a:r>
          </a:p>
          <a:p>
            <a:pPr lvl="2"/>
            <a:r>
              <a:rPr lang="en-US" dirty="0" smtClean="0"/>
              <a:t>Commonly arguments -  open(filename, mode)</a:t>
            </a:r>
          </a:p>
          <a:p>
            <a:pPr marL="914400" lvl="2" indent="0">
              <a:buNone/>
            </a:pPr>
            <a:r>
              <a:rPr lang="en-US" dirty="0"/>
              <a:t>&gt;&gt;&gt; f = open('</a:t>
            </a:r>
            <a:r>
              <a:rPr lang="en-US" dirty="0" err="1"/>
              <a:t>workfile</a:t>
            </a:r>
            <a:r>
              <a:rPr lang="en-US" dirty="0"/>
              <a:t>', 'w</a:t>
            </a:r>
            <a:r>
              <a:rPr lang="en-US" dirty="0" smtClean="0"/>
              <a:t>')</a:t>
            </a:r>
            <a:endParaRPr lang="en-US" dirty="0" smtClean="0"/>
          </a:p>
          <a:p>
            <a:pPr lvl="2"/>
            <a:r>
              <a:rPr lang="en-US" dirty="0" smtClean="0"/>
              <a:t>Modes values </a:t>
            </a:r>
          </a:p>
          <a:p>
            <a:pPr lvl="3"/>
            <a:r>
              <a:rPr lang="en-US" dirty="0" smtClean="0"/>
              <a:t>r – file only be read</a:t>
            </a:r>
          </a:p>
          <a:p>
            <a:pPr lvl="3"/>
            <a:r>
              <a:rPr lang="en-US" dirty="0" smtClean="0"/>
              <a:t>w – file only be write </a:t>
            </a:r>
          </a:p>
          <a:p>
            <a:pPr lvl="3"/>
            <a:r>
              <a:rPr lang="en-US" dirty="0" smtClean="0"/>
              <a:t>r+ - for both read and write</a:t>
            </a:r>
          </a:p>
          <a:p>
            <a:pPr lvl="3"/>
            <a:r>
              <a:rPr lang="en-US" dirty="0" err="1" smtClean="0"/>
              <a:t>rb</a:t>
            </a:r>
            <a:r>
              <a:rPr lang="en-US" dirty="0" smtClean="0"/>
              <a:t> -  on Windows open the file in binary mode for read, like </a:t>
            </a:r>
            <a:r>
              <a:rPr lang="en-US" dirty="0" err="1" smtClean="0"/>
              <a:t>rb</a:t>
            </a:r>
            <a:r>
              <a:rPr lang="en-US" dirty="0" smtClean="0"/>
              <a:t>, </a:t>
            </a:r>
            <a:r>
              <a:rPr lang="en-US" dirty="0" err="1" smtClean="0"/>
              <a:t>wb</a:t>
            </a:r>
            <a:r>
              <a:rPr lang="en-US" dirty="0" smtClean="0"/>
              <a:t> and </a:t>
            </a:r>
            <a:r>
              <a:rPr lang="en-US" dirty="0" err="1" smtClean="0"/>
              <a:t>r+b</a:t>
            </a:r>
            <a:r>
              <a:rPr lang="en-US" dirty="0" smtClean="0"/>
              <a:t> modes are supported</a:t>
            </a:r>
          </a:p>
          <a:p>
            <a:pPr marL="1371600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98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41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7481"/>
            <a:ext cx="8915400" cy="5418161"/>
          </a:xfrm>
        </p:spPr>
        <p:txBody>
          <a:bodyPr>
            <a:normAutofit/>
          </a:bodyPr>
          <a:lstStyle/>
          <a:p>
            <a:r>
              <a:rPr lang="en-US" dirty="0" smtClean="0"/>
              <a:t>Methods on File object</a:t>
            </a:r>
          </a:p>
          <a:p>
            <a:pPr lvl="1"/>
            <a:r>
              <a:rPr lang="en-US" dirty="0" smtClean="0"/>
              <a:t>Lets we call the file object as f which we receive from open()</a:t>
            </a:r>
          </a:p>
          <a:p>
            <a:pPr lvl="1"/>
            <a:r>
              <a:rPr lang="en-US" dirty="0" err="1" smtClean="0"/>
              <a:t>f.read</a:t>
            </a:r>
            <a:r>
              <a:rPr lang="en-US" dirty="0" smtClean="0"/>
              <a:t>(size) –  size is optional, so when read() is called, it return all the content of file. At the end of file “” empty string is return </a:t>
            </a:r>
          </a:p>
          <a:p>
            <a:pPr lvl="2"/>
            <a:r>
              <a:rPr lang="en-US" dirty="0" smtClean="0"/>
              <a:t>Note:  if file size is more then system memory it will be problem. 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.readline</a:t>
            </a:r>
            <a:r>
              <a:rPr lang="en-US" dirty="0" smtClean="0"/>
              <a:t>() –  reads the single line from file and \n is return at end of string. If “” empty string is return then it EOF</a:t>
            </a:r>
          </a:p>
          <a:p>
            <a:pPr lvl="2"/>
            <a:r>
              <a:rPr lang="en-US" dirty="0" smtClean="0"/>
              <a:t>Note: if file doesn’t end in newline. This will </a:t>
            </a:r>
            <a:r>
              <a:rPr lang="en-US" dirty="0"/>
              <a:t>return unambiguous</a:t>
            </a:r>
            <a:endParaRPr lang="en-US" dirty="0" smtClean="0"/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.readlines</a:t>
            </a:r>
            <a:r>
              <a:rPr lang="en-US" dirty="0" smtClean="0"/>
              <a:t>() or list(f) </a:t>
            </a:r>
            <a:r>
              <a:rPr lang="en-US" dirty="0"/>
              <a:t>– to read all the lines of a file in a list</a:t>
            </a:r>
            <a:endParaRPr lang="en-US" dirty="0" smtClean="0"/>
          </a:p>
          <a:p>
            <a:pPr lvl="1"/>
            <a:r>
              <a:rPr lang="en-US" dirty="0" err="1" smtClean="0"/>
              <a:t>f.write</a:t>
            </a:r>
            <a:r>
              <a:rPr lang="en-US" dirty="0" smtClean="0"/>
              <a:t>(string) – write the string in file 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.tell</a:t>
            </a:r>
            <a:r>
              <a:rPr lang="en-US" dirty="0" smtClean="0"/>
              <a:t>() – returns the file current position</a:t>
            </a:r>
          </a:p>
          <a:p>
            <a:pPr lvl="1"/>
            <a:r>
              <a:rPr lang="en-US" dirty="0" err="1" smtClean="0"/>
              <a:t>f.seek</a:t>
            </a:r>
            <a:r>
              <a:rPr lang="en-US" dirty="0" smtClean="0"/>
              <a:t>(offset, </a:t>
            </a:r>
            <a:r>
              <a:rPr lang="en-US" dirty="0" err="1" smtClean="0"/>
              <a:t>from_what</a:t>
            </a:r>
            <a:r>
              <a:rPr lang="en-US" dirty="0" smtClean="0"/>
              <a:t>) -  offset is reference  point, </a:t>
            </a:r>
            <a:r>
              <a:rPr lang="en-US" dirty="0" err="1" smtClean="0"/>
              <a:t>from_what</a:t>
            </a:r>
            <a:r>
              <a:rPr lang="en-US" dirty="0" smtClean="0"/>
              <a:t> values are 0 – beginning of file, 1 – current position and 2 – from end of file 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.close</a:t>
            </a:r>
            <a:r>
              <a:rPr lang="en-US" dirty="0" smtClean="0"/>
              <a:t>()  -- to close the file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76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9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operation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2890"/>
            <a:ext cx="8915400" cy="5472752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f = open('</a:t>
            </a:r>
            <a:r>
              <a:rPr lang="en-US" dirty="0" err="1"/>
              <a:t>workfile</a:t>
            </a:r>
            <a:r>
              <a:rPr lang="en-US" dirty="0"/>
              <a:t>', 'r+')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f.write</a:t>
            </a:r>
            <a:r>
              <a:rPr lang="en-US" dirty="0"/>
              <a:t>('0123456789abcdef')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f.seek</a:t>
            </a:r>
            <a:r>
              <a:rPr lang="en-US" dirty="0"/>
              <a:t>(5)     # Go to the 6th byte in the file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f.read</a:t>
            </a:r>
            <a:r>
              <a:rPr lang="en-US" dirty="0"/>
              <a:t>(1)</a:t>
            </a:r>
          </a:p>
          <a:p>
            <a:pPr marL="457200" lvl="1" indent="0">
              <a:buNone/>
            </a:pPr>
            <a:r>
              <a:rPr lang="en-US" dirty="0"/>
              <a:t>'5'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f.seek</a:t>
            </a:r>
            <a:r>
              <a:rPr lang="en-US" dirty="0"/>
              <a:t>(-3, 2) # Go to the 3rd byte before the end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f.read</a:t>
            </a:r>
            <a:r>
              <a:rPr lang="en-US" dirty="0"/>
              <a:t>(1)</a:t>
            </a:r>
          </a:p>
          <a:p>
            <a:pPr marL="457200" lvl="1" indent="0">
              <a:buNone/>
            </a:pPr>
            <a:r>
              <a:rPr lang="en-US" dirty="0"/>
              <a:t>'d'</a:t>
            </a:r>
          </a:p>
          <a:p>
            <a:pPr marL="457200" lvl="1" indent="0">
              <a:buNone/>
            </a:pPr>
            <a:r>
              <a:rPr lang="en-US" dirty="0"/>
              <a:t>&gt;&gt;&gt;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173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5132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5719"/>
            <a:ext cx="8915400" cy="54522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classes is mixture of class mechanism found in C++ and Modula-3 </a:t>
            </a:r>
          </a:p>
          <a:p>
            <a:r>
              <a:rPr lang="en-US" dirty="0" smtClean="0"/>
              <a:t>Supports standard feature of OOPs concepts </a:t>
            </a:r>
          </a:p>
          <a:p>
            <a:pPr lvl="1"/>
            <a:r>
              <a:rPr lang="en-US" dirty="0" smtClean="0"/>
              <a:t>Inheritance allows multiple base classes, </a:t>
            </a:r>
          </a:p>
          <a:p>
            <a:pPr lvl="1"/>
            <a:r>
              <a:rPr lang="en-US" dirty="0" smtClean="0"/>
              <a:t>A drive class overwrite any methods of its base class or classes 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Class Definition:</a:t>
            </a:r>
          </a:p>
          <a:p>
            <a:pPr lvl="1"/>
            <a:r>
              <a:rPr lang="en-US" dirty="0" smtClean="0"/>
              <a:t>Class definition are like function definition, must be executed before used </a:t>
            </a:r>
          </a:p>
          <a:p>
            <a:pPr marL="457200" lvl="1" indent="0">
              <a:buNone/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ClassName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&lt;statement-1&gt;</a:t>
            </a:r>
          </a:p>
          <a:p>
            <a:pPr marL="457200" lvl="1" indent="0">
              <a:buNone/>
            </a:pPr>
            <a:r>
              <a:rPr lang="en-US" dirty="0"/>
              <a:t>    .</a:t>
            </a:r>
          </a:p>
          <a:p>
            <a:pPr marL="457200" lvl="1" indent="0">
              <a:buNone/>
            </a:pPr>
            <a:r>
              <a:rPr lang="en-US" dirty="0"/>
              <a:t>    &lt;statement-N&gt;</a:t>
            </a:r>
            <a:endParaRPr lang="en-US" dirty="0" smtClean="0"/>
          </a:p>
          <a:p>
            <a:r>
              <a:rPr lang="en-US" dirty="0" smtClean="0"/>
              <a:t> Class Object:</a:t>
            </a:r>
          </a:p>
          <a:p>
            <a:pPr lvl="1"/>
            <a:r>
              <a:rPr lang="en-US" dirty="0" smtClean="0"/>
              <a:t>Class object support two operations:</a:t>
            </a:r>
          </a:p>
          <a:p>
            <a:pPr lvl="2"/>
            <a:r>
              <a:rPr lang="en-US" dirty="0" smtClean="0"/>
              <a:t>Attribute reference and instantiation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29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 continue 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program execution</a:t>
            </a:r>
          </a:p>
          <a:p>
            <a:pPr lvl="1"/>
            <a:r>
              <a:rPr lang="en-US" dirty="0" smtClean="0"/>
              <a:t>Python code we write is complied in byte-code, which creates file with extension .</a:t>
            </a:r>
            <a:r>
              <a:rPr lang="en-US" dirty="0" err="1" smtClean="0"/>
              <a:t>pyc</a:t>
            </a:r>
            <a:r>
              <a:rPr lang="en-US" dirty="0" smtClean="0"/>
              <a:t>. File with extension .</a:t>
            </a:r>
            <a:r>
              <a:rPr lang="en-US" dirty="0" err="1" smtClean="0"/>
              <a:t>pyc</a:t>
            </a:r>
            <a:r>
              <a:rPr lang="en-US" dirty="0" smtClean="0"/>
              <a:t> is then executed by appropriate virtual machine like </a:t>
            </a:r>
            <a:r>
              <a:rPr lang="en-US" dirty="0" err="1" smtClean="0"/>
              <a:t>Cpython</a:t>
            </a:r>
            <a:r>
              <a:rPr lang="en-US" dirty="0" smtClean="0"/>
              <a:t> VM (also we call as interpreter)</a:t>
            </a:r>
          </a:p>
          <a:p>
            <a:pPr lvl="1"/>
            <a:r>
              <a:rPr lang="en-US" dirty="0" smtClean="0"/>
              <a:t>Does every time code is complied ?</a:t>
            </a:r>
          </a:p>
          <a:p>
            <a:pPr lvl="2"/>
            <a:r>
              <a:rPr lang="en-US" dirty="0" smtClean="0"/>
              <a:t>No, compilation is depend upon the modification of .</a:t>
            </a:r>
            <a:r>
              <a:rPr lang="en-US" dirty="0" err="1" smtClean="0"/>
              <a:t>py</a:t>
            </a:r>
            <a:r>
              <a:rPr lang="en-US" dirty="0" smtClean="0"/>
              <a:t> file. Time-stamp is used to validate whether .</a:t>
            </a:r>
            <a:r>
              <a:rPr lang="en-US" dirty="0" err="1" smtClean="0"/>
              <a:t>py</a:t>
            </a:r>
            <a:r>
              <a:rPr lang="en-US" dirty="0" smtClean="0"/>
              <a:t> file is changed or not, depending upon the </a:t>
            </a:r>
            <a:r>
              <a:rPr lang="en-US" dirty="0" err="1" smtClean="0"/>
              <a:t>pyc</a:t>
            </a:r>
            <a:r>
              <a:rPr lang="en-US" dirty="0" smtClean="0"/>
              <a:t> file. If .</a:t>
            </a:r>
            <a:r>
              <a:rPr lang="en-US" dirty="0" err="1" smtClean="0"/>
              <a:t>pyc</a:t>
            </a:r>
            <a:r>
              <a:rPr lang="en-US" dirty="0" smtClean="0"/>
              <a:t> is new then compilation is skipped</a:t>
            </a:r>
          </a:p>
          <a:p>
            <a:r>
              <a:rPr lang="en-US" dirty="0" smtClean="0"/>
              <a:t>Some python compiler: </a:t>
            </a:r>
            <a:r>
              <a:rPr lang="en-US" dirty="0" err="1" smtClean="0"/>
              <a:t>PyPy</a:t>
            </a:r>
            <a:r>
              <a:rPr lang="en-US" dirty="0" smtClean="0"/>
              <a:t>, </a:t>
            </a:r>
            <a:r>
              <a:rPr lang="en-US" dirty="0" err="1" smtClean="0"/>
              <a:t>Nuitka</a:t>
            </a:r>
            <a:r>
              <a:rPr lang="en-US" dirty="0" smtClean="0"/>
              <a:t>, </a:t>
            </a:r>
            <a:r>
              <a:rPr lang="en-US" dirty="0" err="1" smtClean="0"/>
              <a:t>Shedskin</a:t>
            </a:r>
            <a:endParaRPr lang="en-US" dirty="0" smtClean="0"/>
          </a:p>
          <a:p>
            <a:r>
              <a:rPr lang="en-US" dirty="0" smtClean="0"/>
              <a:t>Major Version of Python: Python 2.7.x and Python 3.x</a:t>
            </a:r>
          </a:p>
          <a:p>
            <a:pPr lvl="1"/>
            <a:r>
              <a:rPr lang="en-US" dirty="0" smtClean="0"/>
              <a:t>This tutorial only covers 2.7.x. </a:t>
            </a:r>
          </a:p>
          <a:p>
            <a:pPr lvl="1"/>
            <a:r>
              <a:rPr lang="en-US" dirty="0" smtClean="0"/>
              <a:t>Current version 2.7.9 and 3.5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607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6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0185"/>
            <a:ext cx="8915400" cy="55478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 Object </a:t>
            </a:r>
          </a:p>
          <a:p>
            <a:pPr lvl="1"/>
            <a:r>
              <a:rPr lang="en-US" dirty="0"/>
              <a:t>Attribute reference – </a:t>
            </a:r>
            <a:r>
              <a:rPr lang="en-US" dirty="0" smtClean="0"/>
              <a:t> standard syntax is object.name 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"""A simple example class</a:t>
            </a:r>
            <a:r>
              <a:rPr lang="en-US" dirty="0" smtClean="0"/>
              <a:t>""“   # comments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12345   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f(self</a:t>
            </a:r>
            <a:r>
              <a:rPr lang="en-US" dirty="0" smtClean="0"/>
              <a:t>): 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return 'hello world'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 smtClean="0"/>
              <a:t>MyClass.i</a:t>
            </a:r>
            <a:r>
              <a:rPr lang="en-US" dirty="0" smtClean="0"/>
              <a:t> and </a:t>
            </a:r>
            <a:r>
              <a:rPr lang="en-US" dirty="0" err="1" smtClean="0"/>
              <a:t>MyClass.f</a:t>
            </a:r>
            <a:r>
              <a:rPr lang="en-US" dirty="0" smtClean="0"/>
              <a:t>  are attribute references </a:t>
            </a:r>
          </a:p>
          <a:p>
            <a:pPr lvl="1"/>
            <a:r>
              <a:rPr lang="en-US" dirty="0" smtClean="0"/>
              <a:t>Instantiation:</a:t>
            </a:r>
          </a:p>
          <a:p>
            <a:pPr marL="457200" lvl="1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MyClass</a:t>
            </a:r>
            <a:r>
              <a:rPr lang="en-US" dirty="0" smtClean="0"/>
              <a:t>()  # creating the instance </a:t>
            </a:r>
          </a:p>
          <a:p>
            <a:pPr lvl="1"/>
            <a:r>
              <a:rPr lang="en-US" dirty="0" smtClean="0"/>
              <a:t>Special method __</a:t>
            </a:r>
            <a:r>
              <a:rPr lang="en-US" dirty="0" err="1" smtClean="0"/>
              <a:t>init</a:t>
            </a:r>
            <a:r>
              <a:rPr lang="en-US" dirty="0" smtClean="0"/>
              <a:t>__(self):   this special method is used to create instance customized   </a:t>
            </a:r>
          </a:p>
          <a:p>
            <a:pPr marL="457200" lvl="1" indent="0">
              <a:buNone/>
            </a:pPr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class Dog:</a:t>
            </a:r>
          </a:p>
          <a:p>
            <a:pPr marL="457200" lvl="1" indent="0">
              <a:buNone/>
            </a:pPr>
            <a:r>
              <a:rPr lang="en-US" dirty="0"/>
              <a:t>    kind = 'canine'         # class variable shared by all instances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pPr marL="457200" lvl="1" indent="0">
              <a:buNone/>
            </a:pPr>
            <a:r>
              <a:rPr lang="en-US" dirty="0"/>
              <a:t>        self.name = name    # instance variable unique to each instance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987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5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2889"/>
            <a:ext cx="8915400" cy="5418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Accessing attributes </a:t>
            </a:r>
          </a:p>
          <a:p>
            <a:pPr lvl="1"/>
            <a:r>
              <a:rPr lang="en-US" dirty="0" smtClean="0"/>
              <a:t>Dot operator is used to access the attributes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emp</a:t>
            </a:r>
            <a:r>
              <a:rPr lang="en-US" dirty="0" smtClean="0"/>
              <a:t> =  Employee()</a:t>
            </a:r>
          </a:p>
          <a:p>
            <a:pPr marL="914400" lvl="2" indent="0">
              <a:buNone/>
            </a:pPr>
            <a:r>
              <a:rPr lang="en-US" dirty="0" err="1" smtClean="0"/>
              <a:t>emp.displayEmployee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Can add, remove or modify attributes of classes and object any time 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emp.age</a:t>
            </a:r>
            <a:r>
              <a:rPr lang="en-US" dirty="0" smtClean="0"/>
              <a:t> = 7 # add an age attribute</a:t>
            </a:r>
          </a:p>
          <a:p>
            <a:pPr marL="914400" lvl="2" indent="0">
              <a:buNone/>
            </a:pPr>
            <a:r>
              <a:rPr lang="en-US" dirty="0" err="1" smtClean="0"/>
              <a:t>emp.age</a:t>
            </a:r>
            <a:r>
              <a:rPr lang="en-US" dirty="0" smtClean="0"/>
              <a:t>= 8 # modify age attribute</a:t>
            </a:r>
          </a:p>
          <a:p>
            <a:pPr marL="914400" lvl="2" indent="0">
              <a:buNone/>
            </a:pPr>
            <a:r>
              <a:rPr lang="en-US" dirty="0" smtClean="0"/>
              <a:t>del </a:t>
            </a:r>
            <a:r>
              <a:rPr lang="en-US" dirty="0" err="1" smtClean="0"/>
              <a:t>emp.age</a:t>
            </a:r>
            <a:r>
              <a:rPr lang="en-US" dirty="0" smtClean="0"/>
              <a:t>  # delete age attribute</a:t>
            </a:r>
          </a:p>
          <a:p>
            <a:pPr lvl="1"/>
            <a:r>
              <a:rPr lang="en-US" dirty="0" smtClean="0"/>
              <a:t>Can access attributes with other functions – </a:t>
            </a:r>
            <a:r>
              <a:rPr lang="en-US" dirty="0" err="1" smtClean="0"/>
              <a:t>getattr</a:t>
            </a:r>
            <a:r>
              <a:rPr lang="en-US" dirty="0" smtClean="0"/>
              <a:t>(object, name), </a:t>
            </a:r>
            <a:r>
              <a:rPr lang="en-US" dirty="0" err="1" smtClean="0"/>
              <a:t>hasattr</a:t>
            </a:r>
            <a:r>
              <a:rPr lang="en-US" dirty="0" smtClean="0"/>
              <a:t>(object, name), </a:t>
            </a:r>
            <a:r>
              <a:rPr lang="en-US" dirty="0" err="1" smtClean="0"/>
              <a:t>setattr</a:t>
            </a:r>
            <a:r>
              <a:rPr lang="en-US" dirty="0" smtClean="0"/>
              <a:t>(</a:t>
            </a:r>
            <a:r>
              <a:rPr lang="en-US" dirty="0" err="1" smtClean="0"/>
              <a:t>object,name</a:t>
            </a:r>
            <a:r>
              <a:rPr lang="en-US" dirty="0" smtClean="0"/>
              <a:t>, value), </a:t>
            </a:r>
            <a:r>
              <a:rPr lang="en-US" dirty="0" err="1" smtClean="0"/>
              <a:t>delattr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name)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hasattr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, ‘age’)  # return true is age exists </a:t>
            </a:r>
          </a:p>
          <a:p>
            <a:pPr marL="914400" lvl="2" indent="0">
              <a:buNone/>
            </a:pPr>
            <a:r>
              <a:rPr lang="en-US" dirty="0" err="1" smtClean="0"/>
              <a:t>Getattr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, ‘age’)  # return age attribute</a:t>
            </a:r>
          </a:p>
          <a:p>
            <a:pPr marL="914400" lvl="2" indent="0">
              <a:buNone/>
            </a:pPr>
            <a:r>
              <a:rPr lang="en-US" dirty="0" err="1" smtClean="0"/>
              <a:t>Setattr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, ‘age’, 5) # set the age value</a:t>
            </a:r>
          </a:p>
          <a:p>
            <a:pPr marL="914400" lvl="2" indent="0">
              <a:buNone/>
            </a:pPr>
            <a:r>
              <a:rPr lang="en-US" dirty="0" err="1" smtClean="0"/>
              <a:t>Delattr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, ‘age’)  # delete </a:t>
            </a:r>
          </a:p>
          <a:p>
            <a:pPr lvl="1"/>
            <a:r>
              <a:rPr lang="en-US" dirty="0" smtClean="0"/>
              <a:t>Built-in attributes –</a:t>
            </a:r>
          </a:p>
          <a:p>
            <a:pPr lvl="2"/>
            <a:r>
              <a:rPr lang="en-US" dirty="0" smtClean="0"/>
              <a:t>__</a:t>
            </a:r>
            <a:r>
              <a:rPr lang="en-US" dirty="0" err="1" smtClean="0"/>
              <a:t>dict</a:t>
            </a:r>
            <a:r>
              <a:rPr lang="en-US" dirty="0" smtClean="0"/>
              <a:t>__   - contains dictionary class name </a:t>
            </a:r>
          </a:p>
          <a:p>
            <a:pPr lvl="2"/>
            <a:r>
              <a:rPr lang="en-US" dirty="0" smtClean="0"/>
              <a:t>__doc__  -class documentation </a:t>
            </a:r>
          </a:p>
          <a:p>
            <a:pPr lvl="2"/>
            <a:r>
              <a:rPr lang="en-US" dirty="0" smtClean="0"/>
              <a:t>__name__  - class name </a:t>
            </a:r>
          </a:p>
          <a:p>
            <a:pPr lvl="2"/>
            <a:r>
              <a:rPr lang="en-US" dirty="0" smtClean="0"/>
              <a:t>___module__  -  module in which the class is defined </a:t>
            </a:r>
          </a:p>
          <a:p>
            <a:pPr lvl="2"/>
            <a:r>
              <a:rPr lang="en-US" dirty="0" smtClean="0"/>
              <a:t>__bases__ --  base class name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682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13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6496"/>
            <a:ext cx="8915400" cy="550914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Employee:</a:t>
            </a:r>
          </a:p>
          <a:p>
            <a:pPr marL="0" indent="0">
              <a:buNone/>
            </a:pPr>
            <a:r>
              <a:rPr lang="en-IN" dirty="0"/>
              <a:t>   'Common base class for all employees'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empCount</a:t>
            </a:r>
            <a:r>
              <a:rPr lang="en-IN" dirty="0"/>
              <a:t> = 0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name, salary):</a:t>
            </a:r>
          </a:p>
          <a:p>
            <a:pPr marL="0" indent="0">
              <a:buNone/>
            </a:pPr>
            <a:r>
              <a:rPr lang="en-IN" dirty="0"/>
              <a:t>      self.name = name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self.salary</a:t>
            </a:r>
            <a:r>
              <a:rPr lang="en-IN" dirty="0"/>
              <a:t> = salary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Employee.empCount</a:t>
            </a:r>
            <a:r>
              <a:rPr lang="en-IN" dirty="0"/>
              <a:t> += 1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displayCount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print "Total Employee %d" % </a:t>
            </a:r>
            <a:r>
              <a:rPr lang="en-IN" dirty="0" err="1"/>
              <a:t>Employee.empCount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displayEmployee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print "Name : ", self.name,  ", Salary: ", </a:t>
            </a:r>
            <a:r>
              <a:rPr lang="en-IN" dirty="0" err="1"/>
              <a:t>self.salary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34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3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776"/>
            <a:ext cx="8915400" cy="5377218"/>
          </a:xfrm>
        </p:spPr>
        <p:txBody>
          <a:bodyPr/>
          <a:lstStyle/>
          <a:p>
            <a:r>
              <a:rPr lang="en-US" dirty="0" smtClean="0"/>
              <a:t>Private Variables and Class –local  references </a:t>
            </a:r>
          </a:p>
          <a:p>
            <a:pPr lvl="1"/>
            <a:r>
              <a:rPr lang="en-US" dirty="0" smtClean="0"/>
              <a:t>Private variables are only be accessed from inside the object </a:t>
            </a:r>
          </a:p>
          <a:p>
            <a:pPr lvl="1"/>
            <a:r>
              <a:rPr lang="en-US" dirty="0" smtClean="0"/>
              <a:t>Name prefixed with double underscore like __</a:t>
            </a:r>
            <a:r>
              <a:rPr lang="en-US" dirty="0" err="1" smtClean="0"/>
              <a:t>myvariable</a:t>
            </a:r>
            <a:r>
              <a:rPr lang="en-US" dirty="0" smtClean="0"/>
              <a:t> , same is true for function, method or data member</a:t>
            </a:r>
          </a:p>
          <a:p>
            <a:pPr marL="457200" lvl="1" indent="0">
              <a:buNone/>
            </a:pPr>
            <a:r>
              <a:rPr lang="en-US" dirty="0"/>
              <a:t>class Mapping: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iterable</a:t>
            </a:r>
            <a:r>
              <a:rPr lang="en-US" dirty="0" smtClean="0"/>
              <a:t>): # self -  is nothing but just a convention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self.items_list</a:t>
            </a:r>
            <a:r>
              <a:rPr lang="en-US" dirty="0"/>
              <a:t> = []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self.__update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update(self, </a:t>
            </a:r>
            <a:r>
              <a:rPr lang="en-US" dirty="0" err="1"/>
              <a:t>iterable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    for item in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self.items_list.append</a:t>
            </a:r>
            <a:r>
              <a:rPr lang="en-US" dirty="0"/>
              <a:t>(item</a:t>
            </a:r>
            <a:r>
              <a:rPr lang="en-US" dirty="0" smtClean="0"/>
              <a:t>)      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__update = update   # private copy of original update() </a:t>
            </a:r>
            <a:r>
              <a:rPr lang="en-US" dirty="0" smtClean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434372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5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2890"/>
            <a:ext cx="8915400" cy="46283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 </a:t>
            </a:r>
          </a:p>
          <a:p>
            <a:pPr lvl="1"/>
            <a:r>
              <a:rPr lang="en-US" dirty="0" smtClean="0"/>
              <a:t>Derived class definition is similar to parent class , however base class name are added in the argument </a:t>
            </a:r>
          </a:p>
          <a:p>
            <a:pPr lvl="1"/>
            <a:r>
              <a:rPr lang="en-US" dirty="0" smtClean="0"/>
              <a:t>Two built in function to work with inheritance </a:t>
            </a:r>
          </a:p>
          <a:p>
            <a:pPr lvl="2"/>
            <a:r>
              <a:rPr lang="en-US" dirty="0" err="1" smtClean="0"/>
              <a:t>Isinstance</a:t>
            </a:r>
            <a:r>
              <a:rPr lang="en-US" dirty="0" smtClean="0"/>
              <a:t> ()  to check instance type like </a:t>
            </a:r>
            <a:r>
              <a:rPr lang="en-US" dirty="0" err="1" smtClean="0"/>
              <a:t>isinstance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Issubclass</a:t>
            </a:r>
            <a:r>
              <a:rPr lang="en-US" dirty="0" smtClean="0"/>
              <a:t>() to check class inheritance like </a:t>
            </a:r>
            <a:r>
              <a:rPr lang="en-US" dirty="0" err="1" smtClean="0"/>
              <a:t>issubclass</a:t>
            </a:r>
            <a:r>
              <a:rPr lang="en-US" dirty="0" smtClean="0"/>
              <a:t>( </a:t>
            </a:r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IN" dirty="0"/>
          </a:p>
          <a:p>
            <a:pPr marL="914400" lvl="2" indent="0">
              <a:buNone/>
            </a:pPr>
            <a:r>
              <a:rPr lang="en-US" dirty="0" smtClean="0"/>
              <a:t>Example  class </a:t>
            </a:r>
            <a:r>
              <a:rPr lang="en-US" dirty="0"/>
              <a:t>Parent:        # define parent class</a:t>
            </a:r>
          </a:p>
          <a:p>
            <a:pPr marL="914400" lvl="2" indent="0">
              <a:buNone/>
            </a:pPr>
            <a:r>
              <a:rPr lang="en-US" dirty="0"/>
              <a:t>   </a:t>
            </a:r>
            <a:r>
              <a:rPr lang="en-US" dirty="0" err="1"/>
              <a:t>parentAttr</a:t>
            </a:r>
            <a:r>
              <a:rPr lang="en-US" dirty="0"/>
              <a:t> = 100</a:t>
            </a:r>
          </a:p>
          <a:p>
            <a:pPr marL="914400" lvl="2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914400" lvl="2" indent="0">
              <a:buNone/>
            </a:pPr>
            <a:r>
              <a:rPr lang="en-US" dirty="0"/>
              <a:t>      print "Calling parent constructor</a:t>
            </a:r>
            <a:r>
              <a:rPr lang="en-US" dirty="0" smtClean="0"/>
              <a:t>"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class Child(Parent): # define child class</a:t>
            </a:r>
          </a:p>
          <a:p>
            <a:pPr marL="914400" lvl="2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914400" lvl="2" indent="0">
              <a:buNone/>
            </a:pPr>
            <a:r>
              <a:rPr lang="en-US" dirty="0"/>
              <a:t>      print "Calling child constructor"</a:t>
            </a:r>
          </a:p>
          <a:p>
            <a:pPr marL="914400" lvl="2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childMethod</a:t>
            </a:r>
            <a:r>
              <a:rPr lang="en-US" dirty="0"/>
              <a:t>(self):</a:t>
            </a:r>
          </a:p>
          <a:p>
            <a:pPr marL="914400" lvl="2" indent="0">
              <a:buNone/>
            </a:pPr>
            <a:r>
              <a:rPr lang="en-US" dirty="0"/>
              <a:t>      print 'Calling child method'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981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5132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5719"/>
            <a:ext cx="8915400" cy="53499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Multiple Inheritance</a:t>
            </a:r>
          </a:p>
          <a:p>
            <a:pPr lvl="1"/>
            <a:r>
              <a:rPr lang="en-US" dirty="0"/>
              <a:t>If attribute is not found in derived then it will search in base1 then base 2 and so on ..</a:t>
            </a:r>
          </a:p>
          <a:p>
            <a:pPr marL="457200" lvl="1" indent="0">
              <a:buNone/>
            </a:pPr>
            <a:r>
              <a:rPr lang="en-US" dirty="0"/>
              <a:t>Ex: class </a:t>
            </a:r>
            <a:r>
              <a:rPr lang="en-US" dirty="0" err="1"/>
              <a:t>DerivedClass</a:t>
            </a:r>
            <a:r>
              <a:rPr lang="en-US" dirty="0"/>
              <a:t>(base1, base2):</a:t>
            </a:r>
          </a:p>
          <a:p>
            <a:pPr marL="457200" lvl="1" indent="0">
              <a:buNone/>
            </a:pPr>
            <a:r>
              <a:rPr lang="en-US" dirty="0"/>
              <a:t>       statement 1</a:t>
            </a:r>
          </a:p>
          <a:p>
            <a:pPr marL="457200" lvl="1" indent="0">
              <a:buNone/>
            </a:pPr>
            <a:r>
              <a:rPr lang="en-US" dirty="0"/>
              <a:t>       statement </a:t>
            </a:r>
            <a:r>
              <a:rPr lang="en-US" dirty="0" smtClean="0"/>
              <a:t>2</a:t>
            </a:r>
          </a:p>
          <a:p>
            <a:r>
              <a:rPr lang="en-US" dirty="0" smtClean="0"/>
              <a:t>Overriding methods</a:t>
            </a:r>
          </a:p>
          <a:p>
            <a:pPr lvl="1"/>
            <a:r>
              <a:rPr lang="en-US" dirty="0" smtClean="0"/>
              <a:t>We can overrides the methods of base class in derived class </a:t>
            </a:r>
          </a:p>
          <a:p>
            <a:pPr marL="457200" lvl="1" indent="0">
              <a:buNone/>
            </a:pPr>
            <a:r>
              <a:rPr lang="en-US" dirty="0" smtClean="0"/>
              <a:t>Ex: class Parent():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(self):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pass</a:t>
            </a:r>
          </a:p>
          <a:p>
            <a:pPr marL="457200" lvl="1" indent="0">
              <a:buNone/>
            </a:pPr>
            <a:r>
              <a:rPr lang="en-US" dirty="0" smtClean="0"/>
              <a:t>Class Child(Parent):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(self):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pass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64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6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and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0185"/>
            <a:ext cx="8915400" cy="5547815"/>
          </a:xfrm>
        </p:spPr>
        <p:txBody>
          <a:bodyPr/>
          <a:lstStyle/>
          <a:p>
            <a:r>
              <a:rPr lang="en-US" dirty="0" smtClean="0"/>
              <a:t>Syntax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Also known as parsing error </a:t>
            </a:r>
          </a:p>
          <a:p>
            <a:pPr marL="457200" lvl="1" indent="0">
              <a:buNone/>
            </a:pPr>
            <a:r>
              <a:rPr lang="en-US" dirty="0"/>
              <a:t>&gt;&gt;&gt; while True print 'Hello world'</a:t>
            </a:r>
          </a:p>
          <a:p>
            <a:pPr marL="457200" lvl="1" indent="0">
              <a:buNone/>
            </a:pPr>
            <a:r>
              <a:rPr lang="en-US" dirty="0"/>
              <a:t>  File "&lt;</a:t>
            </a:r>
            <a:r>
              <a:rPr lang="en-US" dirty="0" err="1"/>
              <a:t>stdin</a:t>
            </a:r>
            <a:r>
              <a:rPr lang="en-US" dirty="0"/>
              <a:t>&gt;", line 1, in ?</a:t>
            </a:r>
          </a:p>
          <a:p>
            <a:pPr marL="457200" lvl="1" indent="0">
              <a:buNone/>
            </a:pPr>
            <a:r>
              <a:rPr lang="en-US" dirty="0"/>
              <a:t>    while True print 'Hello world'</a:t>
            </a:r>
          </a:p>
          <a:p>
            <a:pPr marL="457200" lvl="1" indent="0">
              <a:buNone/>
            </a:pPr>
            <a:r>
              <a:rPr lang="en-US" dirty="0"/>
              <a:t>                   ^</a:t>
            </a:r>
          </a:p>
          <a:p>
            <a:pPr marL="457200" lvl="1" indent="0">
              <a:buNone/>
            </a:pPr>
            <a:r>
              <a:rPr lang="en-US" dirty="0" err="1"/>
              <a:t>SyntaxError</a:t>
            </a:r>
            <a:r>
              <a:rPr lang="en-US" dirty="0"/>
              <a:t>: invalid syntax</a:t>
            </a:r>
            <a:endParaRPr lang="en-US" dirty="0" smtClean="0"/>
          </a:p>
          <a:p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Error detected during execution are called Exception </a:t>
            </a:r>
          </a:p>
          <a:p>
            <a:pPr lvl="1"/>
            <a:r>
              <a:rPr lang="en-US" dirty="0" smtClean="0"/>
              <a:t>These are unconditionally  fatal </a:t>
            </a:r>
          </a:p>
          <a:p>
            <a:pPr lvl="1"/>
            <a:r>
              <a:rPr lang="en-US" dirty="0" smtClean="0"/>
              <a:t>Few inbuilt exceptions are :</a:t>
            </a:r>
          </a:p>
          <a:p>
            <a:pPr lvl="2"/>
            <a:r>
              <a:rPr lang="en-US" dirty="0" err="1" smtClean="0"/>
              <a:t>ZeroDivisionError</a:t>
            </a:r>
            <a:endParaRPr lang="en-US" dirty="0" smtClean="0"/>
          </a:p>
          <a:p>
            <a:pPr lvl="2"/>
            <a:r>
              <a:rPr lang="en-US" dirty="0" err="1" smtClean="0"/>
              <a:t>NameError</a:t>
            </a:r>
            <a:endParaRPr lang="en-US" dirty="0" smtClean="0"/>
          </a:p>
          <a:p>
            <a:pPr lvl="2"/>
            <a:r>
              <a:rPr lang="en-US" dirty="0" err="1" smtClean="0"/>
              <a:t>TypeError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942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2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Handling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6537"/>
            <a:ext cx="8915400" cy="54454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Handling </a:t>
            </a:r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Syntax :</a:t>
            </a:r>
          </a:p>
          <a:p>
            <a:pPr marL="457200" lvl="1" indent="0">
              <a:buNone/>
            </a:pPr>
            <a:r>
              <a:rPr lang="en-US" dirty="0" smtClean="0"/>
              <a:t>Try: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operations</a:t>
            </a:r>
          </a:p>
          <a:p>
            <a:pPr marL="457200" lvl="1" indent="0">
              <a:buNone/>
            </a:pPr>
            <a:r>
              <a:rPr lang="en-US" dirty="0" smtClean="0"/>
              <a:t>Except: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exception if any</a:t>
            </a:r>
          </a:p>
          <a:p>
            <a:pPr marL="457200" lvl="1" indent="0">
              <a:buNone/>
            </a:pPr>
            <a:r>
              <a:rPr lang="en-US" dirty="0" smtClean="0"/>
              <a:t>Else: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	something</a:t>
            </a:r>
          </a:p>
          <a:p>
            <a:pPr marL="457200" lvl="1" indent="0">
              <a:buNone/>
            </a:pPr>
            <a:r>
              <a:rPr lang="en-US" dirty="0" err="1"/>
              <a:t>Example:for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 in </a:t>
            </a:r>
            <a:r>
              <a:rPr lang="en-US" dirty="0" err="1"/>
              <a:t>sys.argv</a:t>
            </a:r>
            <a:r>
              <a:rPr lang="en-US" dirty="0"/>
              <a:t>[1:]:</a:t>
            </a:r>
          </a:p>
          <a:p>
            <a:pPr marL="457200" lvl="1" indent="0">
              <a:buNone/>
            </a:pPr>
            <a:r>
              <a:rPr lang="en-US" dirty="0"/>
              <a:t>    try:</a:t>
            </a:r>
          </a:p>
          <a:p>
            <a:pPr marL="457200" lvl="1" indent="0">
              <a:buNone/>
            </a:pPr>
            <a:r>
              <a:rPr lang="en-US" dirty="0"/>
              <a:t>        f = open(</a:t>
            </a:r>
            <a:r>
              <a:rPr lang="en-US" dirty="0" err="1"/>
              <a:t>arg</a:t>
            </a:r>
            <a:r>
              <a:rPr lang="en-US" dirty="0"/>
              <a:t>, 'r')</a:t>
            </a:r>
          </a:p>
          <a:p>
            <a:pPr marL="457200" lvl="1" indent="0">
              <a:buNone/>
            </a:pPr>
            <a:r>
              <a:rPr lang="en-US" dirty="0"/>
              <a:t>    except </a:t>
            </a:r>
            <a:r>
              <a:rPr lang="en-US" dirty="0" err="1"/>
              <a:t>IOError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    print 'cannot open', </a:t>
            </a:r>
            <a:r>
              <a:rPr lang="en-US" dirty="0" err="1"/>
              <a:t>arg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else:</a:t>
            </a:r>
          </a:p>
          <a:p>
            <a:pPr marL="457200" lvl="1" indent="0">
              <a:buNone/>
            </a:pPr>
            <a:r>
              <a:rPr lang="en-US" dirty="0"/>
              <a:t>        print </a:t>
            </a:r>
            <a:r>
              <a:rPr lang="en-US" dirty="0" err="1"/>
              <a:t>arg</a:t>
            </a:r>
            <a:r>
              <a:rPr lang="en-US" dirty="0"/>
              <a:t>, 'has',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f.readlines</a:t>
            </a:r>
            <a:r>
              <a:rPr lang="en-US" dirty="0"/>
              <a:t>()), 'lines'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f.close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603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05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367"/>
            <a:ext cx="8915400" cy="5281683"/>
          </a:xfrm>
        </p:spPr>
        <p:txBody>
          <a:bodyPr/>
          <a:lstStyle/>
          <a:p>
            <a:r>
              <a:rPr lang="en-US" dirty="0"/>
              <a:t>Raising exception </a:t>
            </a:r>
            <a:endParaRPr lang="en-US" dirty="0" smtClean="0"/>
          </a:p>
          <a:p>
            <a:pPr lvl="1"/>
            <a:r>
              <a:rPr lang="en-US" dirty="0" smtClean="0"/>
              <a:t>Raise statement allows to force specified exception to occurs </a:t>
            </a:r>
          </a:p>
          <a:p>
            <a:pPr marL="457200" lvl="1" indent="0">
              <a:buNone/>
            </a:pPr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&gt;&gt;&gt; try:</a:t>
            </a:r>
          </a:p>
          <a:p>
            <a:pPr marL="457200" lvl="1" indent="0">
              <a:buNone/>
            </a:pPr>
            <a:r>
              <a:rPr lang="en-US" dirty="0"/>
              <a:t>...     raise </a:t>
            </a:r>
            <a:r>
              <a:rPr lang="en-US" dirty="0" err="1"/>
              <a:t>NameError</a:t>
            </a:r>
            <a:r>
              <a:rPr lang="en-US" dirty="0"/>
              <a:t>('</a:t>
            </a:r>
            <a:r>
              <a:rPr lang="en-US" dirty="0" err="1"/>
              <a:t>HiThere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/>
              <a:t>... except </a:t>
            </a:r>
            <a:r>
              <a:rPr lang="en-US" dirty="0" err="1"/>
              <a:t>NameError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...     print 'An exception flew by!'</a:t>
            </a:r>
          </a:p>
          <a:p>
            <a:pPr marL="457200" lvl="1" indent="0">
              <a:buNone/>
            </a:pPr>
            <a:r>
              <a:rPr lang="en-US" dirty="0"/>
              <a:t>...     </a:t>
            </a:r>
            <a:r>
              <a:rPr lang="en-US" dirty="0" smtClean="0"/>
              <a:t>raise</a:t>
            </a:r>
          </a:p>
          <a:p>
            <a:pPr marL="457200" lvl="1" indent="0">
              <a:buNone/>
            </a:pPr>
            <a:r>
              <a:rPr lang="en-US" dirty="0" smtClean="0"/>
              <a:t>If you just wants to raise the exception but not handling it </a:t>
            </a:r>
            <a:r>
              <a:rPr lang="en-US" dirty="0"/>
              <a:t>	</a:t>
            </a:r>
            <a:r>
              <a:rPr lang="en-US" dirty="0" smtClean="0"/>
              <a:t>        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76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6075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367"/>
            <a:ext cx="8915400" cy="5268035"/>
          </a:xfrm>
        </p:spPr>
        <p:txBody>
          <a:bodyPr/>
          <a:lstStyle/>
          <a:p>
            <a:r>
              <a:rPr lang="en-US" dirty="0" smtClean="0"/>
              <a:t>Finally</a:t>
            </a:r>
          </a:p>
          <a:p>
            <a:pPr lvl="1"/>
            <a:r>
              <a:rPr lang="en-US" dirty="0" smtClean="0"/>
              <a:t>Finally will always be executed before leaving try block </a:t>
            </a:r>
          </a:p>
          <a:p>
            <a:pPr lvl="1"/>
            <a:r>
              <a:rPr lang="en-US" dirty="0" smtClean="0"/>
              <a:t>If in try block an exception is  not handled by except clause, it will be handled in finally </a:t>
            </a:r>
          </a:p>
          <a:p>
            <a:pPr marL="457200" lvl="1" indent="0">
              <a:buNone/>
            </a:pPr>
            <a:r>
              <a:rPr lang="en-US" dirty="0" smtClean="0"/>
              <a:t>Example 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divide(x, y):</a:t>
            </a:r>
          </a:p>
          <a:p>
            <a:pPr marL="457200" lvl="1" indent="0">
              <a:buNone/>
            </a:pPr>
            <a:r>
              <a:rPr lang="en-US" dirty="0"/>
              <a:t>...     try:</a:t>
            </a:r>
          </a:p>
          <a:p>
            <a:pPr marL="457200" lvl="1" indent="0">
              <a:buNone/>
            </a:pPr>
            <a:r>
              <a:rPr lang="en-US" dirty="0"/>
              <a:t>...         result = x / y</a:t>
            </a:r>
          </a:p>
          <a:p>
            <a:pPr marL="457200" lvl="1" indent="0">
              <a:buNone/>
            </a:pPr>
            <a:r>
              <a:rPr lang="en-US" dirty="0"/>
              <a:t>...     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...         print "division by zero!"</a:t>
            </a:r>
          </a:p>
          <a:p>
            <a:pPr marL="457200" lvl="1" indent="0">
              <a:buNone/>
            </a:pPr>
            <a:r>
              <a:rPr lang="en-US" dirty="0"/>
              <a:t>...     else:</a:t>
            </a:r>
          </a:p>
          <a:p>
            <a:pPr marL="457200" lvl="1" indent="0">
              <a:buNone/>
            </a:pPr>
            <a:r>
              <a:rPr lang="en-US" dirty="0"/>
              <a:t>...         print "result is", result</a:t>
            </a:r>
          </a:p>
          <a:p>
            <a:pPr marL="457200" lvl="1" indent="0">
              <a:buNone/>
            </a:pPr>
            <a:r>
              <a:rPr lang="en-US" dirty="0"/>
              <a:t>...     finally:</a:t>
            </a:r>
          </a:p>
          <a:p>
            <a:pPr marL="457200" lvl="1" indent="0">
              <a:buNone/>
            </a:pPr>
            <a:r>
              <a:rPr lang="en-US" dirty="0"/>
              <a:t>...         print "executing finally clause"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4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115"/>
          </a:xfrm>
        </p:spPr>
        <p:txBody>
          <a:bodyPr/>
          <a:lstStyle/>
          <a:p>
            <a:r>
              <a:rPr lang="en-US" dirty="0" smtClean="0"/>
              <a:t>Python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3050"/>
            <a:ext cx="8915400" cy="43681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Linux</a:t>
            </a:r>
          </a:p>
          <a:p>
            <a:pPr lvl="1"/>
            <a:r>
              <a:rPr lang="en-US" dirty="0" smtClean="0"/>
              <a:t>Usually python is preinstalled on Linux </a:t>
            </a:r>
          </a:p>
          <a:p>
            <a:pPr lvl="1"/>
            <a:r>
              <a:rPr lang="en-US" dirty="0" smtClean="0"/>
              <a:t>Python interpreter usually placed at  - /</a:t>
            </a:r>
            <a:r>
              <a:rPr lang="en-US" dirty="0" err="1" smtClean="0"/>
              <a:t>usr</a:t>
            </a:r>
            <a:r>
              <a:rPr lang="en-US" dirty="0" smtClean="0"/>
              <a:t>/bin/python location but it may </a:t>
            </a:r>
            <a:r>
              <a:rPr lang="en-US" dirty="0" err="1" smtClean="0"/>
              <a:t>veries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Source tar file can be downloaded from – </a:t>
            </a:r>
            <a:r>
              <a:rPr lang="en-US" dirty="0" smtClean="0">
                <a:hlinkClick r:id="rId2"/>
              </a:rPr>
              <a:t>http://www.python.org/download/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Once source is </a:t>
            </a:r>
            <a:r>
              <a:rPr lang="en-US" dirty="0" err="1" smtClean="0"/>
              <a:t>untar</a:t>
            </a:r>
            <a:r>
              <a:rPr lang="en-US" dirty="0" smtClean="0"/>
              <a:t> the source code then execute – make; make install to install the python. This will installed the python interpreter to /</a:t>
            </a:r>
            <a:r>
              <a:rPr lang="en-US" dirty="0" err="1" smtClean="0"/>
              <a:t>usr</a:t>
            </a:r>
            <a:r>
              <a:rPr lang="en-US" dirty="0" smtClean="0"/>
              <a:t>/local/bin/ location.</a:t>
            </a:r>
          </a:p>
          <a:p>
            <a:pPr lvl="1"/>
            <a:r>
              <a:rPr lang="en-US" dirty="0" smtClean="0"/>
              <a:t>To set in path  - use export command like export PATH=“$PATH:/</a:t>
            </a:r>
            <a:r>
              <a:rPr lang="en-US" dirty="0" err="1" smtClean="0"/>
              <a:t>usr</a:t>
            </a:r>
            <a:r>
              <a:rPr lang="en-US" dirty="0" smtClean="0"/>
              <a:t>/local/bin/python</a:t>
            </a:r>
          </a:p>
          <a:p>
            <a:r>
              <a:rPr lang="en-US" dirty="0" smtClean="0"/>
              <a:t>On Windows</a:t>
            </a:r>
          </a:p>
          <a:p>
            <a:pPr lvl="1"/>
            <a:r>
              <a:rPr lang="en-US" dirty="0" smtClean="0"/>
              <a:t>Download the binary executable file from </a:t>
            </a:r>
            <a:r>
              <a:rPr lang="en-US" dirty="0" smtClean="0">
                <a:hlinkClick r:id="rId2"/>
              </a:rPr>
              <a:t>http://www.python.org/download/</a:t>
            </a:r>
            <a:r>
              <a:rPr lang="en-US" dirty="0" smtClean="0"/>
              <a:t> location</a:t>
            </a:r>
          </a:p>
          <a:p>
            <a:pPr lvl="1"/>
            <a:r>
              <a:rPr lang="en-US" dirty="0" smtClean="0"/>
              <a:t>Execute it, by default it will be installed in c: drive </a:t>
            </a:r>
          </a:p>
          <a:p>
            <a:pPr lvl="1"/>
            <a:r>
              <a:rPr lang="en-US" dirty="0" smtClean="0"/>
              <a:t>To set the path, type command – path %path%;c:\python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12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4475"/>
            <a:ext cx="8915400" cy="521387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Python uses indentation blocks. It support both spaces and tab </a:t>
            </a:r>
          </a:p>
          <a:p>
            <a:r>
              <a:rPr lang="en-US" i="1" dirty="0" smtClean="0"/>
              <a:t>Note:</a:t>
            </a:r>
            <a:r>
              <a:rPr lang="en-US" dirty="0" smtClean="0"/>
              <a:t> Python is space sensitive – this means same number of spaces should be used for each indentation. </a:t>
            </a:r>
          </a:p>
          <a:p>
            <a:r>
              <a:rPr lang="en-US" i="1" dirty="0" smtClean="0"/>
              <a:t>Recommendation:</a:t>
            </a:r>
            <a:r>
              <a:rPr lang="en-US" dirty="0" smtClean="0"/>
              <a:t> as nature of text editors on non-Unix platform varies from Unix platform, it is recommended not to use mixture of space and tab in single file.  4 spaces should be used for indentation. </a:t>
            </a:r>
          </a:p>
          <a:p>
            <a:r>
              <a:rPr lang="en-US" dirty="0" smtClean="0"/>
              <a:t>(\) back slash can be used to for joining multiple logical line </a:t>
            </a:r>
          </a:p>
          <a:p>
            <a:pPr lvl="1"/>
            <a:r>
              <a:rPr lang="en-US" i="1" dirty="0" smtClean="0"/>
              <a:t>Note- a line ending (\) back slash cannot carry comment </a:t>
            </a:r>
          </a:p>
          <a:p>
            <a:pPr lvl="1"/>
            <a:r>
              <a:rPr lang="en-US" i="1" dirty="0" smtClean="0"/>
              <a:t>Example:</a:t>
            </a:r>
            <a:r>
              <a:rPr lang="en-US" dirty="0" smtClean="0"/>
              <a:t>  if ab &gt; 100 \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and </a:t>
            </a:r>
            <a:r>
              <a:rPr lang="en-US" i="1" dirty="0" err="1" smtClean="0"/>
              <a:t>bc</a:t>
            </a:r>
            <a:r>
              <a:rPr lang="en-US" i="1" dirty="0" smtClean="0"/>
              <a:t> &gt; 100 \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and cd == 60:  # valid  </a:t>
            </a:r>
          </a:p>
          <a:p>
            <a:r>
              <a:rPr lang="en-US" dirty="0"/>
              <a:t>Expressions in parentheses, square brackets or curly braces can be split over more than one physical line without using </a:t>
            </a:r>
            <a:r>
              <a:rPr lang="en-US" dirty="0" smtClean="0"/>
              <a:t>backslashes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 </a:t>
            </a:r>
            <a:r>
              <a:rPr lang="en-US" dirty="0" err="1" smtClean="0"/>
              <a:t>my_expression</a:t>
            </a:r>
            <a:r>
              <a:rPr lang="en-US" dirty="0" smtClean="0"/>
              <a:t> = [‘</a:t>
            </a:r>
            <a:r>
              <a:rPr lang="en-US" dirty="0" err="1" smtClean="0"/>
              <a:t>abc</a:t>
            </a:r>
            <a:r>
              <a:rPr lang="en-US" dirty="0" smtClean="0"/>
              <a:t>’,    # inline comment allowed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		‘</a:t>
            </a:r>
            <a:r>
              <a:rPr lang="en-US" dirty="0" err="1" smtClean="0"/>
              <a:t>cde</a:t>
            </a:r>
            <a:r>
              <a:rPr lang="en-US" dirty="0" smtClean="0"/>
              <a:t>’]  # valid 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In line comment - # (pound) symbol is used to make inline comment </a:t>
            </a:r>
          </a:p>
          <a:p>
            <a:pPr lvl="2"/>
            <a:r>
              <a:rPr lang="en-US" dirty="0" smtClean="0"/>
              <a:t>Example: – print “simple test” # simple comment </a:t>
            </a:r>
          </a:p>
          <a:p>
            <a:pPr lvl="1"/>
            <a:r>
              <a:rPr lang="en-US" dirty="0" smtClean="0"/>
              <a:t>Multiple line comment – triple (single quote or double quote) is used for making multiple line comment</a:t>
            </a:r>
          </a:p>
          <a:p>
            <a:pPr lvl="2"/>
            <a:r>
              <a:rPr lang="en-US" dirty="0" smtClean="0"/>
              <a:t>Example: - ‘’’</a:t>
            </a:r>
          </a:p>
          <a:p>
            <a:pPr marL="914400" lvl="2" indent="0">
              <a:buNone/>
            </a:pPr>
            <a:r>
              <a:rPr lang="en-US" dirty="0" smtClean="0"/>
              <a:t>Multiple line comment </a:t>
            </a:r>
          </a:p>
          <a:p>
            <a:pPr marL="914400" lvl="2" indent="0">
              <a:buNone/>
            </a:pPr>
            <a:r>
              <a:rPr lang="en-US" dirty="0" smtClean="0"/>
              <a:t>‘’’  </a:t>
            </a:r>
          </a:p>
          <a:p>
            <a:pPr marL="914400" lvl="2" indent="0">
              <a:buNone/>
            </a:pPr>
            <a:r>
              <a:rPr lang="en-US" dirty="0" smtClean="0"/>
              <a:t>Or  “””</a:t>
            </a:r>
          </a:p>
          <a:p>
            <a:pPr marL="914400" lvl="2" indent="0">
              <a:buNone/>
            </a:pPr>
            <a:r>
              <a:rPr lang="en-US" dirty="0" smtClean="0"/>
              <a:t>Multiple line comment</a:t>
            </a:r>
          </a:p>
          <a:p>
            <a:pPr marL="914400" lvl="2" indent="0">
              <a:buNone/>
            </a:pPr>
            <a:r>
              <a:rPr lang="en-US" dirty="0" smtClean="0"/>
              <a:t>“””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6200"/>
          </a:xfrm>
        </p:spPr>
        <p:txBody>
          <a:bodyPr/>
          <a:lstStyle/>
          <a:p>
            <a:r>
              <a:rPr lang="en-US" dirty="0" smtClean="0"/>
              <a:t>Variables and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4084"/>
            <a:ext cx="8915400" cy="51315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are reserved memory location to store values.</a:t>
            </a:r>
          </a:p>
          <a:p>
            <a:r>
              <a:rPr lang="en-US" dirty="0" smtClean="0"/>
              <a:t>Interpreter allocates memory based on data type</a:t>
            </a:r>
          </a:p>
          <a:p>
            <a:pPr lvl="1"/>
            <a:r>
              <a:rPr lang="en-US" dirty="0" smtClean="0"/>
              <a:t>Example:  var1 = 1 # integer</a:t>
            </a:r>
          </a:p>
          <a:p>
            <a:pPr marL="457200" lvl="1" indent="0">
              <a:buNone/>
            </a:pPr>
            <a:r>
              <a:rPr lang="en-US" dirty="0" smtClean="0"/>
              <a:t>Var2 = 1.0  # float</a:t>
            </a:r>
          </a:p>
          <a:p>
            <a:pPr marL="457200" lvl="1" indent="0">
              <a:buNone/>
            </a:pPr>
            <a:r>
              <a:rPr lang="en-US" dirty="0" smtClean="0"/>
              <a:t>Var3 = ‘my string’ # string</a:t>
            </a:r>
          </a:p>
          <a:p>
            <a:r>
              <a:rPr lang="en-US" dirty="0" smtClean="0"/>
              <a:t>Python is not statically typed</a:t>
            </a:r>
          </a:p>
          <a:p>
            <a:pPr lvl="1"/>
            <a:r>
              <a:rPr lang="en-US" dirty="0" smtClean="0"/>
              <a:t>No need to declare the variables type before using it.  See the above example</a:t>
            </a:r>
          </a:p>
          <a:p>
            <a:r>
              <a:rPr lang="en-US" dirty="0" smtClean="0"/>
              <a:t>Every thing in Python is Object </a:t>
            </a:r>
          </a:p>
          <a:p>
            <a:pPr lvl="1"/>
            <a:r>
              <a:rPr lang="en-US" dirty="0" smtClean="0"/>
              <a:t>Example: If we declare a variable var1 in python file MyFile.py then we can access the variable using (.) dot operator  like MyFile.var1</a:t>
            </a:r>
          </a:p>
          <a:p>
            <a:r>
              <a:rPr lang="en-US" dirty="0" smtClean="0"/>
              <a:t>Assignment of Variables</a:t>
            </a:r>
          </a:p>
          <a:p>
            <a:pPr lvl="1"/>
            <a:r>
              <a:rPr lang="en-US" dirty="0" smtClean="0"/>
              <a:t>Example:  var1 = 1 # assignment of integer</a:t>
            </a:r>
          </a:p>
          <a:p>
            <a:r>
              <a:rPr lang="en-US" dirty="0" smtClean="0"/>
              <a:t>Multiple Assignment of variables</a:t>
            </a:r>
          </a:p>
          <a:p>
            <a:pPr lvl="1"/>
            <a:r>
              <a:rPr lang="en-US" dirty="0" smtClean="0"/>
              <a:t>Example: var1 , var2, var3 = val1, val2, val3 # assigning multiple values to multiple variable</a:t>
            </a:r>
          </a:p>
          <a:p>
            <a:pPr lvl="1"/>
            <a:r>
              <a:rPr lang="en-US" dirty="0" smtClean="0"/>
              <a:t>Example:  var1 = var2 = var3 = value  # assigning single value to multiple variable</a:t>
            </a:r>
          </a:p>
          <a:p>
            <a:r>
              <a:rPr lang="en-US" dirty="0" smtClean="0"/>
              <a:t>Standards Data Types</a:t>
            </a:r>
          </a:p>
          <a:p>
            <a:pPr lvl="1"/>
            <a:r>
              <a:rPr lang="en-US" dirty="0" smtClean="0"/>
              <a:t>There are five standard data types – Number, String, List, Tuple and Dictionary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4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14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 and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2072"/>
            <a:ext cx="8915400" cy="53362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Types – Numeric Type, Sequence Type, Set Type and Mapping Type</a:t>
            </a:r>
          </a:p>
          <a:p>
            <a:pPr lvl="1"/>
            <a:r>
              <a:rPr lang="en-US" dirty="0" smtClean="0"/>
              <a:t>Numeric – Numbers (</a:t>
            </a:r>
            <a:r>
              <a:rPr lang="en-US" dirty="0" err="1" smtClean="0"/>
              <a:t>int</a:t>
            </a:r>
            <a:r>
              <a:rPr lang="en-US" dirty="0" smtClean="0"/>
              <a:t>, float, long, complex)</a:t>
            </a:r>
          </a:p>
          <a:p>
            <a:pPr lvl="1"/>
            <a:r>
              <a:rPr lang="en-US" dirty="0" smtClean="0"/>
              <a:t>Sequence – String, list, tuple</a:t>
            </a:r>
          </a:p>
          <a:p>
            <a:pPr lvl="1"/>
            <a:r>
              <a:rPr lang="en-US" dirty="0" smtClean="0"/>
              <a:t>Set – Set</a:t>
            </a:r>
          </a:p>
          <a:p>
            <a:pPr lvl="1"/>
            <a:r>
              <a:rPr lang="en-US" dirty="0" smtClean="0"/>
              <a:t>Mapping – Dictionary </a:t>
            </a:r>
          </a:p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Number data types stores numeric value like </a:t>
            </a:r>
            <a:r>
              <a:rPr lang="en-US" dirty="0" err="1" smtClean="0"/>
              <a:t>int</a:t>
            </a:r>
            <a:r>
              <a:rPr lang="en-US" dirty="0" smtClean="0"/>
              <a:t>, float </a:t>
            </a:r>
          </a:p>
          <a:p>
            <a:pPr lvl="1"/>
            <a:r>
              <a:rPr lang="en-US" dirty="0" smtClean="0"/>
              <a:t>Apart from </a:t>
            </a:r>
            <a:r>
              <a:rPr lang="en-US" dirty="0" err="1" smtClean="0"/>
              <a:t>int</a:t>
            </a:r>
            <a:r>
              <a:rPr lang="en-US" dirty="0" smtClean="0"/>
              <a:t>, float, python support others numbers, such as decimal, Fractions, complex numbers</a:t>
            </a:r>
          </a:p>
          <a:p>
            <a:pPr lvl="1"/>
            <a:r>
              <a:rPr lang="en-US" dirty="0" smtClean="0"/>
              <a:t>Example:  </a:t>
            </a:r>
            <a:r>
              <a:rPr lang="en-US" dirty="0" err="1" smtClean="0"/>
              <a:t>intVar</a:t>
            </a:r>
            <a:r>
              <a:rPr lang="en-US" dirty="0" smtClean="0"/>
              <a:t> = 2</a:t>
            </a:r>
          </a:p>
          <a:p>
            <a:pPr marL="457200" lvl="1" indent="0">
              <a:buNone/>
            </a:pPr>
            <a:r>
              <a:rPr lang="en-US" dirty="0" err="1" smtClean="0"/>
              <a:t>floatVar</a:t>
            </a:r>
            <a:r>
              <a:rPr lang="en-US" dirty="0" smtClean="0"/>
              <a:t> = 2.3</a:t>
            </a:r>
          </a:p>
          <a:p>
            <a:pPr marL="457200" lvl="1" indent="0">
              <a:buNone/>
            </a:pPr>
            <a:r>
              <a:rPr lang="en-US" dirty="0" err="1" smtClean="0"/>
              <a:t>complexVar</a:t>
            </a:r>
            <a:r>
              <a:rPr lang="en-US" dirty="0" smtClean="0"/>
              <a:t> = 3.14j  # complex number denoted as </a:t>
            </a:r>
            <a:r>
              <a:rPr lang="en-US" dirty="0" err="1" smtClean="0"/>
              <a:t>a+bj</a:t>
            </a:r>
            <a:r>
              <a:rPr lang="en-US" dirty="0" smtClean="0"/>
              <a:t>, where a is real and b is imaginary part followed by j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Python treat any thing in single (‘…’) or double (“….”) quotes as string</a:t>
            </a:r>
          </a:p>
          <a:p>
            <a:pPr lvl="1"/>
            <a:r>
              <a:rPr lang="en-US" dirty="0" smtClean="0"/>
              <a:t>(\) backslash is used to escape special character inside quotes</a:t>
            </a:r>
          </a:p>
          <a:p>
            <a:pPr lvl="1"/>
            <a:r>
              <a:rPr lang="en-US" dirty="0" smtClean="0"/>
              <a:t>String can be concatenated by + operator</a:t>
            </a:r>
          </a:p>
          <a:p>
            <a:pPr lvl="2"/>
            <a:r>
              <a:rPr lang="en-US" dirty="0" smtClean="0"/>
              <a:t>Example:  &gt;&gt;&gt; ‘my string’ + ‘second string’</a:t>
            </a:r>
          </a:p>
          <a:p>
            <a:pPr lvl="1"/>
            <a:r>
              <a:rPr lang="en-US" dirty="0" smtClean="0"/>
              <a:t>String can be repeated by * operator</a:t>
            </a:r>
          </a:p>
          <a:p>
            <a:pPr lvl="2"/>
            <a:r>
              <a:rPr lang="en-US" dirty="0" smtClean="0"/>
              <a:t>Example &gt;&gt;&gt;  ‘string repetition’  * 2   # two time repetition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58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69268"/>
            <a:ext cx="8911687" cy="754314"/>
          </a:xfrm>
        </p:spPr>
        <p:txBody>
          <a:bodyPr/>
          <a:lstStyle/>
          <a:p>
            <a:r>
              <a:rPr lang="en-US" dirty="0" smtClean="0"/>
              <a:t>String continues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6412"/>
            <a:ext cx="8915400" cy="57115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String can be indexed with first character having index 0</a:t>
            </a:r>
          </a:p>
          <a:p>
            <a:pPr marL="914400" lvl="2" indent="0">
              <a:buNone/>
            </a:pPr>
            <a:r>
              <a:rPr lang="en-US" dirty="0" smtClean="0"/>
              <a:t>Example &gt;&gt;&gt;  word = ‘Python’</a:t>
            </a:r>
          </a:p>
          <a:p>
            <a:pPr marL="914400" lvl="2" indent="0">
              <a:buNone/>
            </a:pPr>
            <a:r>
              <a:rPr lang="en-US" dirty="0" smtClean="0"/>
              <a:t>&gt;&gt;&gt; word[0]   # prints  ‘P’   </a:t>
            </a:r>
          </a:p>
          <a:p>
            <a:pPr lvl="1"/>
            <a:r>
              <a:rPr lang="en-US" dirty="0" smtClean="0"/>
              <a:t>Indexed can be negative, to start counting from right, start with -1</a:t>
            </a:r>
          </a:p>
          <a:p>
            <a:pPr marL="914400" lvl="2" indent="0">
              <a:buNone/>
            </a:pPr>
            <a:r>
              <a:rPr lang="en-US" dirty="0" smtClean="0"/>
              <a:t>Example  &gt;&gt;&gt; word[-1]  # print ‘n</a:t>
            </a:r>
          </a:p>
          <a:p>
            <a:pPr lvl="1"/>
            <a:r>
              <a:rPr lang="en-US" dirty="0" smtClean="0"/>
              <a:t>String can sliced using [] and [:] operator </a:t>
            </a:r>
          </a:p>
          <a:p>
            <a:pPr marL="914400" lvl="2" indent="0">
              <a:buNone/>
            </a:pPr>
            <a:r>
              <a:rPr lang="en-US" dirty="0" smtClean="0"/>
              <a:t>Example &gt;&gt;&gt; word[2] # print ‘t’</a:t>
            </a:r>
          </a:p>
          <a:p>
            <a:pPr marL="914400" lvl="2" indent="0">
              <a:buNone/>
            </a:pPr>
            <a:r>
              <a:rPr lang="en-US" dirty="0" smtClean="0"/>
              <a:t>&gt;&gt;&gt; word[2:]   # print ‘thon’, character from position 2 (included) till end</a:t>
            </a:r>
          </a:p>
          <a:p>
            <a:pPr marL="914400" lvl="2" indent="0">
              <a:buNone/>
            </a:pPr>
            <a:r>
              <a:rPr lang="en-US" dirty="0" smtClean="0"/>
              <a:t>&gt;&gt;&gt; word[1: 3] # print ‘</a:t>
            </a:r>
            <a:r>
              <a:rPr lang="en-US" dirty="0" err="1" smtClean="0"/>
              <a:t>yt</a:t>
            </a:r>
            <a:r>
              <a:rPr lang="en-US" dirty="0" smtClean="0"/>
              <a:t>’, character from position 2 (included) to 3 (excluded) </a:t>
            </a:r>
          </a:p>
          <a:p>
            <a:pPr marL="914400" lvl="2" indent="0">
              <a:buNone/>
            </a:pPr>
            <a:r>
              <a:rPr lang="en-US" dirty="0" smtClean="0"/>
              <a:t>&gt;&gt;&gt;word [:4]  # print ‘</a:t>
            </a:r>
            <a:r>
              <a:rPr lang="en-US" dirty="0" err="1" smtClean="0"/>
              <a:t>Pyth</a:t>
            </a:r>
            <a:r>
              <a:rPr lang="en-US" dirty="0" smtClean="0"/>
              <a:t>’, from beginning to 4 (excluded)</a:t>
            </a:r>
          </a:p>
          <a:p>
            <a:pPr lvl="1"/>
            <a:r>
              <a:rPr lang="en-US" dirty="0" smtClean="0"/>
              <a:t>Indexed too large will throw error</a:t>
            </a:r>
          </a:p>
          <a:p>
            <a:pPr marL="457200" lvl="1" indent="0">
              <a:buNone/>
            </a:pPr>
            <a:r>
              <a:rPr lang="en-US" dirty="0" smtClean="0"/>
              <a:t>     Example &gt;&gt;&gt; word[43] # throw index out of range</a:t>
            </a:r>
          </a:p>
          <a:p>
            <a:pPr lvl="1"/>
            <a:r>
              <a:rPr lang="en-US" dirty="0" smtClean="0"/>
              <a:t>String is immutable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 &gt;&gt;&gt; word[0] = ‘J’  # throw error, does not support</a:t>
            </a:r>
          </a:p>
          <a:p>
            <a:pPr lvl="1"/>
            <a:r>
              <a:rPr lang="en-US" dirty="0" smtClean="0"/>
              <a:t>Out of range slice indexes  are handled gracefully </a:t>
            </a:r>
          </a:p>
          <a:p>
            <a:pPr marL="914400" lvl="2" indent="0">
              <a:buNone/>
            </a:pPr>
            <a:r>
              <a:rPr lang="en-US" dirty="0" smtClean="0"/>
              <a:t>Example &gt;&gt;&gt; word[4:42]  # print  ‘on’</a:t>
            </a:r>
          </a:p>
        </p:txBody>
      </p:sp>
    </p:spTree>
    <p:extLst>
      <p:ext uri="{BB962C8B-B14F-4D97-AF65-F5344CB8AC3E}">
        <p14:creationId xmlns:p14="http://schemas.microsoft.com/office/powerpoint/2010/main" val="169941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3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2890"/>
            <a:ext cx="8915400" cy="54454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Lists are compound data type, used to grouped other values. </a:t>
            </a:r>
          </a:p>
          <a:p>
            <a:pPr lvl="1"/>
            <a:r>
              <a:rPr lang="en-US" dirty="0" smtClean="0"/>
              <a:t>Lists elements are separated by ‘,’ and enclosed by [] square brackets.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Example: </a:t>
            </a:r>
            <a:r>
              <a:rPr lang="en-US" dirty="0" err="1" smtClean="0"/>
              <a:t>mylist</a:t>
            </a:r>
            <a:r>
              <a:rPr lang="en-US" dirty="0" smtClean="0"/>
              <a:t> = [‘python’, ‘version’, 2.7]</a:t>
            </a:r>
          </a:p>
          <a:p>
            <a:pPr lvl="1"/>
            <a:r>
              <a:rPr lang="en-US" dirty="0" smtClean="0"/>
              <a:t>Like string lists can be indexed and slice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Example: square[1, 4, 9, 16, 20]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square[0] # print 1</a:t>
            </a:r>
          </a:p>
          <a:p>
            <a:pPr lvl="1"/>
            <a:r>
              <a:rPr lang="en-US" dirty="0" smtClean="0"/>
              <a:t>All slice operations return new list containing requested elements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Example: square[-1]  # print 20 </a:t>
            </a:r>
          </a:p>
          <a:p>
            <a:pPr lvl="1"/>
            <a:r>
              <a:rPr lang="en-US" dirty="0" smtClean="0"/>
              <a:t>Like string + operator is used for concatenation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Example:  square + [36, 49]  # will result  list of values  [1, 4, 9, 16, 20, 36, 49]</a:t>
            </a:r>
          </a:p>
          <a:p>
            <a:pPr lvl="1"/>
            <a:r>
              <a:rPr lang="en-US" dirty="0" smtClean="0"/>
              <a:t>Lists are mutable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Example:  square[-1]  = 25  # correcting 5 </a:t>
            </a:r>
            <a:r>
              <a:rPr lang="en-US" dirty="0" err="1" smtClean="0"/>
              <a:t>sq</a:t>
            </a:r>
            <a:r>
              <a:rPr lang="en-US" dirty="0" smtClean="0"/>
              <a:t> value </a:t>
            </a:r>
          </a:p>
          <a:p>
            <a:pPr lvl="1"/>
            <a:r>
              <a:rPr lang="en-US" dirty="0" smtClean="0"/>
              <a:t>Append() method is used to add new element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Example: </a:t>
            </a:r>
            <a:r>
              <a:rPr lang="en-US" dirty="0" err="1" smtClean="0"/>
              <a:t>square.append</a:t>
            </a:r>
            <a:r>
              <a:rPr lang="en-US" dirty="0" smtClean="0"/>
              <a:t>(36)  # adding 6 </a:t>
            </a:r>
            <a:r>
              <a:rPr lang="en-US" dirty="0" err="1" smtClean="0"/>
              <a:t>sq</a:t>
            </a:r>
            <a:r>
              <a:rPr lang="en-US" dirty="0" smtClean="0"/>
              <a:t> value </a:t>
            </a:r>
          </a:p>
          <a:p>
            <a:pPr lvl="1"/>
            <a:r>
              <a:rPr lang="en-US" dirty="0" smtClean="0"/>
              <a:t>Lists elements can be removed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example:  &gt;&gt;&gt; square[-1] = []  # removes the value 20</a:t>
            </a:r>
          </a:p>
          <a:p>
            <a:pPr lvl="1"/>
            <a:r>
              <a:rPr lang="en-US" dirty="0" smtClean="0"/>
              <a:t>Len () method can be used to determine the length of list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example: &gt;&gt;&gt; </a:t>
            </a:r>
            <a:r>
              <a:rPr lang="en-US" dirty="0" err="1" smtClean="0"/>
              <a:t>len</a:t>
            </a:r>
            <a:r>
              <a:rPr lang="en-US" dirty="0" smtClean="0"/>
              <a:t>(square)  # print  5 </a:t>
            </a:r>
          </a:p>
          <a:p>
            <a:pPr lvl="1"/>
            <a:r>
              <a:rPr lang="en-US" dirty="0" smtClean="0"/>
              <a:t>Nested list are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Example:  [ [1,2,3], [5,6]]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162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1084</TotalTime>
  <Words>3994</Words>
  <Application>Microsoft Office PowerPoint</Application>
  <PresentationFormat>Widescreen</PresentationFormat>
  <Paragraphs>585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3</vt:lpstr>
      <vt:lpstr>Wisp</vt:lpstr>
      <vt:lpstr>Python Programming</vt:lpstr>
      <vt:lpstr>Overview</vt:lpstr>
      <vt:lpstr>Overview continue ….</vt:lpstr>
      <vt:lpstr>Python Environment</vt:lpstr>
      <vt:lpstr>Introduction</vt:lpstr>
      <vt:lpstr>Variables and Type</vt:lpstr>
      <vt:lpstr>Variable and Types</vt:lpstr>
      <vt:lpstr>String continues …</vt:lpstr>
      <vt:lpstr>Lists</vt:lpstr>
      <vt:lpstr>Tuple</vt:lpstr>
      <vt:lpstr>Dictionary </vt:lpstr>
      <vt:lpstr>Dictionary </vt:lpstr>
      <vt:lpstr>Control Flow</vt:lpstr>
      <vt:lpstr>Control Flow</vt:lpstr>
      <vt:lpstr>Control Flows </vt:lpstr>
      <vt:lpstr>Control Flows</vt:lpstr>
      <vt:lpstr>Control flow </vt:lpstr>
      <vt:lpstr>Functions</vt:lpstr>
      <vt:lpstr>Functions</vt:lpstr>
      <vt:lpstr>Functions</vt:lpstr>
      <vt:lpstr>Functions</vt:lpstr>
      <vt:lpstr>Functions</vt:lpstr>
      <vt:lpstr>Functions</vt:lpstr>
      <vt:lpstr>Modules and packages</vt:lpstr>
      <vt:lpstr>Package</vt:lpstr>
      <vt:lpstr>Input and output</vt:lpstr>
      <vt:lpstr>File operations</vt:lpstr>
      <vt:lpstr>File operation example</vt:lpstr>
      <vt:lpstr>Classes</vt:lpstr>
      <vt:lpstr>Class</vt:lpstr>
      <vt:lpstr>Class</vt:lpstr>
      <vt:lpstr>Class</vt:lpstr>
      <vt:lpstr>Class </vt:lpstr>
      <vt:lpstr>Class</vt:lpstr>
      <vt:lpstr>Class</vt:lpstr>
      <vt:lpstr>Error and Exception</vt:lpstr>
      <vt:lpstr>Handling Exception</vt:lpstr>
      <vt:lpstr>Exception Handling</vt:lpstr>
      <vt:lpstr>Exception Handling</vt:lpstr>
    </vt:vector>
  </TitlesOfParts>
  <Company>HCL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Rakesh Mishra , Bangalore -ERS, HCL Tech</dc:creator>
  <cp:lastModifiedBy>Rakesh Mishra , Bangalore -ERS, HCL Tech</cp:lastModifiedBy>
  <cp:revision>98</cp:revision>
  <dcterms:created xsi:type="dcterms:W3CDTF">2015-03-19T17:28:07Z</dcterms:created>
  <dcterms:modified xsi:type="dcterms:W3CDTF">2015-03-24T14:47:01Z</dcterms:modified>
</cp:coreProperties>
</file>