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6"/>
  </p:notesMasterIdLst>
  <p:sldIdLst>
    <p:sldId id="325" r:id="rId2"/>
    <p:sldId id="323" r:id="rId3"/>
    <p:sldId id="324" r:id="rId4"/>
    <p:sldId id="257" r:id="rId5"/>
    <p:sldId id="278" r:id="rId6"/>
    <p:sldId id="301" r:id="rId7"/>
    <p:sldId id="318" r:id="rId8"/>
    <p:sldId id="314" r:id="rId9"/>
    <p:sldId id="315" r:id="rId10"/>
    <p:sldId id="321" r:id="rId11"/>
    <p:sldId id="285" r:id="rId12"/>
    <p:sldId id="260" r:id="rId13"/>
    <p:sldId id="322" r:id="rId14"/>
    <p:sldId id="261" r:id="rId15"/>
    <p:sldId id="262" r:id="rId16"/>
    <p:sldId id="263" r:id="rId17"/>
    <p:sldId id="310" r:id="rId18"/>
    <p:sldId id="267" r:id="rId19"/>
    <p:sldId id="311" r:id="rId20"/>
    <p:sldId id="269" r:id="rId21"/>
    <p:sldId id="268" r:id="rId22"/>
    <p:sldId id="273" r:id="rId23"/>
    <p:sldId id="320" r:id="rId24"/>
    <p:sldId id="286" r:id="rId25"/>
    <p:sldId id="287" r:id="rId26"/>
    <p:sldId id="280" r:id="rId27"/>
    <p:sldId id="281" r:id="rId28"/>
    <p:sldId id="282" r:id="rId29"/>
    <p:sldId id="283" r:id="rId30"/>
    <p:sldId id="319" r:id="rId31"/>
    <p:sldId id="294" r:id="rId32"/>
    <p:sldId id="312" r:id="rId33"/>
    <p:sldId id="317" r:id="rId34"/>
    <p:sldId id="316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669900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0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0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0E7ABB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0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68514176"/>
        <c:axId val="68515712"/>
        <c:axId val="0"/>
      </c:bar3DChart>
      <c:catAx>
        <c:axId val="68514176"/>
        <c:scaling>
          <c:orientation val="minMax"/>
        </c:scaling>
        <c:delete val="0"/>
        <c:axPos val="b"/>
        <c:majorTickMark val="out"/>
        <c:minorTickMark val="none"/>
        <c:tickLblPos val="nextTo"/>
        <c:crossAx val="68515712"/>
        <c:crosses val="autoZero"/>
        <c:auto val="1"/>
        <c:lblAlgn val="ctr"/>
        <c:lblOffset val="100"/>
        <c:noMultiLvlLbl val="0"/>
      </c:catAx>
      <c:valAx>
        <c:axId val="68515712"/>
        <c:scaling>
          <c:orientation val="minMax"/>
        </c:scaling>
        <c:delete val="1"/>
        <c:axPos val="l"/>
        <c:majorGridlines/>
        <c:numFmt formatCode="0" sourceLinked="1"/>
        <c:majorTickMark val="out"/>
        <c:minorTickMark val="none"/>
        <c:tickLblPos val="nextTo"/>
        <c:crossAx val="6851417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7624192408641233"/>
          <c:y val="1.4423076923076924E-2"/>
        </c:manualLayout>
      </c:layout>
      <c:overlay val="0"/>
      <c:txPr>
        <a:bodyPr/>
        <a:lstStyle/>
        <a:p>
          <a:pPr>
            <a:defRPr>
              <a:latin typeface="Arial" panose="020B0604020202020204" pitchFamily="34" charset="0"/>
              <a:cs typeface="Arial" panose="020B0604020202020204" pitchFamily="34" charset="0"/>
            </a:defRPr>
          </a:pPr>
          <a:endParaRPr lang="en-US"/>
        </a:p>
      </c:txPr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0E7ABB"/>
              </a:solidFill>
            </c:spPr>
          </c:dPt>
          <c:dPt>
            <c:idx val="1"/>
            <c:bubble3D val="0"/>
            <c:spPr>
              <a:solidFill>
                <a:srgbClr val="669900"/>
              </a:solidFill>
            </c:spPr>
          </c:dPt>
          <c:dPt>
            <c:idx val="2"/>
            <c:bubble3D val="0"/>
            <c:spPr>
              <a:solidFill>
                <a:srgbClr val="FFC000"/>
              </a:solidFill>
            </c:spPr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  <c:txPr>
        <a:bodyPr/>
        <a:lstStyle/>
        <a:p>
          <a:pPr>
            <a:defRPr>
              <a:latin typeface="Arial" panose="020B06040202020202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B6CCD9-966E-4D72-9887-37EF8B605BA7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0"/>
      <dgm:spPr/>
    </dgm:pt>
    <dgm:pt modelId="{F0225F02-F800-49ED-8E75-C8653A671D87}">
      <dgm:prSet phldrT="[Text]" phldr="1" custT="1"/>
      <dgm:spPr/>
      <dgm:t>
        <a:bodyPr/>
        <a:lstStyle/>
        <a:p>
          <a:endParaRPr lang="en-US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FE4A6A4-E9F1-4FBA-967E-A4D00F4869BB}" type="sibTrans" cxnId="{B53BFCDC-50E1-4728-8B98-09F31DCFA3A8}">
      <dgm:prSet/>
      <dgm:spPr/>
      <dgm:t>
        <a:bodyPr/>
        <a:lstStyle/>
        <a:p>
          <a:endParaRPr lang="en-US"/>
        </a:p>
      </dgm:t>
    </dgm:pt>
    <dgm:pt modelId="{9AEDF4A9-C69B-4430-84AD-65D0CAD124C9}" type="parTrans" cxnId="{B53BFCDC-50E1-4728-8B98-09F31DCFA3A8}">
      <dgm:prSet/>
      <dgm:spPr/>
      <dgm:t>
        <a:bodyPr/>
        <a:lstStyle/>
        <a:p>
          <a:endParaRPr lang="en-US"/>
        </a:p>
      </dgm:t>
    </dgm:pt>
    <dgm:pt modelId="{3595B359-C71E-478F-814F-217632FB7FF5}">
      <dgm:prSet phldrT="[Text]" phldr="1" custT="1"/>
      <dgm:spPr/>
      <dgm:t>
        <a:bodyPr/>
        <a:lstStyle/>
        <a:p>
          <a:endParaRPr lang="en-US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E046B8C-C6DA-49FE-A207-2E09819897BF}" type="sibTrans" cxnId="{6A45B8E9-CAE6-47BF-9A0E-13849E5255C8}">
      <dgm:prSet/>
      <dgm:spPr/>
      <dgm:t>
        <a:bodyPr/>
        <a:lstStyle/>
        <a:p>
          <a:endParaRPr lang="en-US"/>
        </a:p>
      </dgm:t>
    </dgm:pt>
    <dgm:pt modelId="{4C566F51-3685-46ED-B63D-C149964B0088}" type="parTrans" cxnId="{6A45B8E9-CAE6-47BF-9A0E-13849E5255C8}">
      <dgm:prSet/>
      <dgm:spPr/>
      <dgm:t>
        <a:bodyPr/>
        <a:lstStyle/>
        <a:p>
          <a:endParaRPr lang="en-US"/>
        </a:p>
      </dgm:t>
    </dgm:pt>
    <dgm:pt modelId="{1F10D707-8F86-4B73-91C9-7C6C18037862}">
      <dgm:prSet phldrT="[Text]" phldr="1" custT="1"/>
      <dgm:spPr/>
      <dgm:t>
        <a:bodyPr/>
        <a:lstStyle/>
        <a:p>
          <a:endParaRPr lang="en-US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9392DEA-C5CF-4894-8FA4-AADB5E8E6E7F}" type="sibTrans" cxnId="{BC954AA3-F572-442A-ABBB-F42135649F5D}">
      <dgm:prSet/>
      <dgm:spPr/>
      <dgm:t>
        <a:bodyPr/>
        <a:lstStyle/>
        <a:p>
          <a:endParaRPr lang="en-US"/>
        </a:p>
      </dgm:t>
    </dgm:pt>
    <dgm:pt modelId="{8727F9AD-4535-4081-ABFF-ED16E952EA06}" type="parTrans" cxnId="{BC954AA3-F572-442A-ABBB-F42135649F5D}">
      <dgm:prSet/>
      <dgm:spPr/>
      <dgm:t>
        <a:bodyPr/>
        <a:lstStyle/>
        <a:p>
          <a:endParaRPr lang="en-US"/>
        </a:p>
      </dgm:t>
    </dgm:pt>
    <dgm:pt modelId="{64689FFF-283B-40D2-BFC2-0F36A6CD0FFC}" type="pres">
      <dgm:prSet presAssocID="{26B6CCD9-966E-4D72-9887-37EF8B605BA7}" presName="arrowDiagram" presStyleCnt="0">
        <dgm:presLayoutVars>
          <dgm:chMax val="5"/>
          <dgm:dir/>
          <dgm:resizeHandles val="exact"/>
        </dgm:presLayoutVars>
      </dgm:prSet>
      <dgm:spPr/>
    </dgm:pt>
    <dgm:pt modelId="{68CC1781-C66A-451D-994A-C750FD3D5FD9}" type="pres">
      <dgm:prSet presAssocID="{26B6CCD9-966E-4D72-9887-37EF8B605BA7}" presName="arrow" presStyleLbl="bgShp" presStyleIdx="0" presStyleCnt="1"/>
      <dgm:spPr>
        <a:solidFill>
          <a:srgbClr val="0E7ABB"/>
        </a:solidFill>
      </dgm:spPr>
      <dgm:t>
        <a:bodyPr/>
        <a:lstStyle/>
        <a:p>
          <a:endParaRPr lang="en-US"/>
        </a:p>
      </dgm:t>
    </dgm:pt>
    <dgm:pt modelId="{C2C41AB0-6FFF-4517-A1E1-570A7A74C3DA}" type="pres">
      <dgm:prSet presAssocID="{26B6CCD9-966E-4D72-9887-37EF8B605BA7}" presName="arrowDiagram3" presStyleCnt="0"/>
      <dgm:spPr/>
    </dgm:pt>
    <dgm:pt modelId="{0EE0E736-2EE2-4B16-A633-64BB61E944B9}" type="pres">
      <dgm:prSet presAssocID="{1F10D707-8F86-4B73-91C9-7C6C18037862}" presName="bullet3a" presStyleLbl="node1" presStyleIdx="0" presStyleCnt="3"/>
      <dgm:spPr>
        <a:solidFill>
          <a:srgbClr val="669900"/>
        </a:solidFill>
      </dgm:spPr>
    </dgm:pt>
    <dgm:pt modelId="{FA04102C-3DA5-4025-A97A-87585B462707}" type="pres">
      <dgm:prSet presAssocID="{1F10D707-8F86-4B73-91C9-7C6C18037862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6C7CA2-6894-491C-8F22-955892C0D230}" type="pres">
      <dgm:prSet presAssocID="{3595B359-C71E-478F-814F-217632FB7FF5}" presName="bullet3b" presStyleLbl="node1" presStyleIdx="1" presStyleCnt="3"/>
      <dgm:spPr>
        <a:solidFill>
          <a:srgbClr val="669900"/>
        </a:solidFill>
      </dgm:spPr>
    </dgm:pt>
    <dgm:pt modelId="{53CACC30-D3F1-47E7-9F44-C935622DE26B}" type="pres">
      <dgm:prSet presAssocID="{3595B359-C71E-478F-814F-217632FB7FF5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B03C2E-B961-41B4-9597-3FB3D0E7231D}" type="pres">
      <dgm:prSet presAssocID="{F0225F02-F800-49ED-8E75-C8653A671D87}" presName="bullet3c" presStyleLbl="node1" presStyleIdx="2" presStyleCnt="3"/>
      <dgm:spPr>
        <a:solidFill>
          <a:srgbClr val="669900"/>
        </a:solidFill>
      </dgm:spPr>
    </dgm:pt>
    <dgm:pt modelId="{04A35F76-AA18-419B-988A-8E3AB96A8D67}" type="pres">
      <dgm:prSet presAssocID="{F0225F02-F800-49ED-8E75-C8653A671D87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43F21F-8BA2-41E5-9554-A1D76D3D2A8B}" type="presOf" srcId="{26B6CCD9-966E-4D72-9887-37EF8B605BA7}" destId="{64689FFF-283B-40D2-BFC2-0F36A6CD0FFC}" srcOrd="0" destOrd="0" presId="urn:microsoft.com/office/officeart/2005/8/layout/arrow2"/>
    <dgm:cxn modelId="{B53BFCDC-50E1-4728-8B98-09F31DCFA3A8}" srcId="{26B6CCD9-966E-4D72-9887-37EF8B605BA7}" destId="{F0225F02-F800-49ED-8E75-C8653A671D87}" srcOrd="2" destOrd="0" parTransId="{9AEDF4A9-C69B-4430-84AD-65D0CAD124C9}" sibTransId="{4FE4A6A4-E9F1-4FBA-967E-A4D00F4869BB}"/>
    <dgm:cxn modelId="{BC954AA3-F572-442A-ABBB-F42135649F5D}" srcId="{26B6CCD9-966E-4D72-9887-37EF8B605BA7}" destId="{1F10D707-8F86-4B73-91C9-7C6C18037862}" srcOrd="0" destOrd="0" parTransId="{8727F9AD-4535-4081-ABFF-ED16E952EA06}" sibTransId="{F9392DEA-C5CF-4894-8FA4-AADB5E8E6E7F}"/>
    <dgm:cxn modelId="{6A366950-1F9D-4CBE-AF2A-2EB94D41B614}" type="presOf" srcId="{3595B359-C71E-478F-814F-217632FB7FF5}" destId="{53CACC30-D3F1-47E7-9F44-C935622DE26B}" srcOrd="0" destOrd="0" presId="urn:microsoft.com/office/officeart/2005/8/layout/arrow2"/>
    <dgm:cxn modelId="{F9D9D33C-BFB9-4FAB-85B1-2C6C78A4F6C5}" type="presOf" srcId="{1F10D707-8F86-4B73-91C9-7C6C18037862}" destId="{FA04102C-3DA5-4025-A97A-87585B462707}" srcOrd="0" destOrd="0" presId="urn:microsoft.com/office/officeart/2005/8/layout/arrow2"/>
    <dgm:cxn modelId="{6A45B8E9-CAE6-47BF-9A0E-13849E5255C8}" srcId="{26B6CCD9-966E-4D72-9887-37EF8B605BA7}" destId="{3595B359-C71E-478F-814F-217632FB7FF5}" srcOrd="1" destOrd="0" parTransId="{4C566F51-3685-46ED-B63D-C149964B0088}" sibTransId="{BE046B8C-C6DA-49FE-A207-2E09819897BF}"/>
    <dgm:cxn modelId="{3DED4DEE-354C-4C78-AB5B-97E9592A9D1E}" type="presOf" srcId="{F0225F02-F800-49ED-8E75-C8653A671D87}" destId="{04A35F76-AA18-419B-988A-8E3AB96A8D67}" srcOrd="0" destOrd="0" presId="urn:microsoft.com/office/officeart/2005/8/layout/arrow2"/>
    <dgm:cxn modelId="{F82FD42F-8380-40F8-BC2C-B96E605B3770}" type="presParOf" srcId="{64689FFF-283B-40D2-BFC2-0F36A6CD0FFC}" destId="{68CC1781-C66A-451D-994A-C750FD3D5FD9}" srcOrd="0" destOrd="0" presId="urn:microsoft.com/office/officeart/2005/8/layout/arrow2"/>
    <dgm:cxn modelId="{4005D100-A209-45CD-8D67-52481646455D}" type="presParOf" srcId="{64689FFF-283B-40D2-BFC2-0F36A6CD0FFC}" destId="{C2C41AB0-6FFF-4517-A1E1-570A7A74C3DA}" srcOrd="1" destOrd="0" presId="urn:microsoft.com/office/officeart/2005/8/layout/arrow2"/>
    <dgm:cxn modelId="{A5126611-50C1-4F0F-A716-96FF9FD23322}" type="presParOf" srcId="{C2C41AB0-6FFF-4517-A1E1-570A7A74C3DA}" destId="{0EE0E736-2EE2-4B16-A633-64BB61E944B9}" srcOrd="0" destOrd="0" presId="urn:microsoft.com/office/officeart/2005/8/layout/arrow2"/>
    <dgm:cxn modelId="{7B5EDFA5-E2FB-4F80-B009-98245372E646}" type="presParOf" srcId="{C2C41AB0-6FFF-4517-A1E1-570A7A74C3DA}" destId="{FA04102C-3DA5-4025-A97A-87585B462707}" srcOrd="1" destOrd="0" presId="urn:microsoft.com/office/officeart/2005/8/layout/arrow2"/>
    <dgm:cxn modelId="{19CF8F15-A2CB-44EC-AE2B-A2231E8DDD68}" type="presParOf" srcId="{C2C41AB0-6FFF-4517-A1E1-570A7A74C3DA}" destId="{F56C7CA2-6894-491C-8F22-955892C0D230}" srcOrd="2" destOrd="0" presId="urn:microsoft.com/office/officeart/2005/8/layout/arrow2"/>
    <dgm:cxn modelId="{4005C93A-4B14-4880-A7E3-B454D7BEB2BB}" type="presParOf" srcId="{C2C41AB0-6FFF-4517-A1E1-570A7A74C3DA}" destId="{53CACC30-D3F1-47E7-9F44-C935622DE26B}" srcOrd="3" destOrd="0" presId="urn:microsoft.com/office/officeart/2005/8/layout/arrow2"/>
    <dgm:cxn modelId="{361EB883-1B15-4887-9A45-368C72F46FC9}" type="presParOf" srcId="{C2C41AB0-6FFF-4517-A1E1-570A7A74C3DA}" destId="{68B03C2E-B961-41B4-9597-3FB3D0E7231D}" srcOrd="4" destOrd="0" presId="urn:microsoft.com/office/officeart/2005/8/layout/arrow2"/>
    <dgm:cxn modelId="{F76C2AC4-9F3E-41E3-8098-6EE541A20F24}" type="presParOf" srcId="{C2C41AB0-6FFF-4517-A1E1-570A7A74C3DA}" destId="{04A35F76-AA18-419B-988A-8E3AB96A8D67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0.00725</cdr:x>
      <cdr:y>0.07729</cdr:y>
    </cdr:from>
    <cdr:to>
      <cdr:x>0.04348</cdr:x>
      <cdr:y>0.92754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76200" y="304800"/>
          <a:ext cx="381000" cy="3352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1</a:t>
          </a:r>
        </a:p>
        <a:p xmlns:a="http://schemas.openxmlformats.org/drawingml/2006/main">
          <a:endParaRPr lang="en-US" sz="1800" dirty="0" smtClean="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2</a:t>
          </a:r>
        </a:p>
        <a:p xmlns:a="http://schemas.openxmlformats.org/drawingml/2006/main">
          <a:endParaRPr lang="en-US" sz="1800" dirty="0" smtClean="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3</a:t>
          </a:r>
        </a:p>
        <a:p xmlns:a="http://schemas.openxmlformats.org/drawingml/2006/main">
          <a:endParaRPr lang="en-US" sz="1800" dirty="0" smtClean="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4</a:t>
          </a:r>
        </a:p>
        <a:p xmlns:a="http://schemas.openxmlformats.org/drawingml/2006/main">
          <a:endParaRPr lang="en-US" sz="1800" dirty="0" smtClean="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5</a:t>
          </a:r>
        </a:p>
        <a:p xmlns:a="http://schemas.openxmlformats.org/drawingml/2006/main">
          <a:endParaRPr lang="en-US" sz="1800" dirty="0" smtClean="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6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37F32-80CD-4BC3-A9CF-C85BBD8D7487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ED3509-FBD1-4270-9FF9-DCF77B1CC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86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mongodb.org/manual/reference/method/db.collection.save/#db.collection.save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CD4EF9F1-531B-4B92-B363-820006C35F4C}" type="slidenum">
              <a:rPr lang="en-US" altLang="en-US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</a:pPr>
              <a:t>13</a:t>
            </a:fld>
            <a:endParaRPr lang="en-US" altLang="en-US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altLang="en-US" smtClean="0">
                <a:latin typeface="Arial" pitchFamily="34" charset="0"/>
              </a:rPr>
              <a:t>Create</a:t>
            </a:r>
          </a:p>
          <a:p>
            <a:pPr lvl="1">
              <a:buFontTx/>
              <a:buChar char="•"/>
            </a:pPr>
            <a:r>
              <a:rPr lang="hu-HU" altLang="en-US" smtClean="0">
                <a:latin typeface="Arial" pitchFamily="34" charset="0"/>
              </a:rPr>
              <a:t>The field name _id is reserved for use as a primary key; its value must be unique in the collection, is immutable, and may be of any type other than an array. </a:t>
            </a:r>
          </a:p>
          <a:p>
            <a:pPr lvl="1">
              <a:buFontTx/>
              <a:buChar char="•"/>
            </a:pPr>
            <a:r>
              <a:rPr lang="hu-HU" altLang="en-US" smtClean="0">
                <a:latin typeface="Arial" pitchFamily="34" charset="0"/>
              </a:rPr>
              <a:t>The field names </a:t>
            </a:r>
            <a:r>
              <a:rPr lang="hu-HU" altLang="en-US" b="1" smtClean="0">
                <a:latin typeface="Arial" pitchFamily="34" charset="0"/>
              </a:rPr>
              <a:t>cannot</a:t>
            </a:r>
            <a:r>
              <a:rPr lang="hu-HU" altLang="en-US" smtClean="0">
                <a:latin typeface="Arial" pitchFamily="34" charset="0"/>
              </a:rPr>
              <a:t> start with the $ character. </a:t>
            </a:r>
          </a:p>
          <a:p>
            <a:pPr lvl="1">
              <a:buFontTx/>
              <a:buChar char="•"/>
            </a:pPr>
            <a:r>
              <a:rPr lang="hu-HU" altLang="en-US" smtClean="0">
                <a:latin typeface="Arial" pitchFamily="34" charset="0"/>
              </a:rPr>
              <a:t>The field names </a:t>
            </a:r>
            <a:r>
              <a:rPr lang="hu-HU" altLang="en-US" b="1" smtClean="0">
                <a:latin typeface="Arial" pitchFamily="34" charset="0"/>
              </a:rPr>
              <a:t>cannot</a:t>
            </a:r>
            <a:r>
              <a:rPr lang="hu-HU" altLang="en-US" smtClean="0">
                <a:latin typeface="Arial" pitchFamily="34" charset="0"/>
              </a:rPr>
              <a:t> contain the . character. </a:t>
            </a:r>
          </a:p>
          <a:p>
            <a:r>
              <a:rPr lang="hu-HU" altLang="en-US" smtClean="0">
                <a:latin typeface="Arial" pitchFamily="34" charset="0"/>
              </a:rPr>
              <a:t>   Create with save</a:t>
            </a:r>
          </a:p>
          <a:p>
            <a:pPr lvl="2">
              <a:buFontTx/>
              <a:buChar char="•"/>
            </a:pPr>
            <a:r>
              <a:rPr lang="hu-HU" altLang="en-US" smtClean="0">
                <a:latin typeface="Arial" pitchFamily="34" charset="0"/>
              </a:rPr>
              <a:t>If the &lt;document&gt; argument does not contain the _id field or contains an _id field with a value not in the collection, the </a:t>
            </a:r>
            <a:r>
              <a:rPr lang="hu-HU" altLang="en-US" smtClean="0">
                <a:latin typeface="Arial" pitchFamily="34" charset="0"/>
                <a:hlinkClick r:id="rId3" tooltip="db.collection.save"/>
              </a:rPr>
              <a:t>save()</a:t>
            </a:r>
            <a:r>
              <a:rPr lang="hu-HU" altLang="en-US" smtClean="0">
                <a:latin typeface="Arial" pitchFamily="34" charset="0"/>
              </a:rPr>
              <a:t> method performs an insert of the document. </a:t>
            </a:r>
          </a:p>
          <a:p>
            <a:pPr lvl="2">
              <a:buFontTx/>
              <a:buChar char="•"/>
            </a:pPr>
            <a:r>
              <a:rPr lang="hu-HU" altLang="en-US" smtClean="0">
                <a:latin typeface="Arial" pitchFamily="34" charset="0"/>
              </a:rPr>
              <a:t>Otherwise, the </a:t>
            </a:r>
            <a:r>
              <a:rPr lang="hu-HU" altLang="en-US" smtClean="0">
                <a:latin typeface="Arial" pitchFamily="34" charset="0"/>
                <a:hlinkClick r:id="rId3" tooltip="db.collection.save"/>
              </a:rPr>
              <a:t>save()</a:t>
            </a:r>
            <a:r>
              <a:rPr lang="hu-HU" altLang="en-US" smtClean="0">
                <a:latin typeface="Arial" pitchFamily="34" charset="0"/>
              </a:rPr>
              <a:t> method performs an update. </a:t>
            </a:r>
          </a:p>
          <a:p>
            <a:r>
              <a:rPr lang="hu-HU" altLang="en-US" smtClean="0">
                <a:latin typeface="Arial" pitchFamily="34" charset="0"/>
              </a:rPr>
              <a:t>sds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F1CC3B53-7A8E-4981-8952-2A5A68ECD91D}" type="slidenum">
              <a:rPr lang="en-US" altLang="en-US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</a:pPr>
              <a:t>26</a:t>
            </a:fld>
            <a:endParaRPr lang="en-US" altLang="en-US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DFB93A1C-3478-48A9-8EF6-D6C8A06C25D9}" type="slidenum">
              <a:rPr lang="en-US" altLang="en-US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</a:pPr>
              <a:t>27</a:t>
            </a:fld>
            <a:endParaRPr lang="en-US" altLang="en-US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64176E25-BC26-49A1-8D0B-EAF3DAC437CC}" type="slidenum">
              <a:rPr lang="en-US" altLang="en-US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</a:pPr>
              <a:t>28</a:t>
            </a:fld>
            <a:endParaRPr lang="en-US" altLang="en-US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F9A2753B-C6F6-4D09-8C3C-F523CC841DD1}" type="slidenum">
              <a:rPr lang="en-US" altLang="en-US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</a:pPr>
              <a:t>29</a:t>
            </a:fld>
            <a:endParaRPr lang="en-US" altLang="en-US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-5079"/>
            <a:ext cx="9143999" cy="6868158"/>
          </a:xfrm>
          <a:prstGeom prst="rect">
            <a:avLst/>
          </a:prstGeom>
        </p:spPr>
      </p:pic>
      <p:sp>
        <p:nvSpPr>
          <p:cNvPr id="15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4679708"/>
            <a:ext cx="7143750" cy="717792"/>
          </a:xfrm>
          <a:prstGeom prst="rect">
            <a:avLst/>
          </a:prstGeom>
        </p:spPr>
        <p:txBody>
          <a:bodyPr lIns="64008" tIns="32004" rIns="64008" bIns="32004"/>
          <a:lstStyle>
            <a:lvl1pPr marL="0" indent="0">
              <a:buNone/>
              <a:defRPr sz="3900" b="1" baseline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Headlines comes here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443094" y="5378208"/>
            <a:ext cx="4238625" cy="381000"/>
          </a:xfrm>
          <a:prstGeom prst="rect">
            <a:avLst/>
          </a:prstGeom>
        </p:spPr>
        <p:txBody>
          <a:bodyPr lIns="64008" tIns="32004" rIns="64008" bIns="32004"/>
          <a:lstStyle>
            <a:lvl1pPr marL="0" indent="0">
              <a:buNone/>
              <a:defRPr sz="1800" baseline="0">
                <a:solidFill>
                  <a:srgbClr val="6699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SUBHEADLINE COMES HERE IF REQUIRED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Left -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3518" y="1577474"/>
            <a:ext cx="4017956" cy="484333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accent1"/>
                </a:solidFill>
                <a:latin typeface="Calibri"/>
                <a:cs typeface="Calibri"/>
              </a:defRPr>
            </a:lvl1pPr>
            <a:lvl2pPr marL="742950" indent="-285750">
              <a:buFont typeface="Arial"/>
              <a:buChar char="•"/>
              <a:defRPr sz="2000">
                <a:solidFill>
                  <a:schemeClr val="accent1"/>
                </a:solidFill>
                <a:latin typeface="Calibri"/>
                <a:cs typeface="Calibri"/>
              </a:defRPr>
            </a:lvl2pPr>
            <a:lvl3pPr>
              <a:defRPr sz="18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4641540" y="1577474"/>
            <a:ext cx="4017956" cy="484333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accent1"/>
                </a:solidFill>
                <a:latin typeface="Calibri"/>
                <a:cs typeface="Calibri"/>
              </a:defRPr>
            </a:lvl1pPr>
            <a:lvl2pPr marL="742950" indent="-285750">
              <a:buFont typeface="Arial"/>
              <a:buChar char="•"/>
              <a:defRPr sz="2000">
                <a:solidFill>
                  <a:schemeClr val="accent1"/>
                </a:solidFill>
                <a:latin typeface="Calibri"/>
                <a:cs typeface="Calibri"/>
              </a:defRPr>
            </a:lvl2pPr>
            <a:lvl3pPr>
              <a:defRPr sz="18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l">
              <a:defRPr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626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285750" y="1905000"/>
            <a:ext cx="8286750" cy="4127500"/>
          </a:xfrm>
          <a:prstGeom prst="rect">
            <a:avLst/>
          </a:prstGeom>
        </p:spPr>
        <p:txBody>
          <a:bodyPr lIns="64008" tIns="32004" rIns="64008" bIns="32004"/>
          <a:lstStyle>
            <a:lvl1pPr marL="0" indent="0">
              <a:buNone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285750" y="1270000"/>
            <a:ext cx="4905375" cy="444500"/>
          </a:xfrm>
          <a:prstGeom prst="rect">
            <a:avLst/>
          </a:prstGeom>
        </p:spPr>
        <p:txBody>
          <a:bodyPr lIns="64008" tIns="32004" rIns="64008" bIns="32004"/>
          <a:lstStyle>
            <a:lvl1pPr marL="0" indent="0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25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176031" y="53854"/>
            <a:ext cx="5762625" cy="635000"/>
          </a:xfrm>
          <a:prstGeom prst="rect">
            <a:avLst/>
          </a:prstGeom>
        </p:spPr>
        <p:txBody>
          <a:bodyPr lIns="64008" tIns="32004" rIns="64008" bIns="32004"/>
          <a:lstStyle>
            <a:lvl1pPr marL="0" indent="0">
              <a:buNone/>
              <a:defRPr sz="35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238125" y="684353"/>
            <a:ext cx="4953000" cy="381000"/>
          </a:xfrm>
          <a:prstGeom prst="rect">
            <a:avLst/>
          </a:prstGeom>
        </p:spPr>
        <p:txBody>
          <a:bodyPr lIns="64008" tIns="32004" rIns="64008" bIns="32004"/>
          <a:lstStyle>
            <a:lvl1pPr marL="0" indent="0">
              <a:buNone/>
              <a:defRPr sz="1400" baseline="0">
                <a:solidFill>
                  <a:srgbClr val="F2F2F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PAGE SUBHEAD LINE COMES HERE IF REUIRED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3156807"/>
              </p:ext>
            </p:extLst>
          </p:nvPr>
        </p:nvGraphicFramePr>
        <p:xfrm>
          <a:off x="1285875" y="2159000"/>
          <a:ext cx="6572250" cy="3286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285750" y="1270000"/>
            <a:ext cx="4905375" cy="444500"/>
          </a:xfrm>
          <a:prstGeom prst="rect">
            <a:avLst/>
          </a:prstGeom>
        </p:spPr>
        <p:txBody>
          <a:bodyPr lIns="64008" tIns="32004" rIns="64008" bIns="32004"/>
          <a:lstStyle>
            <a:lvl1pPr marL="0" indent="0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1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176031" y="53854"/>
            <a:ext cx="5762625" cy="635000"/>
          </a:xfrm>
          <a:prstGeom prst="rect">
            <a:avLst/>
          </a:prstGeom>
        </p:spPr>
        <p:txBody>
          <a:bodyPr lIns="64008" tIns="32004" rIns="64008" bIns="32004"/>
          <a:lstStyle>
            <a:lvl1pPr marL="0" indent="0">
              <a:buNone/>
              <a:defRPr sz="35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  <p:sp>
        <p:nvSpPr>
          <p:cNvPr id="12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238125" y="684353"/>
            <a:ext cx="4953000" cy="381000"/>
          </a:xfrm>
          <a:prstGeom prst="rect">
            <a:avLst/>
          </a:prstGeom>
        </p:spPr>
        <p:txBody>
          <a:bodyPr lIns="64008" tIns="32004" rIns="64008" bIns="32004"/>
          <a:lstStyle>
            <a:lvl1pPr marL="0" indent="0">
              <a:buNone/>
              <a:defRPr sz="1400" baseline="0">
                <a:solidFill>
                  <a:srgbClr val="F2F2F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PAGE SUBHEAD LINE COMES HERE IF REUIRED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718693520"/>
              </p:ext>
            </p:extLst>
          </p:nvPr>
        </p:nvGraphicFramePr>
        <p:xfrm>
          <a:off x="2143125" y="1651000"/>
          <a:ext cx="4953000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285750" y="1270000"/>
            <a:ext cx="4905375" cy="444500"/>
          </a:xfrm>
          <a:prstGeom prst="rect">
            <a:avLst/>
          </a:prstGeom>
        </p:spPr>
        <p:txBody>
          <a:bodyPr lIns="64008" tIns="32004" rIns="64008" bIns="32004"/>
          <a:lstStyle>
            <a:lvl1pPr marL="0" indent="0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0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176031" y="53854"/>
            <a:ext cx="5762625" cy="635000"/>
          </a:xfrm>
          <a:prstGeom prst="rect">
            <a:avLst/>
          </a:prstGeom>
        </p:spPr>
        <p:txBody>
          <a:bodyPr lIns="64008" tIns="32004" rIns="64008" bIns="32004"/>
          <a:lstStyle>
            <a:lvl1pPr marL="0" indent="0">
              <a:buNone/>
              <a:defRPr sz="35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  <p:sp>
        <p:nvSpPr>
          <p:cNvPr id="11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238125" y="684353"/>
            <a:ext cx="4953000" cy="381000"/>
          </a:xfrm>
          <a:prstGeom prst="rect">
            <a:avLst/>
          </a:prstGeom>
        </p:spPr>
        <p:txBody>
          <a:bodyPr lIns="64008" tIns="32004" rIns="64008" bIns="32004"/>
          <a:lstStyle>
            <a:lvl1pPr marL="0" indent="0">
              <a:buNone/>
              <a:defRPr sz="1400" baseline="0">
                <a:solidFill>
                  <a:srgbClr val="F2F2F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PAGE SUBHEAD LINE COMES HERE IF REUIRED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784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8125" y="1906829"/>
            <a:ext cx="4038600" cy="4525963"/>
          </a:xfrm>
          <a:prstGeom prst="rect">
            <a:avLst/>
          </a:prstGeom>
        </p:spPr>
        <p:txBody>
          <a:bodyPr lIns="64008" tIns="32004" rIns="64008" bIns="32004"/>
          <a:lstStyle>
            <a:lvl1pPr marL="384048" indent="-384048">
              <a:buClr>
                <a:srgbClr val="FFC000"/>
              </a:buClr>
              <a:buFont typeface="Wingdings" panose="05000000000000000000" pitchFamily="2" charset="2"/>
              <a:buChar char="§"/>
              <a:defRPr sz="3200"/>
            </a:lvl1pPr>
            <a:lvl2pPr marL="832104" indent="-320040">
              <a:buClr>
                <a:srgbClr val="FFC000"/>
              </a:buClr>
              <a:buFont typeface="Wingdings" panose="05000000000000000000" pitchFamily="2" charset="2"/>
              <a:buChar char="§"/>
              <a:defRPr sz="2700"/>
            </a:lvl2pPr>
            <a:lvl3pPr marL="1280160" indent="-256032">
              <a:buClr>
                <a:srgbClr val="FFC000"/>
              </a:buClr>
              <a:buFont typeface="Wingdings" panose="05000000000000000000" pitchFamily="2" charset="2"/>
              <a:buChar char="§"/>
              <a:defRPr sz="2200"/>
            </a:lvl3pPr>
            <a:lvl4pPr marL="1792224" indent="-256032">
              <a:buClr>
                <a:srgbClr val="FFC000"/>
              </a:buClr>
              <a:buFont typeface="Wingdings" panose="05000000000000000000" pitchFamily="2" charset="2"/>
              <a:buChar char="§"/>
              <a:defRPr sz="2000"/>
            </a:lvl4pPr>
            <a:lvl5pPr marL="2304288" indent="-256032">
              <a:buClr>
                <a:srgbClr val="FFC000"/>
              </a:buClr>
              <a:buFont typeface="Wingdings" panose="05000000000000000000" pitchFamily="2" charset="2"/>
              <a:buChar char="§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9125" y="1906829"/>
            <a:ext cx="4038600" cy="4525963"/>
          </a:xfrm>
          <a:prstGeom prst="rect">
            <a:avLst/>
          </a:prstGeom>
        </p:spPr>
        <p:txBody>
          <a:bodyPr lIns="64008" tIns="32004" rIns="64008" bIns="32004"/>
          <a:lstStyle>
            <a:lvl1pPr marL="384048" indent="-384048">
              <a:buClr>
                <a:srgbClr val="FFC000"/>
              </a:buClr>
              <a:buFont typeface="Wingdings" panose="05000000000000000000" pitchFamily="2" charset="2"/>
              <a:buChar char="§"/>
              <a:defRPr sz="3200"/>
            </a:lvl1pPr>
            <a:lvl2pPr marL="832104" indent="-320040">
              <a:buClr>
                <a:srgbClr val="FFC000"/>
              </a:buClr>
              <a:buFont typeface="Wingdings" panose="05000000000000000000" pitchFamily="2" charset="2"/>
              <a:buChar char="§"/>
              <a:defRPr sz="2700"/>
            </a:lvl2pPr>
            <a:lvl3pPr marL="1280160" indent="-256032">
              <a:buClr>
                <a:srgbClr val="FFC000"/>
              </a:buClr>
              <a:buFont typeface="Wingdings" panose="05000000000000000000" pitchFamily="2" charset="2"/>
              <a:buChar char="§"/>
              <a:defRPr sz="2200"/>
            </a:lvl3pPr>
            <a:lvl4pPr marL="1792224" indent="-256032">
              <a:buClr>
                <a:srgbClr val="FFC000"/>
              </a:buClr>
              <a:buFont typeface="Wingdings" panose="05000000000000000000" pitchFamily="2" charset="2"/>
              <a:buChar char="§"/>
              <a:defRPr sz="2000"/>
            </a:lvl4pPr>
            <a:lvl5pPr marL="2304288" indent="-256032">
              <a:buClr>
                <a:srgbClr val="FFC000"/>
              </a:buClr>
              <a:buFont typeface="Wingdings" panose="05000000000000000000" pitchFamily="2" charset="2"/>
              <a:buChar char="§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285750" y="1270000"/>
            <a:ext cx="4905375" cy="444500"/>
          </a:xfrm>
          <a:prstGeom prst="rect">
            <a:avLst/>
          </a:prstGeom>
        </p:spPr>
        <p:txBody>
          <a:bodyPr lIns="64008" tIns="32004" rIns="64008" bIns="32004"/>
          <a:lstStyle>
            <a:lvl1pPr marL="0" indent="0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1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176031" y="53854"/>
            <a:ext cx="5762625" cy="635000"/>
          </a:xfrm>
          <a:prstGeom prst="rect">
            <a:avLst/>
          </a:prstGeom>
        </p:spPr>
        <p:txBody>
          <a:bodyPr lIns="64008" tIns="32004" rIns="64008" bIns="32004"/>
          <a:lstStyle>
            <a:lvl1pPr marL="0" indent="0">
              <a:buNone/>
              <a:defRPr sz="35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  <p:sp>
        <p:nvSpPr>
          <p:cNvPr id="12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238125" y="684353"/>
            <a:ext cx="4953000" cy="381000"/>
          </a:xfrm>
          <a:prstGeom prst="rect">
            <a:avLst/>
          </a:prstGeom>
        </p:spPr>
        <p:txBody>
          <a:bodyPr lIns="64008" tIns="32004" rIns="64008" bIns="32004"/>
          <a:lstStyle>
            <a:lvl1pPr marL="0" indent="0">
              <a:buNone/>
              <a:defRPr sz="1400" baseline="0">
                <a:solidFill>
                  <a:srgbClr val="F2F2F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PAGE SUBHEAD LINE COMES HERE IF REUIRED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8125" y="1905000"/>
            <a:ext cx="8162925" cy="3951288"/>
          </a:xfrm>
          <a:prstGeom prst="rect">
            <a:avLst/>
          </a:prstGeom>
        </p:spPr>
        <p:txBody>
          <a:bodyPr lIns="64008" tIns="32004" rIns="64008" bIns="32004"/>
          <a:lstStyle>
            <a:lvl1pPr marL="384048" indent="-384048">
              <a:buClr>
                <a:srgbClr val="FFC000"/>
              </a:buClr>
              <a:buFont typeface="Wingdings" panose="05000000000000000000" pitchFamily="2" charset="2"/>
              <a:buChar char="§"/>
              <a:defRPr sz="2700"/>
            </a:lvl1pPr>
            <a:lvl2pPr marL="832104" indent="-320040">
              <a:buClr>
                <a:srgbClr val="FFC000"/>
              </a:buClr>
              <a:buFont typeface="Wingdings" panose="05000000000000000000" pitchFamily="2" charset="2"/>
              <a:buChar char="§"/>
              <a:defRPr sz="2200"/>
            </a:lvl2pPr>
            <a:lvl3pPr marL="1280160" indent="-256032">
              <a:buClr>
                <a:srgbClr val="FFC000"/>
              </a:buClr>
              <a:buFont typeface="Wingdings" panose="05000000000000000000" pitchFamily="2" charset="2"/>
              <a:buChar char="§"/>
              <a:defRPr sz="2000"/>
            </a:lvl3pPr>
            <a:lvl4pPr marL="1792224" indent="-256032">
              <a:buClr>
                <a:srgbClr val="FFC000"/>
              </a:buClr>
              <a:buFont typeface="Wingdings" panose="05000000000000000000" pitchFamily="2" charset="2"/>
              <a:buChar char="§"/>
              <a:defRPr sz="1800"/>
            </a:lvl4pPr>
            <a:lvl5pPr marL="2304288" indent="-256032">
              <a:buClr>
                <a:srgbClr val="FFC000"/>
              </a:buClr>
              <a:buFont typeface="Wingdings" panose="05000000000000000000" pitchFamily="2" charset="2"/>
              <a:buChar char="§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285750" y="1270000"/>
            <a:ext cx="4905375" cy="444500"/>
          </a:xfrm>
          <a:prstGeom prst="rect">
            <a:avLst/>
          </a:prstGeom>
        </p:spPr>
        <p:txBody>
          <a:bodyPr lIns="64008" tIns="32004" rIns="64008" bIns="32004"/>
          <a:lstStyle>
            <a:lvl1pPr marL="0" indent="0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3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176031" y="53854"/>
            <a:ext cx="5762625" cy="635000"/>
          </a:xfrm>
          <a:prstGeom prst="rect">
            <a:avLst/>
          </a:prstGeom>
        </p:spPr>
        <p:txBody>
          <a:bodyPr lIns="64008" tIns="32004" rIns="64008" bIns="32004"/>
          <a:lstStyle>
            <a:lvl1pPr marL="0" indent="0">
              <a:buNone/>
              <a:defRPr sz="35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  <p:sp>
        <p:nvSpPr>
          <p:cNvPr id="14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238125" y="684353"/>
            <a:ext cx="4953000" cy="381000"/>
          </a:xfrm>
          <a:prstGeom prst="rect">
            <a:avLst/>
          </a:prstGeom>
        </p:spPr>
        <p:txBody>
          <a:bodyPr lIns="64008" tIns="32004" rIns="64008" bIns="32004"/>
          <a:lstStyle>
            <a:lvl1pPr marL="0" indent="0">
              <a:buNone/>
              <a:defRPr sz="1400" baseline="0">
                <a:solidFill>
                  <a:srgbClr val="F2F2F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PAGE SUBHEAD LINE COMES HERE IF REUIRED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285750" y="1270000"/>
            <a:ext cx="4905375" cy="444500"/>
          </a:xfrm>
          <a:prstGeom prst="rect">
            <a:avLst/>
          </a:prstGeom>
        </p:spPr>
        <p:txBody>
          <a:bodyPr lIns="64008" tIns="32004" rIns="64008" bIns="32004"/>
          <a:lstStyle>
            <a:lvl1pPr marL="0" indent="0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889497369"/>
              </p:ext>
            </p:extLst>
          </p:nvPr>
        </p:nvGraphicFramePr>
        <p:xfrm>
          <a:off x="1524000" y="1947333"/>
          <a:ext cx="4714875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176031" y="53854"/>
            <a:ext cx="5762625" cy="635000"/>
          </a:xfrm>
          <a:prstGeom prst="rect">
            <a:avLst/>
          </a:prstGeom>
        </p:spPr>
        <p:txBody>
          <a:bodyPr lIns="64008" tIns="32004" rIns="64008" bIns="32004"/>
          <a:lstStyle>
            <a:lvl1pPr marL="0" indent="0">
              <a:buNone/>
              <a:defRPr sz="35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  <p:sp>
        <p:nvSpPr>
          <p:cNvPr id="25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238125" y="684353"/>
            <a:ext cx="4953000" cy="381000"/>
          </a:xfrm>
          <a:prstGeom prst="rect">
            <a:avLst/>
          </a:prstGeom>
        </p:spPr>
        <p:txBody>
          <a:bodyPr lIns="64008" tIns="32004" rIns="64008" bIns="32004"/>
          <a:lstStyle>
            <a:lvl1pPr marL="0" indent="0">
              <a:buNone/>
              <a:defRPr sz="1400" baseline="0">
                <a:solidFill>
                  <a:srgbClr val="F2F2F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PAGE SUBHEAD LINE COMES HERE IF REUIRED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0063" y="2364607"/>
            <a:ext cx="8143875" cy="1788182"/>
          </a:xfrm>
          <a:prstGeom prst="rect">
            <a:avLst/>
          </a:prstGeom>
          <a:noFill/>
        </p:spPr>
        <p:txBody>
          <a:bodyPr wrap="square" lIns="64008" tIns="32004" rIns="64008" bIns="32004" rtlCol="0">
            <a:spAutoFit/>
          </a:bodyPr>
          <a:lstStyle/>
          <a:p>
            <a:pPr marL="0" marR="0" lvl="0" indent="0" algn="ctr" defTabSz="10241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600" dirty="0" smtClean="0">
                <a:solidFill>
                  <a:srgbClr val="66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question do </a:t>
            </a:r>
            <a:br>
              <a:rPr lang="en-US" sz="5600" dirty="0" smtClean="0">
                <a:solidFill>
                  <a:srgbClr val="6699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600" dirty="0" smtClean="0">
                <a:solidFill>
                  <a:srgbClr val="66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have?</a:t>
            </a:r>
          </a:p>
        </p:txBody>
      </p:sp>
      <p:sp>
        <p:nvSpPr>
          <p:cNvPr id="8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176031" y="53854"/>
            <a:ext cx="5762625" cy="635000"/>
          </a:xfrm>
          <a:prstGeom prst="rect">
            <a:avLst/>
          </a:prstGeom>
        </p:spPr>
        <p:txBody>
          <a:bodyPr lIns="64008" tIns="32004" rIns="64008" bIns="32004"/>
          <a:lstStyle>
            <a:lvl1pPr marL="0" indent="0">
              <a:buNone/>
              <a:defRPr sz="35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  <p:sp>
        <p:nvSpPr>
          <p:cNvPr id="9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238125" y="684353"/>
            <a:ext cx="4953000" cy="381000"/>
          </a:xfrm>
          <a:prstGeom prst="rect">
            <a:avLst/>
          </a:prstGeom>
        </p:spPr>
        <p:txBody>
          <a:bodyPr lIns="64008" tIns="32004" rIns="64008" bIns="32004"/>
          <a:lstStyle>
            <a:lvl1pPr marL="0" indent="0">
              <a:buNone/>
              <a:defRPr sz="1400" baseline="0">
                <a:solidFill>
                  <a:srgbClr val="F2F2F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PAGE SUBHEAD LINE COMES HERE IF REUIRED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643313" y="3069928"/>
            <a:ext cx="1857375" cy="1141851"/>
          </a:xfrm>
          <a:prstGeom prst="rect">
            <a:avLst/>
          </a:prstGeom>
          <a:noFill/>
        </p:spPr>
        <p:txBody>
          <a:bodyPr wrap="square" lIns="64008" tIns="32004" rIns="64008" bIns="32004" rtlCol="0">
            <a:spAutoFit/>
          </a:bodyPr>
          <a:lstStyle/>
          <a:p>
            <a:r>
              <a:rPr lang="en-US" sz="3500" dirty="0" smtClean="0">
                <a:solidFill>
                  <a:schemeClr val="bg1"/>
                </a:solidFill>
              </a:rPr>
              <a:t>Thank</a:t>
            </a:r>
            <a:r>
              <a:rPr lang="en-US" sz="3500" baseline="0" dirty="0" smtClean="0">
                <a:solidFill>
                  <a:schemeClr val="bg1"/>
                </a:solidFill>
              </a:rPr>
              <a:t> you</a:t>
            </a:r>
            <a:endParaRPr lang="en-US" sz="3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558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102413" tIns="51206" rIns="102413" bIns="51206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102413" tIns="51206" rIns="102413" bIns="51206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102413" tIns="51206" rIns="102413" bIns="51206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167062"/>
            <a:ext cx="9144000" cy="6909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12171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2" r:id="rId10"/>
    <p:sldLayoutId id="2147483673" r:id="rId11"/>
  </p:sldLayoutIdLst>
  <p:timing>
    <p:tnLst>
      <p:par>
        <p:cTn id="1" dur="indefinite" restart="never" nodeType="tmRoot"/>
      </p:par>
    </p:tnLst>
  </p:timing>
  <p:txStyles>
    <p:titleStyle>
      <a:lvl1pPr algn="ctr" defTabSz="1024128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1024128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2104" indent="-320040" algn="l" defTabSz="1024128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indent="-256032" algn="l" defTabSz="1024128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92224" indent="-256032" algn="l" defTabSz="1024128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304288" indent="-256032" algn="l" defTabSz="1024128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16352" indent="-256032" algn="l" defTabSz="102412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8416" indent="-256032" algn="l" defTabSz="102412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indent="-256032" algn="l" defTabSz="102412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52544" indent="-256032" algn="l" defTabSz="102412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412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2064" algn="l" defTabSz="102412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4128" algn="l" defTabSz="102412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36192" algn="l" defTabSz="102412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8256" algn="l" defTabSz="102412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60320" algn="l" defTabSz="102412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72384" algn="l" defTabSz="102412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84448" algn="l" defTabSz="102412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96512" algn="l" defTabSz="102412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228600" y="4724400"/>
            <a:ext cx="7143750" cy="717792"/>
          </a:xfrm>
        </p:spPr>
        <p:txBody>
          <a:bodyPr/>
          <a:lstStyle/>
          <a:p>
            <a:r>
              <a:rPr lang="en-US" sz="2800" dirty="0"/>
              <a:t>MongoDB</a:t>
            </a:r>
            <a:r>
              <a:rPr lang="en-US" sz="3600" dirty="0"/>
              <a:t> </a:t>
            </a:r>
            <a:r>
              <a:rPr lang="en-US" sz="3600" dirty="0" smtClean="0"/>
              <a:t>Introduction</a:t>
            </a:r>
          </a:p>
          <a:p>
            <a:r>
              <a:rPr lang="en-US" sz="3400" dirty="0">
                <a:solidFill>
                  <a:schemeClr val="tx1"/>
                </a:solidFill>
              </a:rPr>
              <a:t>	</a:t>
            </a:r>
            <a:r>
              <a:rPr lang="en-US" sz="2400" dirty="0"/>
              <a:t>Nagarajan Balraj</a:t>
            </a:r>
          </a:p>
          <a:p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34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b="1" dirty="0">
                <a:solidFill>
                  <a:schemeClr val="bg1"/>
                </a:solidFill>
              </a:rPr>
              <a:t>Schema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Choose a best data set to represent data based on </a:t>
            </a:r>
          </a:p>
          <a:p>
            <a:pPr lvl="1"/>
            <a:r>
              <a:rPr lang="en-US" dirty="0" smtClean="0"/>
              <a:t>DB features, </a:t>
            </a:r>
          </a:p>
          <a:p>
            <a:pPr lvl="1"/>
            <a:r>
              <a:rPr lang="en-US" dirty="0" smtClean="0"/>
              <a:t>Nature of data and </a:t>
            </a:r>
          </a:p>
          <a:p>
            <a:pPr lvl="1"/>
            <a:r>
              <a:rPr lang="en-US" dirty="0" smtClean="0"/>
              <a:t>Application requirement.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746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b="1" dirty="0">
                <a:solidFill>
                  <a:schemeClr val="bg1"/>
                </a:solidFill>
              </a:rPr>
              <a:t>MongoDB Vs RDBMS</a:t>
            </a:r>
          </a:p>
        </p:txBody>
      </p:sp>
      <p:pic>
        <p:nvPicPr>
          <p:cNvPr id="4" name="tabl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1447800"/>
            <a:ext cx="5257800" cy="427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717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b="1" dirty="0">
                <a:solidFill>
                  <a:schemeClr val="bg1"/>
                </a:solidFill>
              </a:rPr>
              <a:t>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Autofit/>
          </a:bodyPr>
          <a:lstStyle/>
          <a:p>
            <a:r>
              <a:rPr lang="en-US" sz="3200" dirty="0" smtClean="0"/>
              <a:t>Basic entity of MongoDB</a:t>
            </a:r>
          </a:p>
          <a:p>
            <a:r>
              <a:rPr lang="en-US" sz="3200" dirty="0" smtClean="0"/>
              <a:t>It is like ‘Rows’</a:t>
            </a:r>
          </a:p>
          <a:p>
            <a:r>
              <a:rPr lang="en-US" sz="3200" dirty="0" smtClean="0"/>
              <a:t>It contains one or more fields</a:t>
            </a:r>
          </a:p>
          <a:p>
            <a:r>
              <a:rPr lang="en-US" sz="3200" dirty="0"/>
              <a:t>Document max 16 MB is </a:t>
            </a:r>
            <a:r>
              <a:rPr lang="en-US" sz="3200" dirty="0" smtClean="0"/>
              <a:t>supported</a:t>
            </a:r>
          </a:p>
          <a:p>
            <a:r>
              <a:rPr lang="en-US" sz="3200" dirty="0"/>
              <a:t>Contain simple field, embedded doc, </a:t>
            </a:r>
            <a:r>
              <a:rPr lang="en-US" sz="3200" dirty="0" smtClean="0"/>
              <a:t>Arrays</a:t>
            </a:r>
          </a:p>
          <a:p>
            <a:r>
              <a:rPr lang="en-US" sz="3200" dirty="0" smtClean="0"/>
              <a:t>They are in BSON format and contains Key-Value pair. Key is string</a:t>
            </a:r>
          </a:p>
          <a:p>
            <a:r>
              <a:rPr lang="en-US" sz="3200" i="1" dirty="0" smtClean="0">
                <a:solidFill>
                  <a:srgbClr val="C00000"/>
                </a:solidFill>
              </a:rPr>
              <a:t>{ “name”: “Tom” }</a:t>
            </a:r>
          </a:p>
          <a:p>
            <a:r>
              <a:rPr lang="en-US" sz="3200" i="1" dirty="0">
                <a:solidFill>
                  <a:srgbClr val="C00000"/>
                </a:solidFill>
              </a:rPr>
              <a:t>{ “price”: 100 </a:t>
            </a:r>
            <a:r>
              <a:rPr lang="en-US" sz="3200" i="1" dirty="0" smtClean="0">
                <a:solidFill>
                  <a:srgbClr val="C00000"/>
                </a:solidFill>
              </a:rPr>
              <a:t>}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43415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4400" b="1" dirty="0">
                <a:solidFill>
                  <a:schemeClr val="bg1"/>
                </a:solidFill>
              </a:rPr>
              <a:t>Documents  and Collection</a:t>
            </a: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B08A1D-5471-49BC-A839-22563FAC9A35}" type="slidenum">
              <a:rPr lang="en-US" altLang="en-US" sz="700">
                <a:solidFill>
                  <a:srgbClr val="FFFFFF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700">
              <a:solidFill>
                <a:srgbClr val="FFFFFF"/>
              </a:solidFill>
            </a:endParaRPr>
          </a:p>
        </p:txBody>
      </p:sp>
      <p:pic>
        <p:nvPicPr>
          <p:cNvPr id="13316" name="Picture 2" descr="A MongoDB document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47800"/>
            <a:ext cx="54292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6" descr="A collection of MongoDB documents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8" y="3630613"/>
            <a:ext cx="49530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Brace 3"/>
          <p:cNvSpPr/>
          <p:nvPr/>
        </p:nvSpPr>
        <p:spPr>
          <a:xfrm>
            <a:off x="6934200" y="3429000"/>
            <a:ext cx="838200" cy="26781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20" name="TextBox 4"/>
          <p:cNvSpPr txBox="1">
            <a:spLocks noChangeArrowheads="1"/>
          </p:cNvSpPr>
          <p:nvPr/>
        </p:nvSpPr>
        <p:spPr bwMode="auto">
          <a:xfrm>
            <a:off x="8013700" y="4583113"/>
            <a:ext cx="749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/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75873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b="1" dirty="0">
                <a:solidFill>
                  <a:schemeClr val="bg1"/>
                </a:solidFill>
              </a:rPr>
              <a:t>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Group of documents. It contains one or more documents</a:t>
            </a:r>
          </a:p>
          <a:p>
            <a:r>
              <a:rPr lang="en-US" sz="3200" dirty="0" smtClean="0"/>
              <a:t>It is like ‘Tables’</a:t>
            </a:r>
          </a:p>
          <a:p>
            <a:r>
              <a:rPr lang="en-US" sz="3200" dirty="0" smtClean="0"/>
              <a:t>It can have ‘dynamic schemas’. It can contain any kind of document. Any document can be put inside a collection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60219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b="1" dirty="0">
                <a:solidFill>
                  <a:schemeClr val="bg1"/>
                </a:solidFill>
              </a:rPr>
              <a:t>Guidelines for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Keep similar kind of document in a collection</a:t>
            </a:r>
          </a:p>
          <a:p>
            <a:r>
              <a:rPr lang="en-US" sz="3200" dirty="0" smtClean="0"/>
              <a:t>It is easy for Application programming and maintaining</a:t>
            </a:r>
          </a:p>
          <a:p>
            <a:r>
              <a:rPr lang="en-US" sz="3200" dirty="0" smtClean="0"/>
              <a:t>It is faster and improves the performance while querying</a:t>
            </a:r>
          </a:p>
          <a:p>
            <a:r>
              <a:rPr lang="en-US" sz="3200" dirty="0" smtClean="0"/>
              <a:t>Indexing is possible which can be done on per collection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692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b="1" dirty="0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MongoDB groups collections in a Database</a:t>
            </a:r>
          </a:p>
          <a:p>
            <a:r>
              <a:rPr lang="en-US" sz="3200" dirty="0" smtClean="0"/>
              <a:t>It contains one or more collections</a:t>
            </a:r>
          </a:p>
          <a:p>
            <a:r>
              <a:rPr lang="en-US" sz="3200" dirty="0" smtClean="0"/>
              <a:t>MongoDB can host many databases</a:t>
            </a:r>
          </a:p>
          <a:p>
            <a:r>
              <a:rPr lang="en-US" sz="3200" dirty="0" smtClean="0"/>
              <a:t>Guideline: Store all data of an Application in a single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33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b="1" dirty="0">
                <a:solidFill>
                  <a:schemeClr val="bg1"/>
                </a:solidFill>
              </a:rPr>
              <a:t>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 Object </a:t>
            </a:r>
            <a:r>
              <a:rPr lang="en-US" sz="3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Notation</a:t>
            </a:r>
            <a:endParaRPr lang="en-US" sz="3500" dirty="0" smtClean="0"/>
          </a:p>
          <a:p>
            <a:r>
              <a:rPr lang="en-US" sz="3500" dirty="0" smtClean="0"/>
              <a:t>JSON </a:t>
            </a:r>
            <a:r>
              <a:rPr lang="en-US" sz="3500" dirty="0"/>
              <a:t>is simple representation of </a:t>
            </a:r>
            <a:r>
              <a:rPr lang="en-US" sz="3500" dirty="0" smtClean="0"/>
              <a:t>data and it is easy </a:t>
            </a:r>
            <a:r>
              <a:rPr lang="en-US" sz="3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write/read, easy to </a:t>
            </a:r>
            <a:r>
              <a:rPr lang="en-US" sz="3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parse/generate</a:t>
            </a:r>
          </a:p>
          <a:p>
            <a:r>
              <a:rPr lang="en-US" sz="3500" dirty="0" smtClean="0"/>
              <a:t>It is made up of Name – Value pairs and it can be nested</a:t>
            </a:r>
          </a:p>
          <a:p>
            <a:r>
              <a:rPr lang="en-US" sz="3500" dirty="0" smtClean="0"/>
              <a:t>MongoDB </a:t>
            </a:r>
            <a:r>
              <a:rPr lang="en-US" sz="3500" dirty="0"/>
              <a:t>uses JSON like structure on documents</a:t>
            </a:r>
          </a:p>
          <a:p>
            <a:r>
              <a:rPr lang="en-US" sz="3500" dirty="0"/>
              <a:t>JSON supports six data types: string, numeric, boolean, array, object and null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762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b="1" dirty="0">
                <a:solidFill>
                  <a:schemeClr val="bg1"/>
                </a:solidFill>
              </a:rPr>
              <a:t>JSON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null   </a:t>
            </a:r>
            <a:r>
              <a:rPr lang="en-US" dirty="0" smtClean="0"/>
              <a:t>        </a:t>
            </a:r>
            <a:r>
              <a:rPr lang="en-US" sz="2400" b="1" i="1" dirty="0" smtClean="0">
                <a:solidFill>
                  <a:srgbClr val="C00000"/>
                </a:solidFill>
              </a:rPr>
              <a:t>{ </a:t>
            </a:r>
            <a:r>
              <a:rPr lang="en-US" sz="2400" b="1" i="1" dirty="0">
                <a:solidFill>
                  <a:srgbClr val="C00000"/>
                </a:solidFill>
              </a:rPr>
              <a:t>“x” : null }</a:t>
            </a:r>
          </a:p>
          <a:p>
            <a:r>
              <a:rPr lang="en-US" dirty="0"/>
              <a:t>boolean:  </a:t>
            </a:r>
            <a:r>
              <a:rPr lang="en-US" sz="2400" b="1" i="1" dirty="0">
                <a:solidFill>
                  <a:srgbClr val="C00000"/>
                </a:solidFill>
              </a:rPr>
              <a:t>{ “x” : true }</a:t>
            </a:r>
          </a:p>
          <a:p>
            <a:r>
              <a:rPr lang="en-US" dirty="0"/>
              <a:t>Number:  </a:t>
            </a:r>
            <a:r>
              <a:rPr lang="en-US" sz="2400" b="1" i="1" dirty="0" smtClean="0">
                <a:solidFill>
                  <a:srgbClr val="C00000"/>
                </a:solidFill>
              </a:rPr>
              <a:t>{ </a:t>
            </a:r>
            <a:r>
              <a:rPr lang="en-US" sz="2400" b="1" i="1" dirty="0">
                <a:solidFill>
                  <a:srgbClr val="C00000"/>
                </a:solidFill>
              </a:rPr>
              <a:t>“</a:t>
            </a:r>
            <a:r>
              <a:rPr lang="en-US" sz="2400" b="1" i="1" dirty="0" smtClean="0">
                <a:solidFill>
                  <a:srgbClr val="C00000"/>
                </a:solidFill>
              </a:rPr>
              <a:t>constant” </a:t>
            </a:r>
            <a:r>
              <a:rPr lang="en-US" sz="2400" b="1" i="1" dirty="0">
                <a:solidFill>
                  <a:srgbClr val="C00000"/>
                </a:solidFill>
              </a:rPr>
              <a:t>: 10 }  </a:t>
            </a:r>
          </a:p>
          <a:p>
            <a:pPr marL="0" indent="0">
              <a:buNone/>
            </a:pPr>
            <a:r>
              <a:rPr lang="en-US" dirty="0"/>
              <a:t>                      </a:t>
            </a:r>
            <a:r>
              <a:rPr lang="en-US" sz="2400" b="1" i="1" dirty="0" smtClean="0">
                <a:solidFill>
                  <a:srgbClr val="C00000"/>
                </a:solidFill>
              </a:rPr>
              <a:t>{ </a:t>
            </a:r>
            <a:r>
              <a:rPr lang="en-US" sz="2400" b="1" i="1" dirty="0">
                <a:solidFill>
                  <a:srgbClr val="C00000"/>
                </a:solidFill>
              </a:rPr>
              <a:t>“pi” : 3.14 }</a:t>
            </a:r>
          </a:p>
          <a:p>
            <a:r>
              <a:rPr lang="en-US" dirty="0" smtClean="0"/>
              <a:t>String        </a:t>
            </a:r>
            <a:r>
              <a:rPr lang="en-US" sz="2400" b="1" i="1" dirty="0" smtClean="0">
                <a:solidFill>
                  <a:srgbClr val="C00000"/>
                </a:solidFill>
              </a:rPr>
              <a:t>{ </a:t>
            </a:r>
            <a:r>
              <a:rPr lang="en-US" sz="2400" b="1" i="1" dirty="0">
                <a:solidFill>
                  <a:srgbClr val="C00000"/>
                </a:solidFill>
              </a:rPr>
              <a:t>“name” : “Tom” }</a:t>
            </a:r>
          </a:p>
          <a:p>
            <a:r>
              <a:rPr lang="en-US" dirty="0" smtClean="0"/>
              <a:t>Array         </a:t>
            </a:r>
            <a:r>
              <a:rPr lang="en-US" sz="2400" b="1" i="1" dirty="0" smtClean="0">
                <a:solidFill>
                  <a:srgbClr val="C00000"/>
                </a:solidFill>
              </a:rPr>
              <a:t>{ </a:t>
            </a:r>
            <a:r>
              <a:rPr lang="en-US" sz="2400" b="1" i="1" dirty="0">
                <a:solidFill>
                  <a:srgbClr val="C00000"/>
                </a:solidFill>
              </a:rPr>
              <a:t>“tag” :  [ “books”, “electronics” ] }</a:t>
            </a:r>
          </a:p>
          <a:p>
            <a:r>
              <a:rPr lang="en-US" dirty="0" smtClean="0"/>
              <a:t>Object</a:t>
            </a:r>
            <a:r>
              <a:rPr lang="en-US" sz="2400" b="1" i="1" dirty="0" smtClean="0">
                <a:solidFill>
                  <a:srgbClr val="C00000"/>
                </a:solidFill>
              </a:rPr>
              <a:t>         { “first name” </a:t>
            </a:r>
            <a:r>
              <a:rPr lang="en-US" sz="2400" b="1" i="1" dirty="0">
                <a:solidFill>
                  <a:srgbClr val="C00000"/>
                </a:solidFill>
              </a:rPr>
              <a:t>:  </a:t>
            </a:r>
            <a:r>
              <a:rPr lang="en-US" sz="2400" b="1" i="1" dirty="0" smtClean="0">
                <a:solidFill>
                  <a:srgbClr val="C00000"/>
                </a:solidFill>
              </a:rPr>
              <a:t>“Tom”,  “last name”: “Ford“}</a:t>
            </a:r>
            <a:endParaRPr lang="en-US" sz="2400" b="1" i="1" dirty="0">
              <a:solidFill>
                <a:srgbClr val="C0000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396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b="1" dirty="0">
                <a:solidFill>
                  <a:schemeClr val="bg1"/>
                </a:solidFill>
              </a:rPr>
              <a:t>BSON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 known as Binary JSON</a:t>
            </a:r>
          </a:p>
          <a:p>
            <a:r>
              <a:rPr lang="en-US" sz="3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Supports Binary-encoded </a:t>
            </a:r>
            <a:r>
              <a:rPr lang="en-US" sz="3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serialization of </a:t>
            </a:r>
            <a:r>
              <a:rPr lang="en-US" sz="3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JSON docs</a:t>
            </a:r>
            <a:endParaRPr lang="en-US" sz="3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3500" dirty="0"/>
              <a:t>Few BSON – Extended Data Types</a:t>
            </a:r>
          </a:p>
          <a:p>
            <a:pPr marL="800100" lvl="3" indent="-342900"/>
            <a:r>
              <a:rPr lang="en-US" sz="3500" dirty="0"/>
              <a:t>Object id</a:t>
            </a:r>
          </a:p>
          <a:p>
            <a:pPr lvl="1"/>
            <a:r>
              <a:rPr lang="en-US" sz="3500" dirty="0"/>
              <a:t>Embedded document</a:t>
            </a:r>
          </a:p>
          <a:p>
            <a:pPr lvl="1"/>
            <a:r>
              <a:rPr lang="en-US" sz="3500" dirty="0"/>
              <a:t>Date</a:t>
            </a:r>
          </a:p>
          <a:p>
            <a:pPr lvl="1"/>
            <a:r>
              <a:rPr lang="en-US" sz="3500" dirty="0"/>
              <a:t>Java script code</a:t>
            </a:r>
          </a:p>
          <a:p>
            <a:pPr lvl="1"/>
            <a:r>
              <a:rPr lang="en-US" sz="3500" dirty="0"/>
              <a:t>Binary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971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b="1" dirty="0" smtClean="0">
                <a:solidFill>
                  <a:schemeClr val="bg1"/>
                </a:solidFill>
              </a:rPr>
              <a:t>Contents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/>
              <a:t> What is MongoDB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/>
              <a:t> Use cases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/>
              <a:t> Start the MongoDB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/>
              <a:t> Schema </a:t>
            </a:r>
            <a:r>
              <a:rPr lang="en-US" sz="3200" dirty="0"/>
              <a:t>Design Introduction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/>
              <a:t> CRUD </a:t>
            </a:r>
            <a:r>
              <a:rPr lang="en-US" sz="3200" dirty="0"/>
              <a:t>operations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/>
              <a:t> Advanced </a:t>
            </a:r>
            <a:r>
              <a:rPr lang="en-US" sz="3200" dirty="0"/>
              <a:t>Features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/>
              <a:t> Summary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044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b="1" dirty="0">
                <a:solidFill>
                  <a:schemeClr val="bg1"/>
                </a:solidFill>
              </a:rPr>
              <a:t>Object 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Every document is stored using the “_id” key which is a unique value (like primary key)</a:t>
            </a:r>
          </a:p>
          <a:p>
            <a:r>
              <a:rPr lang="en-US" sz="3200" dirty="0" smtClean="0"/>
              <a:t>Object ID usually generated by MongoDB. It contains 12 bytes of storage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3200" dirty="0" smtClean="0"/>
              <a:t>MongoDB supports Custom ID also</a:t>
            </a:r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886200"/>
            <a:ext cx="6210489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570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b="1" dirty="0">
                <a:solidFill>
                  <a:schemeClr val="bg1"/>
                </a:solidFill>
              </a:rPr>
              <a:t>Embedded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Document can contain another document embedded as a value</a:t>
            </a:r>
          </a:p>
          <a:p>
            <a:r>
              <a:rPr lang="en-US" sz="2800" dirty="0" smtClean="0"/>
              <a:t>It is used to organize the data in a natural way</a:t>
            </a:r>
          </a:p>
          <a:p>
            <a:r>
              <a:rPr lang="en-US" sz="2800" dirty="0" smtClean="0"/>
              <a:t>It is de normalized way of storing the data</a:t>
            </a:r>
          </a:p>
          <a:p>
            <a:r>
              <a:rPr lang="en-US" sz="2800" b="1" dirty="0" smtClean="0">
                <a:solidFill>
                  <a:srgbClr val="C00000"/>
                </a:solidFill>
              </a:rPr>
              <a:t>{ “address” : { 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                           “city” : “Chennai”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                           “state”: “TN”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                           }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    }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304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b="1" dirty="0">
                <a:solidFill>
                  <a:schemeClr val="bg1"/>
                </a:solidFill>
              </a:rPr>
              <a:t>Embedded Document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Objects in the collection are stored contiguously on disk</a:t>
            </a:r>
          </a:p>
          <a:p>
            <a:pPr lvl="1"/>
            <a:r>
              <a:rPr lang="en-US" dirty="0" smtClean="0"/>
              <a:t>Locating is faster</a:t>
            </a:r>
          </a:p>
          <a:p>
            <a:r>
              <a:rPr lang="en-US" sz="3200" dirty="0" smtClean="0"/>
              <a:t>Embedded objects brought in the same query</a:t>
            </a:r>
          </a:p>
          <a:p>
            <a:pPr lvl="1"/>
            <a:r>
              <a:rPr lang="en-US" dirty="0" smtClean="0"/>
              <a:t>Only one trip to the DB is needed</a:t>
            </a:r>
          </a:p>
          <a:p>
            <a:r>
              <a:rPr lang="en-US" sz="3200" dirty="0" smtClean="0"/>
              <a:t>Joins are avoided </a:t>
            </a:r>
          </a:p>
          <a:p>
            <a:pPr lvl="1"/>
            <a:r>
              <a:rPr lang="en-US" dirty="0" smtClean="0"/>
              <a:t>Faster 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9498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3200"/>
            <a:ext cx="8229600" cy="1143000"/>
          </a:xfrm>
        </p:spPr>
        <p:txBody>
          <a:bodyPr/>
          <a:lstStyle/>
          <a:p>
            <a:r>
              <a:rPr lang="en-US" b="1" dirty="0" smtClean="0"/>
              <a:t>CRUD Operations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9869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hu-HU" altLang="en-US" sz="4400" b="1" dirty="0">
                <a:solidFill>
                  <a:schemeClr val="bg1"/>
                </a:solidFill>
              </a:rPr>
              <a:t>CRUD</a:t>
            </a:r>
          </a:p>
        </p:txBody>
      </p:sp>
      <p:sp>
        <p:nvSpPr>
          <p:cNvPr id="20483" name="Rectangle 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Autofit/>
          </a:bodyPr>
          <a:lstStyle/>
          <a:p>
            <a:r>
              <a:rPr lang="hu-HU" altLang="en-US" sz="2600" dirty="0" smtClean="0"/>
              <a:t>Create</a:t>
            </a:r>
          </a:p>
          <a:p>
            <a:pPr lvl="1"/>
            <a:r>
              <a:rPr lang="hu-HU" altLang="en-US" sz="2600" dirty="0" smtClean="0"/>
              <a:t>db.collection.insert( &lt;document&gt; ) </a:t>
            </a:r>
          </a:p>
          <a:p>
            <a:pPr lvl="1"/>
            <a:r>
              <a:rPr lang="hu-HU" altLang="en-US" sz="2600" dirty="0" smtClean="0"/>
              <a:t>db.collection.save( &lt;document&gt; ) </a:t>
            </a:r>
          </a:p>
          <a:p>
            <a:r>
              <a:rPr lang="hu-HU" altLang="en-US" sz="2600" dirty="0" smtClean="0"/>
              <a:t>Read</a:t>
            </a:r>
          </a:p>
          <a:p>
            <a:pPr lvl="1"/>
            <a:r>
              <a:rPr lang="hu-HU" altLang="en-US" sz="2600" dirty="0" smtClean="0"/>
              <a:t>db.collection.find( &lt;query&gt;, &lt;projection&gt; )</a:t>
            </a:r>
          </a:p>
          <a:p>
            <a:pPr lvl="1"/>
            <a:r>
              <a:rPr lang="hu-HU" altLang="en-US" sz="2600" dirty="0" smtClean="0"/>
              <a:t>db.collection.findOne( &lt;query&gt;, &lt;projection&gt; ) </a:t>
            </a:r>
          </a:p>
          <a:p>
            <a:r>
              <a:rPr lang="hu-HU" altLang="en-US" sz="2600" dirty="0" smtClean="0"/>
              <a:t>Update</a:t>
            </a:r>
          </a:p>
          <a:p>
            <a:pPr lvl="1"/>
            <a:r>
              <a:rPr lang="hu-HU" altLang="en-US" sz="2600" dirty="0" smtClean="0"/>
              <a:t>db.collection.update( &lt;query&gt;, &lt;update&gt;, &lt;options&gt; ) </a:t>
            </a:r>
          </a:p>
          <a:p>
            <a:r>
              <a:rPr lang="hu-HU" altLang="en-US" sz="2600" dirty="0" smtClean="0"/>
              <a:t>Delete</a:t>
            </a:r>
          </a:p>
          <a:p>
            <a:pPr lvl="1"/>
            <a:r>
              <a:rPr lang="hu-HU" altLang="en-US" sz="2600" dirty="0" smtClean="0"/>
              <a:t>db.collection.remove( &lt;query&gt;, &lt;justOne&gt; )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7556B6CB-FE8B-4FF4-BDF3-5FEF14D278B3}" type="slidenum">
              <a:rPr lang="hu-HU"/>
              <a:pPr>
                <a:defRPr/>
              </a:pPr>
              <a:t>24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82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hu-HU" altLang="en-US" sz="4400" b="1" dirty="0">
                <a:solidFill>
                  <a:schemeClr val="bg1"/>
                </a:solidFill>
              </a:rPr>
              <a:t>CRUD example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77F9D6AF-CAB6-47F5-9E9E-3EADF8B11A9D}" type="slidenum">
              <a:rPr lang="hu-HU"/>
              <a:pPr>
                <a:defRPr/>
              </a:pPr>
              <a:t>25</a:t>
            </a:fld>
            <a:endParaRPr lang="hu-HU"/>
          </a:p>
        </p:txBody>
      </p:sp>
      <p:sp>
        <p:nvSpPr>
          <p:cNvPr id="13" name="Lekerekített téglalap 12"/>
          <p:cNvSpPr/>
          <p:nvPr/>
        </p:nvSpPr>
        <p:spPr>
          <a:xfrm>
            <a:off x="468313" y="1412875"/>
            <a:ext cx="3598862" cy="2520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hu-HU" altLang="en-US" sz="2000">
                <a:solidFill>
                  <a:srgbClr val="FFFFFF"/>
                </a:solidFill>
                <a:latin typeface="Calibri" pitchFamily="34" charset="0"/>
              </a:rPr>
              <a:t>&gt; db.user.</a:t>
            </a:r>
            <a:r>
              <a:rPr lang="hu-HU" altLang="en-US" sz="2000">
                <a:solidFill>
                  <a:srgbClr val="FFFFFF"/>
                </a:solidFill>
              </a:rPr>
              <a:t>insert</a:t>
            </a:r>
            <a:r>
              <a:rPr lang="hu-HU" altLang="en-US" sz="2000">
                <a:solidFill>
                  <a:srgbClr val="FFFFFF"/>
                </a:solidFill>
                <a:latin typeface="Calibri" pitchFamily="34" charset="0"/>
              </a:rPr>
              <a:t>({</a:t>
            </a:r>
          </a:p>
          <a:p>
            <a:pPr eaLnBrk="1" hangingPunct="1"/>
            <a:r>
              <a:rPr lang="hu-HU" altLang="en-US" sz="2000">
                <a:solidFill>
                  <a:srgbClr val="FFFFFF"/>
                </a:solidFill>
              </a:rPr>
              <a:t>	</a:t>
            </a:r>
            <a:r>
              <a:rPr lang="hu-HU" altLang="en-US" sz="2000">
                <a:solidFill>
                  <a:srgbClr val="FFFFFF"/>
                </a:solidFill>
                <a:latin typeface="Calibri" pitchFamily="34" charset="0"/>
              </a:rPr>
              <a:t>first: </a:t>
            </a:r>
            <a:r>
              <a:rPr lang="hu-HU" altLang="en-US">
                <a:solidFill>
                  <a:srgbClr val="FFFFFF"/>
                </a:solidFill>
              </a:rPr>
              <a:t>"John",</a:t>
            </a:r>
          </a:p>
          <a:p>
            <a:pPr eaLnBrk="1" hangingPunct="1"/>
            <a:r>
              <a:rPr lang="hu-HU" altLang="en-US">
                <a:solidFill>
                  <a:srgbClr val="FFFFFF"/>
                </a:solidFill>
              </a:rPr>
              <a:t>	last : "Doe",</a:t>
            </a:r>
          </a:p>
          <a:p>
            <a:pPr eaLnBrk="1" hangingPunct="1"/>
            <a:r>
              <a:rPr lang="hu-HU" altLang="en-US">
                <a:solidFill>
                  <a:srgbClr val="FFFFFF"/>
                </a:solidFill>
              </a:rPr>
              <a:t>	age: 39</a:t>
            </a:r>
          </a:p>
          <a:p>
            <a:pPr eaLnBrk="1" hangingPunct="1"/>
            <a:r>
              <a:rPr lang="hu-HU" altLang="en-US" sz="2000">
                <a:solidFill>
                  <a:srgbClr val="FFFFFF"/>
                </a:solidFill>
                <a:latin typeface="Calibri" pitchFamily="34" charset="0"/>
              </a:rPr>
              <a:t>})</a:t>
            </a:r>
          </a:p>
        </p:txBody>
      </p:sp>
      <p:sp>
        <p:nvSpPr>
          <p:cNvPr id="2" name="Lekerekített téglalap 12"/>
          <p:cNvSpPr/>
          <p:nvPr/>
        </p:nvSpPr>
        <p:spPr>
          <a:xfrm>
            <a:off x="4427538" y="1412875"/>
            <a:ext cx="3598862" cy="2520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hu-HU" altLang="en-US" dirty="0">
                <a:solidFill>
                  <a:srgbClr val="FFFFFF"/>
                </a:solidFill>
              </a:rPr>
              <a:t>&gt; db.user.find ()</a:t>
            </a:r>
          </a:p>
          <a:p>
            <a:pPr eaLnBrk="1" hangingPunct="1"/>
            <a:r>
              <a:rPr lang="en-US" altLang="en-US" dirty="0">
                <a:solidFill>
                  <a:srgbClr val="FFFFFF"/>
                </a:solidFill>
              </a:rPr>
              <a:t>{ </a:t>
            </a:r>
            <a:endParaRPr lang="hu-HU" altLang="en-US" dirty="0">
              <a:solidFill>
                <a:srgbClr val="FFFFFF"/>
              </a:solidFill>
            </a:endParaRPr>
          </a:p>
          <a:p>
            <a:pPr eaLnBrk="1" hangingPunct="1"/>
            <a:r>
              <a:rPr lang="hu-HU" altLang="en-US" dirty="0">
                <a:solidFill>
                  <a:srgbClr val="FFFFFF"/>
                </a:solidFill>
              </a:rPr>
              <a:t>	</a:t>
            </a:r>
            <a:r>
              <a:rPr lang="en-US" altLang="en-US" b="1" dirty="0">
                <a:solidFill>
                  <a:schemeClr val="bg2"/>
                </a:solidFill>
              </a:rPr>
              <a:t>"_id" :</a:t>
            </a:r>
            <a:r>
              <a:rPr lang="hu-HU" altLang="en-US" b="1" dirty="0">
                <a:solidFill>
                  <a:schemeClr val="bg2"/>
                </a:solidFill>
              </a:rPr>
              <a:t> </a:t>
            </a:r>
            <a:r>
              <a:rPr lang="en-US" altLang="en-US" sz="1600" b="1" dirty="0" err="1">
                <a:solidFill>
                  <a:schemeClr val="bg2"/>
                </a:solidFill>
              </a:rPr>
              <a:t>ObjectId</a:t>
            </a:r>
            <a:r>
              <a:rPr lang="en-US" altLang="en-US" sz="1600" b="1" dirty="0">
                <a:solidFill>
                  <a:schemeClr val="bg2"/>
                </a:solidFill>
              </a:rPr>
              <a:t>("51</a:t>
            </a:r>
            <a:r>
              <a:rPr lang="hu-HU" altLang="en-US" sz="1600" b="1" dirty="0">
                <a:solidFill>
                  <a:schemeClr val="bg2"/>
                </a:solidFill>
              </a:rPr>
              <a:t>…</a:t>
            </a:r>
            <a:r>
              <a:rPr lang="en-US" altLang="en-US" sz="1600" b="1" dirty="0">
                <a:solidFill>
                  <a:schemeClr val="bg2"/>
                </a:solidFill>
              </a:rPr>
              <a:t>"),</a:t>
            </a:r>
          </a:p>
          <a:p>
            <a:pPr eaLnBrk="1" hangingPunct="1"/>
            <a:r>
              <a:rPr lang="hu-HU" altLang="en-US" dirty="0">
                <a:solidFill>
                  <a:srgbClr val="FFFFFF"/>
                </a:solidFill>
              </a:rPr>
              <a:t>	</a:t>
            </a:r>
            <a:r>
              <a:rPr lang="en-US" altLang="en-US" dirty="0">
                <a:solidFill>
                  <a:srgbClr val="FFFFFF"/>
                </a:solidFill>
              </a:rPr>
              <a:t>"first" : "John",</a:t>
            </a:r>
          </a:p>
          <a:p>
            <a:pPr eaLnBrk="1" hangingPunct="1"/>
            <a:r>
              <a:rPr lang="hu-HU" altLang="en-US" dirty="0">
                <a:solidFill>
                  <a:srgbClr val="FFFFFF"/>
                </a:solidFill>
              </a:rPr>
              <a:t>	</a:t>
            </a:r>
            <a:r>
              <a:rPr lang="en-US" altLang="en-US" dirty="0">
                <a:solidFill>
                  <a:srgbClr val="FFFFFF"/>
                </a:solidFill>
              </a:rPr>
              <a:t>"last" : "Doe",</a:t>
            </a:r>
            <a:endParaRPr lang="hu-HU" altLang="en-US" dirty="0">
              <a:solidFill>
                <a:srgbClr val="FFFFFF"/>
              </a:solidFill>
            </a:endParaRPr>
          </a:p>
          <a:p>
            <a:pPr eaLnBrk="1" hangingPunct="1"/>
            <a:r>
              <a:rPr lang="hu-HU" altLang="en-US" dirty="0">
                <a:solidFill>
                  <a:srgbClr val="FFFFFF"/>
                </a:solidFill>
              </a:rPr>
              <a:t>	</a:t>
            </a:r>
            <a:r>
              <a:rPr lang="en-US" altLang="en-US" dirty="0">
                <a:solidFill>
                  <a:srgbClr val="FFFFFF"/>
                </a:solidFill>
              </a:rPr>
              <a:t>"age" : 39 </a:t>
            </a:r>
            <a:endParaRPr lang="hu-HU" altLang="en-US" dirty="0">
              <a:solidFill>
                <a:srgbClr val="FFFFFF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FFFFFF"/>
                </a:solidFill>
              </a:rPr>
              <a:t>}</a:t>
            </a:r>
            <a:endParaRPr lang="hu-HU" altLang="en-US" dirty="0">
              <a:solidFill>
                <a:srgbClr val="FFFFFF"/>
              </a:solidFill>
            </a:endParaRPr>
          </a:p>
        </p:txBody>
      </p:sp>
      <p:sp>
        <p:nvSpPr>
          <p:cNvPr id="3" name="Lekerekített téglalap 12"/>
          <p:cNvSpPr/>
          <p:nvPr/>
        </p:nvSpPr>
        <p:spPr>
          <a:xfrm>
            <a:off x="468313" y="4149725"/>
            <a:ext cx="3598862" cy="2520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tabLst>
                <a:tab pos="536575" algn="l"/>
                <a:tab pos="893763" algn="l"/>
                <a:tab pos="12509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536575" algn="l"/>
                <a:tab pos="893763" algn="l"/>
                <a:tab pos="12509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536575" algn="l"/>
                <a:tab pos="893763" algn="l"/>
                <a:tab pos="12509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536575" algn="l"/>
                <a:tab pos="893763" algn="l"/>
                <a:tab pos="12509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536575" algn="l"/>
                <a:tab pos="893763" algn="l"/>
                <a:tab pos="12509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  <a:tab pos="893763" algn="l"/>
                <a:tab pos="12509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  <a:tab pos="893763" algn="l"/>
                <a:tab pos="12509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  <a:tab pos="893763" algn="l"/>
                <a:tab pos="12509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  <a:tab pos="893763" algn="l"/>
                <a:tab pos="12509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hu-HU" altLang="en-US" dirty="0">
                <a:solidFill>
                  <a:srgbClr val="FFFFFF"/>
                </a:solidFill>
              </a:rPr>
              <a:t>&gt; db.user.update(</a:t>
            </a:r>
          </a:p>
          <a:p>
            <a:pPr eaLnBrk="1" hangingPunct="1"/>
            <a:r>
              <a:rPr lang="hu-HU" altLang="en-US" dirty="0">
                <a:solidFill>
                  <a:srgbClr val="FFFFFF"/>
                </a:solidFill>
              </a:rPr>
              <a:t>	{"_id" : ObjectId("51…")},</a:t>
            </a:r>
          </a:p>
          <a:p>
            <a:pPr eaLnBrk="1" hangingPunct="1"/>
            <a:r>
              <a:rPr lang="hu-HU" altLang="en-US" dirty="0">
                <a:solidFill>
                  <a:srgbClr val="FFFFFF"/>
                </a:solidFill>
              </a:rPr>
              <a:t>	{</a:t>
            </a:r>
          </a:p>
          <a:p>
            <a:pPr eaLnBrk="1" hangingPunct="1"/>
            <a:r>
              <a:rPr lang="hu-HU" altLang="en-US" dirty="0">
                <a:solidFill>
                  <a:srgbClr val="FFFFFF"/>
                </a:solidFill>
              </a:rPr>
              <a:t>		</a:t>
            </a:r>
            <a:r>
              <a:rPr lang="hu-HU" altLang="en-US" b="1" dirty="0">
                <a:solidFill>
                  <a:schemeClr val="bg1">
                    <a:lumMod val="85000"/>
                  </a:schemeClr>
                </a:solidFill>
              </a:rPr>
              <a:t>$set</a:t>
            </a:r>
            <a:r>
              <a:rPr lang="hu-HU" altLang="en-US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hu-HU" altLang="en-US" dirty="0">
                <a:solidFill>
                  <a:srgbClr val="FFFFFF"/>
                </a:solidFill>
              </a:rPr>
              <a:t>{</a:t>
            </a:r>
          </a:p>
          <a:p>
            <a:pPr eaLnBrk="1" hangingPunct="1"/>
            <a:r>
              <a:rPr lang="hu-HU" altLang="en-US" dirty="0">
                <a:solidFill>
                  <a:srgbClr val="FFFFFF"/>
                </a:solidFill>
              </a:rPr>
              <a:t>			age: 40,</a:t>
            </a:r>
          </a:p>
          <a:p>
            <a:pPr eaLnBrk="1" hangingPunct="1"/>
            <a:r>
              <a:rPr lang="hu-HU" altLang="en-US" dirty="0">
                <a:solidFill>
                  <a:srgbClr val="FFFFFF"/>
                </a:solidFill>
              </a:rPr>
              <a:t>		 	salary: 7000}</a:t>
            </a:r>
          </a:p>
          <a:p>
            <a:pPr eaLnBrk="1" hangingPunct="1"/>
            <a:r>
              <a:rPr lang="hu-HU" altLang="en-US" dirty="0">
                <a:solidFill>
                  <a:srgbClr val="FFFFFF"/>
                </a:solidFill>
              </a:rPr>
              <a:t>	}</a:t>
            </a:r>
          </a:p>
          <a:p>
            <a:pPr eaLnBrk="1" hangingPunct="1"/>
            <a:r>
              <a:rPr lang="hu-HU" altLang="en-US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4" name="Lekerekített téglalap 12"/>
          <p:cNvSpPr/>
          <p:nvPr/>
        </p:nvSpPr>
        <p:spPr>
          <a:xfrm>
            <a:off x="4427538" y="4149725"/>
            <a:ext cx="3598862" cy="2520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hu-HU" altLang="en-US" sz="2000" dirty="0">
                <a:solidFill>
                  <a:srgbClr val="FFFFFF"/>
                </a:solidFill>
              </a:rPr>
              <a:t>&gt; db.user.remove({</a:t>
            </a:r>
          </a:p>
          <a:p>
            <a:pPr eaLnBrk="1" hangingPunct="1"/>
            <a:r>
              <a:rPr lang="hu-HU" altLang="en-US" sz="2000" dirty="0">
                <a:solidFill>
                  <a:srgbClr val="FFFFFF"/>
                </a:solidFill>
              </a:rPr>
              <a:t>	"first": </a:t>
            </a:r>
            <a:r>
              <a:rPr lang="en-US" altLang="en-US" sz="2000" dirty="0" smtClean="0">
                <a:solidFill>
                  <a:srgbClr val="FFFFFF"/>
                </a:solidFill>
              </a:rPr>
              <a:t>“</a:t>
            </a:r>
            <a:r>
              <a:rPr lang="hu-HU" altLang="en-US" sz="2000" dirty="0" smtClean="0">
                <a:solidFill>
                  <a:srgbClr val="FFFFFF"/>
                </a:solidFill>
              </a:rPr>
              <a:t>J</a:t>
            </a:r>
            <a:r>
              <a:rPr lang="en-US" altLang="en-US" sz="2000" dirty="0" err="1" smtClean="0">
                <a:solidFill>
                  <a:srgbClr val="FFFFFF"/>
                </a:solidFill>
              </a:rPr>
              <a:t>ohn</a:t>
            </a:r>
            <a:r>
              <a:rPr lang="en-US" altLang="en-US" sz="2000" dirty="0" smtClean="0">
                <a:solidFill>
                  <a:srgbClr val="FFFFFF"/>
                </a:solidFill>
              </a:rPr>
              <a:t>”</a:t>
            </a:r>
            <a:r>
              <a:rPr lang="hu-HU" altLang="en-US" sz="2000" dirty="0" smtClean="0">
                <a:solidFill>
                  <a:srgbClr val="FFFFFF"/>
                </a:solidFill>
              </a:rPr>
              <a:t> </a:t>
            </a:r>
            <a:endParaRPr lang="hu-HU" altLang="en-US" sz="2000" dirty="0">
              <a:solidFill>
                <a:srgbClr val="FFFFFF"/>
              </a:solidFill>
            </a:endParaRPr>
          </a:p>
          <a:p>
            <a:pPr eaLnBrk="1" hangingPunct="1"/>
            <a:r>
              <a:rPr lang="hu-HU" altLang="en-US" sz="2000" dirty="0">
                <a:solidFill>
                  <a:srgbClr val="FFFFFF"/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73097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The stages of a MongoDB insert operation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42"/>
          <a:stretch>
            <a:fillRect/>
          </a:stretch>
        </p:blipFill>
        <p:spPr bwMode="auto">
          <a:xfrm>
            <a:off x="990600" y="1452306"/>
            <a:ext cx="7239000" cy="531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sz="4400" b="1" dirty="0">
                <a:solidFill>
                  <a:schemeClr val="bg1"/>
                </a:solidFill>
              </a:rPr>
              <a:t>CRUD operations – create (cont’d)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472315-A472-46F2-BC4E-DB5A096272C6}" type="slidenum">
              <a:rPr lang="en-US" altLang="en-US" sz="700">
                <a:solidFill>
                  <a:srgbClr val="FFFFFF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58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4400" b="1" dirty="0">
                <a:solidFill>
                  <a:schemeClr val="bg1"/>
                </a:solidFill>
              </a:rPr>
              <a:t>CRUD operations - read</a:t>
            </a: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22486C-9104-4259-BB45-C4A62A1B72B8}" type="slidenum">
              <a:rPr lang="en-US" altLang="en-US" sz="700">
                <a:solidFill>
                  <a:srgbClr val="FFFFFF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700">
              <a:solidFill>
                <a:srgbClr val="FFFFFF"/>
              </a:solidFill>
            </a:endParaRPr>
          </a:p>
        </p:txBody>
      </p:sp>
      <p:pic>
        <p:nvPicPr>
          <p:cNvPr id="19460" name="Picture 2" descr="The stages of a MongoDB query with a query criteria and a sort modifier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85950"/>
            <a:ext cx="85725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Rectangle 7"/>
          <p:cNvSpPr>
            <a:spLocks noChangeArrowheads="1"/>
          </p:cNvSpPr>
          <p:nvPr/>
        </p:nvSpPr>
        <p:spPr bwMode="auto">
          <a:xfrm>
            <a:off x="452438" y="1366838"/>
            <a:ext cx="8310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i="1"/>
              <a:t>Find the users of age greater than 18 and sort by age.</a:t>
            </a:r>
          </a:p>
        </p:txBody>
      </p:sp>
    </p:spTree>
    <p:extLst>
      <p:ext uri="{BB962C8B-B14F-4D97-AF65-F5344CB8AC3E}">
        <p14:creationId xmlns:p14="http://schemas.microsoft.com/office/powerpoint/2010/main" val="75591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4400" b="1" dirty="0">
                <a:solidFill>
                  <a:schemeClr val="bg1"/>
                </a:solidFill>
              </a:rPr>
              <a:t>CRUD operations - update</a:t>
            </a: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EC07DD-90FB-40C5-AB83-4143C60E6799}" type="slidenum">
              <a:rPr lang="en-US" altLang="en-US" sz="700">
                <a:solidFill>
                  <a:srgbClr val="FFFFFF"/>
                </a:solidFill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700">
              <a:solidFill>
                <a:srgbClr val="FFFFFF"/>
              </a:solidFill>
            </a:endParaRPr>
          </a:p>
        </p:txBody>
      </p:sp>
      <p:sp>
        <p:nvSpPr>
          <p:cNvPr id="21508" name="TextBox 6"/>
          <p:cNvSpPr txBox="1">
            <a:spLocks noChangeArrowheads="1"/>
          </p:cNvSpPr>
          <p:nvPr/>
        </p:nvSpPr>
        <p:spPr bwMode="auto">
          <a:xfrm>
            <a:off x="7442200" y="6259513"/>
            <a:ext cx="1701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i="1"/>
              <a:t>©MongoDB [4]</a:t>
            </a:r>
          </a:p>
        </p:txBody>
      </p:sp>
      <p:sp>
        <p:nvSpPr>
          <p:cNvPr id="21509" name="TextBox 7"/>
          <p:cNvSpPr txBox="1">
            <a:spLocks noChangeArrowheads="1"/>
          </p:cNvSpPr>
          <p:nvPr/>
        </p:nvSpPr>
        <p:spPr bwMode="auto">
          <a:xfrm>
            <a:off x="457200" y="2387600"/>
            <a:ext cx="6461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/>
              <a:t>SQL</a:t>
            </a:r>
          </a:p>
        </p:txBody>
      </p:sp>
      <p:sp>
        <p:nvSpPr>
          <p:cNvPr id="21510" name="TextBox 8"/>
          <p:cNvSpPr txBox="1">
            <a:spLocks noChangeArrowheads="1"/>
          </p:cNvSpPr>
          <p:nvPr/>
        </p:nvSpPr>
        <p:spPr bwMode="auto">
          <a:xfrm>
            <a:off x="452438" y="4337050"/>
            <a:ext cx="12112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/>
              <a:t>MongoDB</a:t>
            </a:r>
          </a:p>
        </p:txBody>
      </p:sp>
      <p:pic>
        <p:nvPicPr>
          <p:cNvPr id="2151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724400"/>
            <a:ext cx="6096000" cy="152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2755900"/>
            <a:ext cx="5080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3" name="Rectangle 3"/>
          <p:cNvSpPr>
            <a:spLocks noChangeArrowheads="1"/>
          </p:cNvSpPr>
          <p:nvPr/>
        </p:nvSpPr>
        <p:spPr bwMode="auto">
          <a:xfrm>
            <a:off x="452438" y="1366838"/>
            <a:ext cx="8310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i="1"/>
              <a:t>Update the users of age greater than 18 by setting the status field to A.</a:t>
            </a:r>
          </a:p>
        </p:txBody>
      </p:sp>
    </p:spTree>
    <p:extLst>
      <p:ext uri="{BB962C8B-B14F-4D97-AF65-F5344CB8AC3E}">
        <p14:creationId xmlns:p14="http://schemas.microsoft.com/office/powerpoint/2010/main" val="115998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4400" b="1" dirty="0">
                <a:solidFill>
                  <a:schemeClr val="bg1"/>
                </a:solidFill>
              </a:rPr>
              <a:t>CRUD operations - delete</a:t>
            </a: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C4926C-7701-45AD-B788-501A26CCE7A2}" type="slidenum">
              <a:rPr lang="en-US" altLang="en-US" sz="700">
                <a:solidFill>
                  <a:srgbClr val="FFFFFF"/>
                </a:solidFill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700">
              <a:solidFill>
                <a:srgbClr val="FFFFFF"/>
              </a:solidFill>
            </a:endParaRPr>
          </a:p>
        </p:txBody>
      </p:sp>
      <p:sp>
        <p:nvSpPr>
          <p:cNvPr id="23556" name="TextBox 6"/>
          <p:cNvSpPr txBox="1">
            <a:spLocks noChangeArrowheads="1"/>
          </p:cNvSpPr>
          <p:nvPr/>
        </p:nvSpPr>
        <p:spPr bwMode="auto">
          <a:xfrm>
            <a:off x="7442200" y="6259513"/>
            <a:ext cx="1701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i="1"/>
              <a:t>©MongoDB [4]</a:t>
            </a:r>
          </a:p>
        </p:txBody>
      </p:sp>
      <p:pic>
        <p:nvPicPr>
          <p:cNvPr id="23557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4816475"/>
            <a:ext cx="5080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2600325"/>
            <a:ext cx="50800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9" name="TextBox 7"/>
          <p:cNvSpPr txBox="1">
            <a:spLocks noChangeArrowheads="1"/>
          </p:cNvSpPr>
          <p:nvPr/>
        </p:nvSpPr>
        <p:spPr bwMode="auto">
          <a:xfrm>
            <a:off x="457200" y="2209800"/>
            <a:ext cx="6461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/>
              <a:t>SQL</a:t>
            </a:r>
          </a:p>
        </p:txBody>
      </p:sp>
      <p:sp>
        <p:nvSpPr>
          <p:cNvPr id="23560" name="TextBox 8"/>
          <p:cNvSpPr txBox="1">
            <a:spLocks noChangeArrowheads="1"/>
          </p:cNvSpPr>
          <p:nvPr/>
        </p:nvSpPr>
        <p:spPr bwMode="auto">
          <a:xfrm>
            <a:off x="452438" y="4159250"/>
            <a:ext cx="12112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/>
              <a:t>MongoDB</a:t>
            </a:r>
          </a:p>
        </p:txBody>
      </p:sp>
      <p:sp>
        <p:nvSpPr>
          <p:cNvPr id="23561" name="Rectangle 4"/>
          <p:cNvSpPr>
            <a:spLocks noChangeArrowheads="1"/>
          </p:cNvSpPr>
          <p:nvPr/>
        </p:nvSpPr>
        <p:spPr bwMode="auto">
          <a:xfrm>
            <a:off x="452438" y="1323975"/>
            <a:ext cx="8310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i="1"/>
              <a:t>Delete the users with status equal to D.</a:t>
            </a:r>
          </a:p>
        </p:txBody>
      </p:sp>
    </p:spTree>
    <p:extLst>
      <p:ext uri="{BB962C8B-B14F-4D97-AF65-F5344CB8AC3E}">
        <p14:creationId xmlns:p14="http://schemas.microsoft.com/office/powerpoint/2010/main" val="297455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b="1" dirty="0">
                <a:solidFill>
                  <a:schemeClr val="bg1"/>
                </a:solidFill>
              </a:rPr>
              <a:t>Design Philosophy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De Normalized data; No joins; No Relations; No transaction; No Schema</a:t>
            </a:r>
          </a:p>
          <a:p>
            <a:r>
              <a:rPr lang="en-US" sz="3200" dirty="0" smtClean="0"/>
              <a:t>Simpler and faster. Performance is important</a:t>
            </a:r>
          </a:p>
          <a:p>
            <a:r>
              <a:rPr lang="en-US" sz="3200" dirty="0" smtClean="0"/>
              <a:t>Uses (JSON/BSON) as data model; easy to map; easy to code; Supports Agile development</a:t>
            </a:r>
          </a:p>
          <a:p>
            <a:r>
              <a:rPr lang="en-US" sz="3200" dirty="0" smtClean="0"/>
              <a:t>Scale out; scale horizontally to many machines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2274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3200"/>
            <a:ext cx="8229600" cy="1143000"/>
          </a:xfrm>
        </p:spPr>
        <p:txBody>
          <a:bodyPr/>
          <a:lstStyle/>
          <a:p>
            <a:r>
              <a:rPr lang="en-US" b="1" dirty="0" smtClean="0"/>
              <a:t>MongoDB Advanced Features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82217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b="1" dirty="0">
                <a:solidFill>
                  <a:schemeClr val="bg1"/>
                </a:solidFill>
              </a:rPr>
              <a:t>MongoDB - Advanced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Replica</a:t>
            </a:r>
          </a:p>
          <a:p>
            <a:r>
              <a:rPr lang="en-US" dirty="0" smtClean="0"/>
              <a:t>Indexing</a:t>
            </a:r>
          </a:p>
          <a:p>
            <a:r>
              <a:rPr lang="en-US" dirty="0" smtClean="0"/>
              <a:t>Aggregation</a:t>
            </a:r>
          </a:p>
          <a:p>
            <a:r>
              <a:rPr lang="en-US" dirty="0" smtClean="0"/>
              <a:t>MapReduce</a:t>
            </a:r>
          </a:p>
          <a:p>
            <a:r>
              <a:rPr lang="en-US" dirty="0" smtClean="0"/>
              <a:t>Capped Collection</a:t>
            </a:r>
          </a:p>
          <a:p>
            <a:r>
              <a:rPr lang="en-US" dirty="0" smtClean="0"/>
              <a:t>Storing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20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ounded Rectangle 92"/>
          <p:cNvSpPr/>
          <p:nvPr/>
        </p:nvSpPr>
        <p:spPr>
          <a:xfrm>
            <a:off x="7891463" y="3087688"/>
            <a:ext cx="903287" cy="995362"/>
          </a:xfrm>
          <a:prstGeom prst="round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6929438" y="3092450"/>
            <a:ext cx="903287" cy="996950"/>
          </a:xfrm>
          <a:prstGeom prst="round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5954713" y="3098800"/>
            <a:ext cx="903287" cy="996950"/>
          </a:xfrm>
          <a:prstGeom prst="round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518" y="133643"/>
            <a:ext cx="8333281" cy="970671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sz="4400" b="1" dirty="0">
                <a:solidFill>
                  <a:schemeClr val="bg1"/>
                </a:solidFill>
              </a:rPr>
              <a:t>MongoDB is fast and scalable</a:t>
            </a:r>
          </a:p>
        </p:txBody>
      </p:sp>
      <p:sp>
        <p:nvSpPr>
          <p:cNvPr id="22534" name="TextBox 4"/>
          <p:cNvSpPr txBox="1">
            <a:spLocks noChangeArrowheads="1"/>
          </p:cNvSpPr>
          <p:nvPr/>
        </p:nvSpPr>
        <p:spPr bwMode="auto">
          <a:xfrm>
            <a:off x="280988" y="1790700"/>
            <a:ext cx="20843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/>
              <a:t>Better data locality</a:t>
            </a:r>
          </a:p>
        </p:txBody>
      </p:sp>
      <p:grpSp>
        <p:nvGrpSpPr>
          <p:cNvPr id="22535" name="Group 21"/>
          <p:cNvGrpSpPr>
            <a:grpSpLocks/>
          </p:cNvGrpSpPr>
          <p:nvPr/>
        </p:nvGrpSpPr>
        <p:grpSpPr bwMode="auto">
          <a:xfrm>
            <a:off x="730250" y="2378075"/>
            <a:ext cx="285750" cy="1855788"/>
            <a:chOff x="3210925" y="2174875"/>
            <a:chExt cx="570831" cy="3711540"/>
          </a:xfrm>
        </p:grpSpPr>
        <p:sp>
          <p:nvSpPr>
            <p:cNvPr id="6" name="Rectangle 5"/>
            <p:cNvSpPr/>
            <p:nvPr/>
          </p:nvSpPr>
          <p:spPr>
            <a:xfrm>
              <a:off x="3210925" y="2174875"/>
              <a:ext cx="570831" cy="2666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10925" y="2441572"/>
              <a:ext cx="570831" cy="26352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10925" y="2705096"/>
              <a:ext cx="570831" cy="26669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210925" y="2971793"/>
              <a:ext cx="570831" cy="2635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210925" y="3235315"/>
              <a:ext cx="570831" cy="2666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210925" y="3502012"/>
              <a:ext cx="570831" cy="26352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10925" y="3765536"/>
              <a:ext cx="570831" cy="26669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10925" y="4032233"/>
              <a:ext cx="570831" cy="2635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10925" y="4295754"/>
              <a:ext cx="570831" cy="2666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10925" y="4562452"/>
              <a:ext cx="570831" cy="2635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10925" y="4825975"/>
              <a:ext cx="570831" cy="2666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10925" y="5092673"/>
              <a:ext cx="570831" cy="26352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210925" y="5356194"/>
              <a:ext cx="570831" cy="26669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210925" y="5622892"/>
              <a:ext cx="570831" cy="2635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22536" name="Group 36"/>
          <p:cNvGrpSpPr>
            <a:grpSpLocks/>
          </p:cNvGrpSpPr>
          <p:nvPr/>
        </p:nvGrpSpPr>
        <p:grpSpPr bwMode="auto">
          <a:xfrm>
            <a:off x="1595438" y="2378075"/>
            <a:ext cx="285750" cy="1855788"/>
            <a:chOff x="7730182" y="2174875"/>
            <a:chExt cx="570831" cy="3711540"/>
          </a:xfrm>
        </p:grpSpPr>
        <p:sp>
          <p:nvSpPr>
            <p:cNvPr id="23" name="Rectangle 22"/>
            <p:cNvSpPr/>
            <p:nvPr/>
          </p:nvSpPr>
          <p:spPr>
            <a:xfrm>
              <a:off x="7730182" y="2174875"/>
              <a:ext cx="570831" cy="2666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730182" y="2441572"/>
              <a:ext cx="570831" cy="2635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730182" y="2705096"/>
              <a:ext cx="570831" cy="2666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730182" y="2971793"/>
              <a:ext cx="570831" cy="2635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730182" y="3235315"/>
              <a:ext cx="570831" cy="2666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730182" y="3502012"/>
              <a:ext cx="570831" cy="263523"/>
            </a:xfrm>
            <a:prstGeom prst="rect">
              <a:avLst/>
            </a:prstGeom>
            <a:solidFill>
              <a:srgbClr val="191918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730182" y="3765536"/>
              <a:ext cx="570831" cy="266697"/>
            </a:xfrm>
            <a:prstGeom prst="rect">
              <a:avLst/>
            </a:prstGeom>
            <a:solidFill>
              <a:srgbClr val="191918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730182" y="4032233"/>
              <a:ext cx="570831" cy="263521"/>
            </a:xfrm>
            <a:prstGeom prst="rect">
              <a:avLst/>
            </a:prstGeom>
            <a:solidFill>
              <a:srgbClr val="191918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730182" y="4295754"/>
              <a:ext cx="570831" cy="2666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730182" y="4562452"/>
              <a:ext cx="570831" cy="2635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730182" y="4825975"/>
              <a:ext cx="570831" cy="2666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730182" y="5092673"/>
              <a:ext cx="570831" cy="2635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730182" y="5356194"/>
              <a:ext cx="570831" cy="2666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730182" y="5622892"/>
              <a:ext cx="570831" cy="2635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8" name="Right Arrow 37"/>
          <p:cNvSpPr/>
          <p:nvPr/>
        </p:nvSpPr>
        <p:spPr>
          <a:xfrm>
            <a:off x="1160463" y="3160713"/>
            <a:ext cx="325437" cy="26511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538" name="TextBox 38"/>
          <p:cNvSpPr txBox="1">
            <a:spLocks noChangeArrowheads="1"/>
          </p:cNvSpPr>
          <p:nvPr/>
        </p:nvSpPr>
        <p:spPr bwMode="auto">
          <a:xfrm>
            <a:off x="454025" y="4233863"/>
            <a:ext cx="869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sz="1200"/>
              <a:t>Relational</a:t>
            </a:r>
          </a:p>
        </p:txBody>
      </p:sp>
      <p:sp>
        <p:nvSpPr>
          <p:cNvPr id="22539" name="TextBox 39"/>
          <p:cNvSpPr txBox="1">
            <a:spLocks noChangeArrowheads="1"/>
          </p:cNvSpPr>
          <p:nvPr/>
        </p:nvSpPr>
        <p:spPr bwMode="auto">
          <a:xfrm>
            <a:off x="1300163" y="4235450"/>
            <a:ext cx="8683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sz="1200"/>
              <a:t>MongoDB</a:t>
            </a:r>
          </a:p>
        </p:txBody>
      </p:sp>
      <p:sp>
        <p:nvSpPr>
          <p:cNvPr id="22540" name="TextBox 55"/>
          <p:cNvSpPr txBox="1">
            <a:spLocks noChangeArrowheads="1"/>
          </p:cNvSpPr>
          <p:nvPr/>
        </p:nvSpPr>
        <p:spPr bwMode="auto">
          <a:xfrm>
            <a:off x="2863850" y="1738313"/>
            <a:ext cx="19700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en-US"/>
              <a:t>In-Memory </a:t>
            </a:r>
          </a:p>
          <a:p>
            <a:pPr algn="ctr"/>
            <a:r>
              <a:rPr lang="en-US" altLang="en-US"/>
              <a:t>Caching</a:t>
            </a:r>
          </a:p>
        </p:txBody>
      </p:sp>
      <p:grpSp>
        <p:nvGrpSpPr>
          <p:cNvPr id="22541" name="Group 40"/>
          <p:cNvGrpSpPr>
            <a:grpSpLocks/>
          </p:cNvGrpSpPr>
          <p:nvPr/>
        </p:nvGrpSpPr>
        <p:grpSpPr bwMode="auto">
          <a:xfrm>
            <a:off x="3281363" y="2608263"/>
            <a:ext cx="285750" cy="1855787"/>
            <a:chOff x="7730182" y="2174875"/>
            <a:chExt cx="570831" cy="3711540"/>
          </a:xfrm>
        </p:grpSpPr>
        <p:sp>
          <p:nvSpPr>
            <p:cNvPr id="42" name="Rectangle 41"/>
            <p:cNvSpPr/>
            <p:nvPr/>
          </p:nvSpPr>
          <p:spPr>
            <a:xfrm>
              <a:off x="7730182" y="2174875"/>
              <a:ext cx="570831" cy="2666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730182" y="2441573"/>
              <a:ext cx="570831" cy="26352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730182" y="2705094"/>
              <a:ext cx="570831" cy="2666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730182" y="2971792"/>
              <a:ext cx="570831" cy="2635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730182" y="3235315"/>
              <a:ext cx="570831" cy="2666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730182" y="3502013"/>
              <a:ext cx="570831" cy="2635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730182" y="3765534"/>
              <a:ext cx="570831" cy="266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730182" y="4032232"/>
              <a:ext cx="570831" cy="2635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730182" y="4295756"/>
              <a:ext cx="570831" cy="2666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730182" y="4562453"/>
              <a:ext cx="570831" cy="26352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730182" y="4825975"/>
              <a:ext cx="570831" cy="2666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730182" y="5092672"/>
              <a:ext cx="570831" cy="2635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730182" y="5356196"/>
              <a:ext cx="570831" cy="2666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730182" y="5622893"/>
              <a:ext cx="570831" cy="26352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22542" name="Picture 5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350" y="2608263"/>
            <a:ext cx="5175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3" name="Picture 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350" y="2813050"/>
            <a:ext cx="5175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4" name="Picture 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350" y="3017838"/>
            <a:ext cx="5175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5" name="Picture 5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350" y="3222625"/>
            <a:ext cx="5175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6" name="Picture 6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350" y="3427413"/>
            <a:ext cx="5175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7" name="Picture 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350" y="3632200"/>
            <a:ext cx="517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8" name="Picture 6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350" y="3838575"/>
            <a:ext cx="5175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5" name="Straight Arrow Connector 64"/>
          <p:cNvCxnSpPr>
            <a:endCxn id="22542" idx="1"/>
          </p:cNvCxnSpPr>
          <p:nvPr/>
        </p:nvCxnSpPr>
        <p:spPr>
          <a:xfrm flipV="1">
            <a:off x="3676650" y="2867025"/>
            <a:ext cx="393700" cy="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3676650" y="3078163"/>
            <a:ext cx="393700" cy="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3676650" y="3289300"/>
            <a:ext cx="393700" cy="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3676650" y="3500438"/>
            <a:ext cx="393700" cy="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3676650" y="3711575"/>
            <a:ext cx="393700" cy="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3676650" y="3922713"/>
            <a:ext cx="393700" cy="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3676650" y="4133850"/>
            <a:ext cx="393700" cy="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56" name="TextBox 71"/>
          <p:cNvSpPr txBox="1">
            <a:spLocks noChangeArrowheads="1"/>
          </p:cNvSpPr>
          <p:nvPr/>
        </p:nvSpPr>
        <p:spPr bwMode="auto">
          <a:xfrm>
            <a:off x="5957888" y="1884363"/>
            <a:ext cx="25701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en-US"/>
              <a:t>Distributed Architecture</a:t>
            </a:r>
          </a:p>
        </p:txBody>
      </p:sp>
      <p:pic>
        <p:nvPicPr>
          <p:cNvPr id="22557" name="Picture 7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713" y="3557588"/>
            <a:ext cx="903287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58" name="Picture 7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713" y="3257550"/>
            <a:ext cx="903287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59" name="Picture 8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738" y="3557588"/>
            <a:ext cx="903287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60" name="Picture 8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738" y="3257550"/>
            <a:ext cx="903287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/>
          </a:blip>
          <a:stretch>
            <a:fillRect/>
          </a:stretch>
        </p:blipFill>
        <p:spPr>
          <a:xfrm>
            <a:off x="6916580" y="2950866"/>
            <a:ext cx="903272" cy="676582"/>
          </a:xfrm>
          <a:prstGeom prst="rect">
            <a:avLst/>
          </a:prstGeom>
        </p:spPr>
      </p:pic>
      <p:pic>
        <p:nvPicPr>
          <p:cNvPr id="22562" name="Picture 9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25" y="3557588"/>
            <a:ext cx="903288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63" name="Picture 9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25" y="3257550"/>
            <a:ext cx="903288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Right Arrow 100"/>
          <p:cNvSpPr/>
          <p:nvPr/>
        </p:nvSpPr>
        <p:spPr>
          <a:xfrm>
            <a:off x="5954713" y="4151313"/>
            <a:ext cx="2782887" cy="4064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/>
              <a:t>Horizontal Scaling</a:t>
            </a:r>
          </a:p>
        </p:txBody>
      </p:sp>
      <p:pic>
        <p:nvPicPr>
          <p:cNvPr id="22568" name="Picture 1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206625"/>
            <a:ext cx="903288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Right Arrow 85"/>
          <p:cNvSpPr/>
          <p:nvPr/>
        </p:nvSpPr>
        <p:spPr>
          <a:xfrm rot="16200000">
            <a:off x="4841081" y="3490120"/>
            <a:ext cx="1520825" cy="417512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/>
              <a:t>Replication /HA</a:t>
            </a:r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/>
          </a:blip>
          <a:stretch>
            <a:fillRect/>
          </a:stretch>
        </p:blipFill>
        <p:spPr>
          <a:xfrm>
            <a:off x="5954385" y="2950866"/>
            <a:ext cx="903272" cy="676582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/>
          </a:blip>
          <a:stretch>
            <a:fillRect/>
          </a:stretch>
        </p:blipFill>
        <p:spPr>
          <a:xfrm>
            <a:off x="7893763" y="2950866"/>
            <a:ext cx="903272" cy="676582"/>
          </a:xfrm>
          <a:prstGeom prst="rect">
            <a:avLst/>
          </a:prstGeom>
        </p:spPr>
      </p:pic>
      <p:sp>
        <p:nvSpPr>
          <p:cNvPr id="100" name="Right Arrow 99"/>
          <p:cNvSpPr/>
          <p:nvPr/>
        </p:nvSpPr>
        <p:spPr>
          <a:xfrm rot="5400000">
            <a:off x="7177881" y="2748757"/>
            <a:ext cx="325437" cy="254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0" name="Curved Connector 79"/>
          <p:cNvCxnSpPr>
            <a:stCxn id="94" idx="1"/>
            <a:endCxn id="22558" idx="1"/>
          </p:cNvCxnSpPr>
          <p:nvPr/>
        </p:nvCxnSpPr>
        <p:spPr>
          <a:xfrm rot="10800000" flipV="1">
            <a:off x="5954713" y="3289300"/>
            <a:ext cx="12700" cy="306388"/>
          </a:xfrm>
          <a:prstGeom prst="curvedConnector3">
            <a:avLst>
              <a:gd name="adj1" fmla="val 1300000"/>
            </a:avLst>
          </a:prstGeom>
          <a:ln w="19050" cmpd="sng">
            <a:solidFill>
              <a:schemeClr val="tx1"/>
            </a:solidFill>
            <a:tailEnd type="arrow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Curved Connector 117"/>
          <p:cNvCxnSpPr>
            <a:stCxn id="94" idx="1"/>
            <a:endCxn id="22557" idx="1"/>
          </p:cNvCxnSpPr>
          <p:nvPr/>
        </p:nvCxnSpPr>
        <p:spPr>
          <a:xfrm rot="10800000" flipV="1">
            <a:off x="5954713" y="3289300"/>
            <a:ext cx="12700" cy="606425"/>
          </a:xfrm>
          <a:prstGeom prst="curvedConnector3">
            <a:avLst>
              <a:gd name="adj1" fmla="val 1800000"/>
            </a:avLst>
          </a:prstGeom>
          <a:ln w="19050" cmpd="sng">
            <a:solidFill>
              <a:schemeClr val="tx1"/>
            </a:solidFill>
            <a:tailEnd type="arrow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00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b="1" dirty="0">
                <a:solidFill>
                  <a:schemeClr val="bg1"/>
                </a:solidFill>
              </a:rPr>
              <a:t>MongoDB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MongoDB is fast</a:t>
            </a:r>
          </a:p>
          <a:p>
            <a:r>
              <a:rPr lang="en-US" sz="3200" dirty="0" smtClean="0"/>
              <a:t>Easier and faster integration of data</a:t>
            </a:r>
          </a:p>
          <a:p>
            <a:r>
              <a:rPr lang="en-US" sz="3200" dirty="0" smtClean="0"/>
              <a:t>Scalable</a:t>
            </a:r>
          </a:p>
          <a:p>
            <a:r>
              <a:rPr lang="en-US" sz="3200" dirty="0" smtClean="0"/>
              <a:t>Suitable for Web Applications</a:t>
            </a:r>
          </a:p>
          <a:p>
            <a:r>
              <a:rPr lang="en-US" sz="3200" dirty="0" smtClean="0"/>
              <a:t>Suitable for huge volume of data that does not require relational model</a:t>
            </a:r>
          </a:p>
          <a:p>
            <a:r>
              <a:rPr lang="en-US" sz="3200" dirty="0" smtClean="0"/>
              <a:t>Can work on many platforms and there are many language drivers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34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b="1" dirty="0">
                <a:solidFill>
                  <a:schemeClr val="bg1"/>
                </a:solidFill>
              </a:rPr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MongoDB runs in 64 bit machines</a:t>
            </a:r>
          </a:p>
          <a:p>
            <a:r>
              <a:rPr lang="en-US" sz="3200" dirty="0" smtClean="0"/>
              <a:t>Not suitable for complex transaction system</a:t>
            </a:r>
          </a:p>
          <a:p>
            <a:r>
              <a:rPr lang="en-US" sz="3200" dirty="0" smtClean="0"/>
              <a:t>High degree of de-normalization and it needs updating at many places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06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b="1" dirty="0">
                <a:solidFill>
                  <a:schemeClr val="bg1"/>
                </a:solidFill>
              </a:rPr>
              <a:t>MongoDB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Developed by 10gen</a:t>
            </a:r>
          </a:p>
          <a:p>
            <a:r>
              <a:rPr lang="en-US" sz="3200" dirty="0" smtClean="0"/>
              <a:t>NoSQL Database</a:t>
            </a:r>
          </a:p>
          <a:p>
            <a:r>
              <a:rPr lang="en-US" sz="3200" dirty="0" smtClean="0"/>
              <a:t>Document – oriented database</a:t>
            </a:r>
          </a:p>
          <a:p>
            <a:r>
              <a:rPr lang="en-US" sz="3200" dirty="0" smtClean="0"/>
              <a:t>Open source and written in C++</a:t>
            </a:r>
          </a:p>
          <a:p>
            <a:r>
              <a:rPr lang="en-US" sz="3200" dirty="0" smtClean="0"/>
              <a:t>Mapping to the Objects of OOPs Applications is easy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319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b="1" dirty="0">
                <a:solidFill>
                  <a:schemeClr val="bg1"/>
                </a:solidFill>
              </a:rPr>
              <a:t>MongoDB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Uses BSON format</a:t>
            </a:r>
          </a:p>
          <a:p>
            <a:r>
              <a:rPr lang="en-US" sz="3200" dirty="0" smtClean="0"/>
              <a:t>No </a:t>
            </a:r>
            <a:r>
              <a:rPr lang="en-US" sz="3200" dirty="0"/>
              <a:t>fixed Schema</a:t>
            </a:r>
          </a:p>
          <a:p>
            <a:r>
              <a:rPr lang="en-US" sz="3200" dirty="0"/>
              <a:t>No </a:t>
            </a:r>
            <a:r>
              <a:rPr lang="en-US" sz="3200" dirty="0" smtClean="0"/>
              <a:t>complex Transactions</a:t>
            </a:r>
            <a:endParaRPr lang="en-US" sz="3200" dirty="0"/>
          </a:p>
          <a:p>
            <a:r>
              <a:rPr lang="en-US" sz="3200" dirty="0"/>
              <a:t>No </a:t>
            </a:r>
            <a:r>
              <a:rPr lang="en-US" sz="3200" dirty="0" smtClean="0"/>
              <a:t>Joins</a:t>
            </a:r>
            <a:endParaRPr lang="en-US" altLang="en-US" sz="3200" dirty="0" smtClean="0">
              <a:latin typeface="Arial" charset="0"/>
              <a:cs typeface="Arial" charset="0"/>
            </a:endParaRPr>
          </a:p>
          <a:p>
            <a:r>
              <a:rPr lang="en-US" altLang="en-US" sz="3200" dirty="0" smtClean="0">
                <a:latin typeface="Arial" charset="0"/>
                <a:cs typeface="Arial" charset="0"/>
              </a:rPr>
              <a:t>Supports Simple </a:t>
            </a:r>
            <a:r>
              <a:rPr lang="en-US" altLang="en-US" sz="3200" dirty="0">
                <a:latin typeface="Arial" charset="0"/>
                <a:cs typeface="Arial" charset="0"/>
              </a:rPr>
              <a:t>query </a:t>
            </a:r>
            <a:r>
              <a:rPr lang="en-US" altLang="en-US" sz="3200" dirty="0" smtClean="0">
                <a:latin typeface="Arial" charset="0"/>
                <a:cs typeface="Arial" charset="0"/>
              </a:rPr>
              <a:t>language</a:t>
            </a:r>
          </a:p>
        </p:txBody>
      </p:sp>
      <p:sp>
        <p:nvSpPr>
          <p:cNvPr id="4" name="Lekerekített téglalap 3"/>
          <p:cNvSpPr/>
          <p:nvPr/>
        </p:nvSpPr>
        <p:spPr>
          <a:xfrm>
            <a:off x="1295400" y="4953000"/>
            <a:ext cx="2520950" cy="1008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hu-H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hu-HU" sz="4400" dirty="0" err="1"/>
              <a:t>Agile</a:t>
            </a:r>
            <a:endParaRPr lang="hu-HU" sz="4400" dirty="0"/>
          </a:p>
        </p:txBody>
      </p:sp>
      <p:sp>
        <p:nvSpPr>
          <p:cNvPr id="5" name="Lekerekített téglalap 15"/>
          <p:cNvSpPr/>
          <p:nvPr/>
        </p:nvSpPr>
        <p:spPr>
          <a:xfrm>
            <a:off x="5410200" y="4953000"/>
            <a:ext cx="2520950" cy="1008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hu-H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hu-HU" sz="4400" dirty="0" err="1"/>
              <a:t>Scalable</a:t>
            </a:r>
            <a:endParaRPr lang="hu-HU" sz="4400" dirty="0"/>
          </a:p>
        </p:txBody>
      </p:sp>
    </p:spTree>
    <p:extLst>
      <p:ext uri="{BB962C8B-B14F-4D97-AF65-F5344CB8AC3E}">
        <p14:creationId xmlns:p14="http://schemas.microsoft.com/office/powerpoint/2010/main" val="244063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b="1" dirty="0">
                <a:solidFill>
                  <a:schemeClr val="bg1"/>
                </a:solidFill>
              </a:rPr>
              <a:t>MongoDB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525963"/>
          </a:xfrm>
        </p:spPr>
        <p:txBody>
          <a:bodyPr>
            <a:noAutofit/>
          </a:bodyPr>
          <a:lstStyle/>
          <a:p>
            <a:r>
              <a:rPr lang="en-US" sz="3200" dirty="0" smtClean="0"/>
              <a:t>High Performance</a:t>
            </a:r>
          </a:p>
          <a:p>
            <a:r>
              <a:rPr lang="en-US" sz="3200" dirty="0" smtClean="0"/>
              <a:t>High Availability</a:t>
            </a:r>
          </a:p>
          <a:p>
            <a:r>
              <a:rPr lang="en-US" sz="3200" dirty="0" smtClean="0"/>
              <a:t>Easy interface with many programming Languages. Easy to develop the App.</a:t>
            </a:r>
          </a:p>
          <a:p>
            <a:r>
              <a:rPr lang="en-US" altLang="en-US" sz="3200" dirty="0">
                <a:latin typeface="Calibri" pitchFamily="34" charset="0"/>
              </a:rPr>
              <a:t>It </a:t>
            </a:r>
            <a:r>
              <a:rPr lang="en-US" altLang="en-US" sz="3200" dirty="0" smtClean="0">
                <a:latin typeface="Calibri" pitchFamily="34" charset="0"/>
              </a:rPr>
              <a:t>can be scaled </a:t>
            </a:r>
            <a:r>
              <a:rPr lang="en-US" altLang="en-US" sz="3200" dirty="0">
                <a:latin typeface="Calibri" pitchFamily="34" charset="0"/>
              </a:rPr>
              <a:t>to </a:t>
            </a:r>
            <a:r>
              <a:rPr lang="en-US" altLang="en-US" sz="3200" dirty="0" err="1" smtClean="0">
                <a:latin typeface="Calibri" pitchFamily="34" charset="0"/>
              </a:rPr>
              <a:t>Tera</a:t>
            </a:r>
            <a:r>
              <a:rPr lang="en-US" altLang="en-US" sz="3200" dirty="0" smtClean="0">
                <a:latin typeface="Calibri" pitchFamily="34" charset="0"/>
              </a:rPr>
              <a:t> </a:t>
            </a:r>
            <a:r>
              <a:rPr lang="en-US" altLang="en-US" sz="3200" dirty="0">
                <a:latin typeface="Calibri" pitchFamily="34" charset="0"/>
              </a:rPr>
              <a:t>bytes of </a:t>
            </a:r>
            <a:r>
              <a:rPr lang="en-US" altLang="en-US" sz="3200" dirty="0" smtClean="0">
                <a:latin typeface="Calibri" pitchFamily="34" charset="0"/>
              </a:rPr>
              <a:t>data</a:t>
            </a:r>
          </a:p>
          <a:p>
            <a:r>
              <a:rPr lang="en-US" altLang="en-US" sz="3200" b="1" i="1" dirty="0">
                <a:solidFill>
                  <a:srgbClr val="C00000"/>
                </a:solidFill>
                <a:latin typeface="Calibri" pitchFamily="34" charset="0"/>
              </a:rPr>
              <a:t>It is good for </a:t>
            </a:r>
            <a:r>
              <a:rPr lang="en-US" altLang="en-US" sz="3200" b="1" i="1" dirty="0" smtClean="0">
                <a:solidFill>
                  <a:srgbClr val="C00000"/>
                </a:solidFill>
                <a:latin typeface="Calibri" pitchFamily="34" charset="0"/>
              </a:rPr>
              <a:t>web Applications, logging </a:t>
            </a:r>
            <a:r>
              <a:rPr lang="en-US" altLang="en-US" sz="3200" b="1" i="1" dirty="0">
                <a:solidFill>
                  <a:srgbClr val="C00000"/>
                </a:solidFill>
                <a:latin typeface="Calibri" pitchFamily="34" charset="0"/>
              </a:rPr>
              <a:t>systems, storing news data, social network </a:t>
            </a:r>
            <a:r>
              <a:rPr lang="en-US" altLang="en-US" sz="3200" b="1" i="1" dirty="0" smtClean="0">
                <a:solidFill>
                  <a:srgbClr val="C00000"/>
                </a:solidFill>
                <a:latin typeface="Calibri" pitchFamily="34" charset="0"/>
              </a:rPr>
              <a:t>content</a:t>
            </a:r>
          </a:p>
          <a:p>
            <a:r>
              <a:rPr lang="en-US" altLang="en-US" sz="3200" dirty="0" smtClean="0">
                <a:latin typeface="Calibri" pitchFamily="34" charset="0"/>
              </a:rPr>
              <a:t>Supports Restful </a:t>
            </a:r>
            <a:r>
              <a:rPr lang="en-US" altLang="en-US" sz="3200" dirty="0">
                <a:latin typeface="Calibri" pitchFamily="34" charset="0"/>
              </a:rPr>
              <a:t>API</a:t>
            </a:r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74178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b="1" dirty="0">
                <a:solidFill>
                  <a:schemeClr val="bg1"/>
                </a:solidFill>
              </a:rPr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MongoDB is suitable for</a:t>
            </a:r>
          </a:p>
          <a:p>
            <a:pPr lvl="1"/>
            <a:r>
              <a:rPr lang="en-US" sz="2600" b="1" dirty="0" smtClean="0"/>
              <a:t>Web Applications</a:t>
            </a:r>
          </a:p>
          <a:p>
            <a:pPr marL="457200" lvl="1" indent="0">
              <a:buNone/>
            </a:pPr>
            <a:r>
              <a:rPr lang="en-US" sz="2600" dirty="0"/>
              <a:t> </a:t>
            </a:r>
            <a:r>
              <a:rPr lang="en-US" sz="2600" dirty="0" smtClean="0"/>
              <a:t>    </a:t>
            </a:r>
            <a:r>
              <a:rPr lang="en-US" sz="2600" i="1" dirty="0"/>
              <a:t>The Business Insider (</a:t>
            </a:r>
            <a:r>
              <a:rPr lang="en-US" sz="2600" i="1" dirty="0" smtClean="0"/>
              <a:t>TBE)  web app has million views per day and stores analytics data.</a:t>
            </a:r>
            <a:endParaRPr lang="en-US" sz="2600" dirty="0" smtClean="0"/>
          </a:p>
          <a:p>
            <a:pPr lvl="1"/>
            <a:r>
              <a:rPr lang="en-US" sz="2600" b="1" dirty="0" smtClean="0"/>
              <a:t>Analytics and Logging Applications</a:t>
            </a:r>
          </a:p>
          <a:p>
            <a:pPr marL="457200" lvl="1" indent="0">
              <a:buNone/>
            </a:pPr>
            <a:r>
              <a:rPr lang="en-US" sz="2600" dirty="0"/>
              <a:t> </a:t>
            </a:r>
            <a:r>
              <a:rPr lang="en-US" sz="2600" dirty="0" smtClean="0"/>
              <a:t>   </a:t>
            </a:r>
            <a:r>
              <a:rPr lang="en-US" sz="2600" i="1" dirty="0" err="1"/>
              <a:t>GitHub</a:t>
            </a:r>
            <a:r>
              <a:rPr lang="en-US" sz="2600" i="1" dirty="0"/>
              <a:t>, </a:t>
            </a:r>
            <a:r>
              <a:rPr lang="en-US" sz="2600" i="1" dirty="0" err="1"/>
              <a:t>Disqus</a:t>
            </a:r>
            <a:r>
              <a:rPr lang="en-US" sz="2600" i="1" dirty="0"/>
              <a:t>, Justin.tv uses MongoDB for Analytics and Logging. </a:t>
            </a:r>
          </a:p>
          <a:p>
            <a:pPr lvl="1"/>
            <a:r>
              <a:rPr lang="en-US" sz="2600" b="1" dirty="0" smtClean="0"/>
              <a:t>Agile Development</a:t>
            </a:r>
          </a:p>
          <a:p>
            <a:pPr marL="457200" lvl="1" indent="0">
              <a:buNone/>
            </a:pPr>
            <a:r>
              <a:rPr lang="en-US" sz="2600" dirty="0"/>
              <a:t> </a:t>
            </a:r>
            <a:r>
              <a:rPr lang="en-US" sz="2600" dirty="0" smtClean="0"/>
              <a:t>   </a:t>
            </a:r>
            <a:r>
              <a:rPr lang="en-US" sz="2600" i="1" dirty="0" err="1"/>
              <a:t>Shutterfly</a:t>
            </a:r>
            <a:r>
              <a:rPr lang="en-US" sz="2600" i="1" dirty="0"/>
              <a:t> and The New York Times uses it since app. development is quicker because of no schema and easy data representation </a:t>
            </a:r>
            <a:r>
              <a:rPr lang="en-US" sz="2600" i="1" dirty="0" smtClean="0"/>
              <a:t>of object </a:t>
            </a:r>
            <a:r>
              <a:rPr lang="en-US" sz="2600" i="1" dirty="0"/>
              <a:t>oriented </a:t>
            </a:r>
            <a:r>
              <a:rPr lang="en-US" sz="2600" i="1" dirty="0" smtClean="0"/>
              <a:t>model.</a:t>
            </a:r>
            <a:endParaRPr lang="en-US" sz="2600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281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b="1" dirty="0">
                <a:solidFill>
                  <a:schemeClr val="bg1"/>
                </a:solidFill>
              </a:rPr>
              <a:t>MongoDB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MongoDB is a server and several clients can connect to it</a:t>
            </a:r>
          </a:p>
          <a:p>
            <a:r>
              <a:rPr lang="en-US" sz="3200" dirty="0" smtClean="0"/>
              <a:t>To start the server</a:t>
            </a:r>
          </a:p>
          <a:p>
            <a:r>
              <a:rPr lang="en-US" sz="3200" b="1" i="1" dirty="0" smtClean="0">
                <a:solidFill>
                  <a:srgbClr val="C00000"/>
                </a:solidFill>
              </a:rPr>
              <a:t>$ </a:t>
            </a:r>
            <a:r>
              <a:rPr lang="en-US" sz="3200" b="1" i="1" dirty="0" err="1" smtClean="0">
                <a:solidFill>
                  <a:srgbClr val="C00000"/>
                </a:solidFill>
              </a:rPr>
              <a:t>mongod</a:t>
            </a:r>
            <a:endParaRPr lang="en-US" sz="3200" b="1" i="1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It uses the default </a:t>
            </a:r>
            <a:r>
              <a:rPr lang="en-US" dirty="0" err="1" smtClean="0"/>
              <a:t>dir</a:t>
            </a:r>
            <a:r>
              <a:rPr lang="en-US" dirty="0" smtClean="0"/>
              <a:t> </a:t>
            </a:r>
            <a:r>
              <a:rPr lang="en-US" i="1" dirty="0"/>
              <a:t>/data/</a:t>
            </a:r>
            <a:r>
              <a:rPr lang="en-US" i="1" dirty="0" err="1"/>
              <a:t>db</a:t>
            </a:r>
            <a:r>
              <a:rPr lang="en-US" i="1" dirty="0" smtClean="0"/>
              <a:t>/</a:t>
            </a:r>
          </a:p>
          <a:p>
            <a:r>
              <a:rPr lang="en-US" sz="3200" b="1" i="1" dirty="0" smtClean="0">
                <a:solidFill>
                  <a:srgbClr val="C00000"/>
                </a:solidFill>
              </a:rPr>
              <a:t>$ </a:t>
            </a:r>
            <a:r>
              <a:rPr lang="en-US" sz="3200" b="1" i="1" dirty="0" err="1" smtClean="0">
                <a:solidFill>
                  <a:srgbClr val="C00000"/>
                </a:solidFill>
              </a:rPr>
              <a:t>mongod</a:t>
            </a:r>
            <a:r>
              <a:rPr lang="en-US" sz="3200" b="1" i="1" dirty="0" smtClean="0">
                <a:solidFill>
                  <a:srgbClr val="C00000"/>
                </a:solidFill>
              </a:rPr>
              <a:t> --</a:t>
            </a:r>
            <a:r>
              <a:rPr lang="en-US" sz="3200" b="1" i="1" dirty="0" err="1">
                <a:solidFill>
                  <a:srgbClr val="C00000"/>
                </a:solidFill>
              </a:rPr>
              <a:t>dbpath</a:t>
            </a:r>
            <a:r>
              <a:rPr lang="en-US" sz="3200" b="1" i="1" dirty="0">
                <a:solidFill>
                  <a:srgbClr val="C00000"/>
                </a:solidFill>
              </a:rPr>
              <a:t> d:\</a:t>
            </a:r>
            <a:r>
              <a:rPr lang="en-US" sz="3200" b="1" i="1" dirty="0" smtClean="0">
                <a:solidFill>
                  <a:srgbClr val="C00000"/>
                </a:solidFill>
              </a:rPr>
              <a:t>mongodb\data\db</a:t>
            </a:r>
          </a:p>
          <a:p>
            <a:pPr marL="0" indent="0">
              <a:buNone/>
            </a:pPr>
            <a:endParaRPr lang="en-US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076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b="1" dirty="0">
                <a:solidFill>
                  <a:schemeClr val="bg1"/>
                </a:solidFill>
              </a:rPr>
              <a:t>MongoDB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It is the client and runs in command prompt</a:t>
            </a:r>
          </a:p>
          <a:p>
            <a:r>
              <a:rPr lang="en-US" sz="3200" dirty="0" smtClean="0"/>
              <a:t>It comes with JavaScript shell</a:t>
            </a:r>
          </a:p>
          <a:p>
            <a:r>
              <a:rPr lang="en-US" sz="3200" b="1" i="1" dirty="0" smtClean="0">
                <a:solidFill>
                  <a:srgbClr val="C00000"/>
                </a:solidFill>
              </a:rPr>
              <a:t>$ mongo</a:t>
            </a:r>
          </a:p>
          <a:p>
            <a:r>
              <a:rPr lang="en-US" sz="3200" dirty="0" smtClean="0"/>
              <a:t>By default, on startup it connects to ‘test’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413984"/>
      </p:ext>
    </p:extLst>
  </p:cSld>
  <p:clrMapOvr>
    <a:masterClrMapping/>
  </p:clrMapOvr>
</p:sld>
</file>

<file path=ppt/theme/theme1.xml><?xml version="1.0" encoding="utf-8"?>
<a:theme xmlns:a="http://schemas.openxmlformats.org/drawingml/2006/main" name="TEX PP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 PPT Template</Template>
  <TotalTime>2040</TotalTime>
  <Words>1161</Words>
  <Application>Microsoft Office PowerPoint</Application>
  <PresentationFormat>On-screen Show (4:3)</PresentationFormat>
  <Paragraphs>232</Paragraphs>
  <Slides>34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TEX PPT Template</vt:lpstr>
      <vt:lpstr>PowerPoint Presentation</vt:lpstr>
      <vt:lpstr>Contents</vt:lpstr>
      <vt:lpstr>Design Philosophy</vt:lpstr>
      <vt:lpstr>MongoDB</vt:lpstr>
      <vt:lpstr>MongoDB …</vt:lpstr>
      <vt:lpstr>MongoDB …</vt:lpstr>
      <vt:lpstr>Use cases</vt:lpstr>
      <vt:lpstr>MongoDB Server</vt:lpstr>
      <vt:lpstr>MongoDB shell</vt:lpstr>
      <vt:lpstr>Schema Design</vt:lpstr>
      <vt:lpstr>MongoDB Vs RDBMS</vt:lpstr>
      <vt:lpstr>Documents</vt:lpstr>
      <vt:lpstr>Documents  and Collection</vt:lpstr>
      <vt:lpstr>Collection</vt:lpstr>
      <vt:lpstr>Guidelines for Collection</vt:lpstr>
      <vt:lpstr>Database</vt:lpstr>
      <vt:lpstr>JSON</vt:lpstr>
      <vt:lpstr>JSON Data types</vt:lpstr>
      <vt:lpstr>BSON</vt:lpstr>
      <vt:lpstr>Object ID</vt:lpstr>
      <vt:lpstr>Embedded Document</vt:lpstr>
      <vt:lpstr>Embedded Document Benefits</vt:lpstr>
      <vt:lpstr>CRUD Operations</vt:lpstr>
      <vt:lpstr>CRUD</vt:lpstr>
      <vt:lpstr>CRUD example</vt:lpstr>
      <vt:lpstr>CRUD operations – create (cont’d)</vt:lpstr>
      <vt:lpstr>CRUD operations - read</vt:lpstr>
      <vt:lpstr>CRUD operations - update</vt:lpstr>
      <vt:lpstr>CRUD operations - delete</vt:lpstr>
      <vt:lpstr>MongoDB Advanced Features</vt:lpstr>
      <vt:lpstr>MongoDB - Advanced</vt:lpstr>
      <vt:lpstr>MongoDB is fast and scalable</vt:lpstr>
      <vt:lpstr>MongoDB Benefits</vt:lpstr>
      <vt:lpstr>Limitations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Introduction</dc:title>
  <dc:creator>Nagarajan Balraj, ERS-HCLTech</dc:creator>
  <cp:lastModifiedBy>Nagarajan Balraj, ERS-HCLTech</cp:lastModifiedBy>
  <cp:revision>157</cp:revision>
  <dcterms:created xsi:type="dcterms:W3CDTF">2006-08-16T00:00:00Z</dcterms:created>
  <dcterms:modified xsi:type="dcterms:W3CDTF">2014-12-10T11:22:35Z</dcterms:modified>
</cp:coreProperties>
</file>