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75" r:id="rId2"/>
    <p:sldId id="268" r:id="rId3"/>
    <p:sldId id="266" r:id="rId4"/>
    <p:sldId id="258" r:id="rId5"/>
    <p:sldId id="267" r:id="rId6"/>
    <p:sldId id="274" r:id="rId7"/>
    <p:sldId id="269" r:id="rId8"/>
    <p:sldId id="272" r:id="rId9"/>
    <p:sldId id="273" r:id="rId10"/>
    <p:sldId id="270" r:id="rId11"/>
    <p:sldId id="264" r:id="rId12"/>
    <p:sldId id="257" r:id="rId13"/>
    <p:sldId id="27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699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E7AB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386944"/>
        <c:axId val="88388736"/>
        <c:axId val="0"/>
      </c:bar3DChart>
      <c:catAx>
        <c:axId val="88386944"/>
        <c:scaling>
          <c:orientation val="minMax"/>
        </c:scaling>
        <c:delete val="0"/>
        <c:axPos val="b"/>
        <c:majorTickMark val="out"/>
        <c:minorTickMark val="none"/>
        <c:tickLblPos val="nextTo"/>
        <c:crossAx val="88388736"/>
        <c:crosses val="autoZero"/>
        <c:auto val="1"/>
        <c:lblAlgn val="ctr"/>
        <c:lblOffset val="100"/>
        <c:noMultiLvlLbl val="0"/>
      </c:catAx>
      <c:valAx>
        <c:axId val="88388736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88386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624192408641233"/>
          <c:y val="1.4423076923076924E-2"/>
        </c:manualLayout>
      </c:layout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7ABB"/>
              </a:solidFill>
            </c:spPr>
          </c:dPt>
          <c:dPt>
            <c:idx val="1"/>
            <c:bubble3D val="0"/>
            <c:spPr>
              <a:solidFill>
                <a:srgbClr val="669900"/>
              </a:solidFill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0E7ABB"/>
        </a:solidFill>
      </dgm:spPr>
      <dgm:t>
        <a:bodyPr/>
        <a:lstStyle/>
        <a:p>
          <a:endParaRPr lang="en-US"/>
        </a:p>
      </dgm:t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669900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669900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669900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CCC11A-79E0-4095-9758-66899FA408F6}" type="presOf" srcId="{3595B359-C71E-478F-814F-217632FB7FF5}" destId="{53CACC30-D3F1-47E7-9F44-C935622DE26B}" srcOrd="0" destOrd="0" presId="urn:microsoft.com/office/officeart/2005/8/layout/arrow2"/>
    <dgm:cxn modelId="{C4EBF042-03FD-4F17-91A4-4B8527DE5E56}" type="presOf" srcId="{F0225F02-F800-49ED-8E75-C8653A671D87}" destId="{04A35F76-AA18-419B-988A-8E3AB96A8D67}" srcOrd="0" destOrd="0" presId="urn:microsoft.com/office/officeart/2005/8/layout/arrow2"/>
    <dgm:cxn modelId="{BCF7B91E-BB2B-4786-842A-D372D7B3DC3A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BF943485-3EF9-461C-AE65-67DA3B3C018C}" type="presOf" srcId="{1F10D707-8F86-4B73-91C9-7C6C18037862}" destId="{FA04102C-3DA5-4025-A97A-87585B462707}" srcOrd="0" destOrd="0" presId="urn:microsoft.com/office/officeart/2005/8/layout/arrow2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99B2B2CB-3431-473D-9E32-CC2192C895FB}" type="presParOf" srcId="{64689FFF-283B-40D2-BFC2-0F36A6CD0FFC}" destId="{68CC1781-C66A-451D-994A-C750FD3D5FD9}" srcOrd="0" destOrd="0" presId="urn:microsoft.com/office/officeart/2005/8/layout/arrow2"/>
    <dgm:cxn modelId="{EA1147DB-C5DB-408F-90F9-C961891E5F19}" type="presParOf" srcId="{64689FFF-283B-40D2-BFC2-0F36A6CD0FFC}" destId="{C2C41AB0-6FFF-4517-A1E1-570A7A74C3DA}" srcOrd="1" destOrd="0" presId="urn:microsoft.com/office/officeart/2005/8/layout/arrow2"/>
    <dgm:cxn modelId="{449C44D3-5D6F-4E41-97D9-2BA3A1C4FB24}" type="presParOf" srcId="{C2C41AB0-6FFF-4517-A1E1-570A7A74C3DA}" destId="{0EE0E736-2EE2-4B16-A633-64BB61E944B9}" srcOrd="0" destOrd="0" presId="urn:microsoft.com/office/officeart/2005/8/layout/arrow2"/>
    <dgm:cxn modelId="{C7C2D091-00F7-44C6-94B4-2A46EC36302C}" type="presParOf" srcId="{C2C41AB0-6FFF-4517-A1E1-570A7A74C3DA}" destId="{FA04102C-3DA5-4025-A97A-87585B462707}" srcOrd="1" destOrd="0" presId="urn:microsoft.com/office/officeart/2005/8/layout/arrow2"/>
    <dgm:cxn modelId="{C983E279-34E2-4E38-8AC2-7E8059529E80}" type="presParOf" srcId="{C2C41AB0-6FFF-4517-A1E1-570A7A74C3DA}" destId="{F56C7CA2-6894-491C-8F22-955892C0D230}" srcOrd="2" destOrd="0" presId="urn:microsoft.com/office/officeart/2005/8/layout/arrow2"/>
    <dgm:cxn modelId="{F7C00CCD-59ED-4ECA-8BD2-DB6A9375EEFE}" type="presParOf" srcId="{C2C41AB0-6FFF-4517-A1E1-570A7A74C3DA}" destId="{53CACC30-D3F1-47E7-9F44-C935622DE26B}" srcOrd="3" destOrd="0" presId="urn:microsoft.com/office/officeart/2005/8/layout/arrow2"/>
    <dgm:cxn modelId="{E3BB136A-D9BC-4F48-8D9F-B1710DE23DAC}" type="presParOf" srcId="{C2C41AB0-6FFF-4517-A1E1-570A7A74C3DA}" destId="{68B03C2E-B961-41B4-9597-3FB3D0E7231D}" srcOrd="4" destOrd="0" presId="urn:microsoft.com/office/officeart/2005/8/layout/arrow2"/>
    <dgm:cxn modelId="{D13198A0-AB05-4E5D-A1D9-C75F5F78B2A4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A9440-C2EF-4429-94A1-53E863E7324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E907C-4420-4B02-AB42-9147803D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hu-HU" altLang="en-US" smtClean="0">
                <a:latin typeface="Arial" pitchFamily="34" charset="0"/>
              </a:rPr>
              <a:t>Huge quantity of data =&gt; Distributed systems =&gt; expensive joins =&gt;</a:t>
            </a:r>
            <a:endParaRPr lang="hu-HU" altLang="en-US" smtClean="0"/>
          </a:p>
          <a:p>
            <a:pPr>
              <a:buFontTx/>
              <a:buChar char="•"/>
            </a:pPr>
            <a:r>
              <a:rPr lang="hu-HU" altLang="en-US" smtClean="0"/>
              <a:t>New fields, new demands (graphs) =&gt;</a:t>
            </a:r>
          </a:p>
          <a:p>
            <a:endParaRPr lang="hu-HU" altLang="en-US" smtClean="0"/>
          </a:p>
          <a:p>
            <a:r>
              <a:rPr lang="hu-HU" altLang="en-US" smtClean="0"/>
              <a:t>Different data strucutres:</a:t>
            </a:r>
          </a:p>
          <a:p>
            <a:r>
              <a:rPr lang="hu-HU" altLang="en-US" smtClean="0"/>
              <a:t>	Simplier or more specific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5079"/>
            <a:ext cx="9143999" cy="686815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679708"/>
            <a:ext cx="7143750" cy="717792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900" b="1" baseline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43094" y="5378208"/>
            <a:ext cx="4238625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800" baseline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SUBHEADLINE COMES HERE IF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E1DB7D1-85D2-4693-840E-2A725520C8E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327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85750" y="1905000"/>
            <a:ext cx="8286750" cy="4127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156807"/>
              </p:ext>
            </p:extLst>
          </p:nvPr>
        </p:nvGraphicFramePr>
        <p:xfrm>
          <a:off x="1285875" y="2159000"/>
          <a:ext cx="657225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8693520"/>
              </p:ext>
            </p:extLst>
          </p:nvPr>
        </p:nvGraphicFramePr>
        <p:xfrm>
          <a:off x="2143125" y="1651000"/>
          <a:ext cx="4953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906829"/>
            <a:ext cx="4038600" cy="4525963"/>
          </a:xfrm>
          <a:prstGeom prst="rect">
            <a:avLst/>
          </a:prstGeom>
        </p:spPr>
        <p:txBody>
          <a:bodyPr lIns="64008" tIns="32004" rIns="64008" bIns="32004"/>
          <a:lstStyle>
            <a:lvl1pPr marL="384048" indent="-384048">
              <a:buClr>
                <a:srgbClr val="FFC000"/>
              </a:buClr>
              <a:buFont typeface="Wingdings" panose="05000000000000000000" pitchFamily="2" charset="2"/>
              <a:buChar char="§"/>
              <a:defRPr sz="3200"/>
            </a:lvl1pPr>
            <a:lvl2pPr marL="832104" indent="-320040">
              <a:buClr>
                <a:srgbClr val="FFC000"/>
              </a:buClr>
              <a:buFont typeface="Wingdings" panose="05000000000000000000" pitchFamily="2" charset="2"/>
              <a:buChar char="§"/>
              <a:defRPr sz="2700"/>
            </a:lvl2pPr>
            <a:lvl3pPr marL="1280160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200"/>
            </a:lvl3pPr>
            <a:lvl4pPr marL="1792224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4pPr>
            <a:lvl5pPr marL="2304288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9125" y="1906829"/>
            <a:ext cx="4038600" cy="4525963"/>
          </a:xfrm>
          <a:prstGeom prst="rect">
            <a:avLst/>
          </a:prstGeom>
        </p:spPr>
        <p:txBody>
          <a:bodyPr lIns="64008" tIns="32004" rIns="64008" bIns="32004"/>
          <a:lstStyle>
            <a:lvl1pPr marL="384048" indent="-384048">
              <a:buClr>
                <a:srgbClr val="FFC000"/>
              </a:buClr>
              <a:buFont typeface="Wingdings" panose="05000000000000000000" pitchFamily="2" charset="2"/>
              <a:buChar char="§"/>
              <a:defRPr sz="3200"/>
            </a:lvl1pPr>
            <a:lvl2pPr marL="832104" indent="-320040">
              <a:buClr>
                <a:srgbClr val="FFC000"/>
              </a:buClr>
              <a:buFont typeface="Wingdings" panose="05000000000000000000" pitchFamily="2" charset="2"/>
              <a:buChar char="§"/>
              <a:defRPr sz="2700"/>
            </a:lvl2pPr>
            <a:lvl3pPr marL="1280160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200"/>
            </a:lvl3pPr>
            <a:lvl4pPr marL="1792224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4pPr>
            <a:lvl5pPr marL="2304288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125" y="1905000"/>
            <a:ext cx="8162925" cy="3951288"/>
          </a:xfrm>
          <a:prstGeom prst="rect">
            <a:avLst/>
          </a:prstGeom>
        </p:spPr>
        <p:txBody>
          <a:bodyPr lIns="64008" tIns="32004" rIns="64008" bIns="32004"/>
          <a:lstStyle>
            <a:lvl1pPr marL="384048" indent="-384048">
              <a:buClr>
                <a:srgbClr val="FFC000"/>
              </a:buClr>
              <a:buFont typeface="Wingdings" panose="05000000000000000000" pitchFamily="2" charset="2"/>
              <a:buChar char="§"/>
              <a:defRPr sz="2700"/>
            </a:lvl1pPr>
            <a:lvl2pPr marL="832104" indent="-320040">
              <a:buClr>
                <a:srgbClr val="FFC000"/>
              </a:buClr>
              <a:buFont typeface="Wingdings" panose="05000000000000000000" pitchFamily="2" charset="2"/>
              <a:buChar char="§"/>
              <a:defRPr sz="2200"/>
            </a:lvl2pPr>
            <a:lvl3pPr marL="1280160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3pPr>
            <a:lvl4pPr marL="1792224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1800"/>
            </a:lvl4pPr>
            <a:lvl5pPr marL="2304288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889497369"/>
              </p:ext>
            </p:extLst>
          </p:nvPr>
        </p:nvGraphicFramePr>
        <p:xfrm>
          <a:off x="1524000" y="1947333"/>
          <a:ext cx="471487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3" y="2364607"/>
            <a:ext cx="8143875" cy="178818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lvl="0" indent="0" algn="ctr" defTabSz="1024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5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3313" y="3069928"/>
            <a:ext cx="1857375" cy="114185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Thank</a:t>
            </a:r>
            <a:r>
              <a:rPr lang="en-US" sz="3500" baseline="0" dirty="0" smtClean="0">
                <a:solidFill>
                  <a:schemeClr val="bg1"/>
                </a:solidFill>
              </a:rPr>
              <a:t> you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5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67062"/>
            <a:ext cx="9144000" cy="690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217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ctr" defTabSz="102412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102412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104" indent="-320040" algn="l" defTabSz="102412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2224" indent="-256032" algn="l" defTabSz="102412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indent="-256032" algn="l" defTabSz="102412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352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28600" y="4724400"/>
            <a:ext cx="7143750" cy="717792"/>
          </a:xfrm>
        </p:spPr>
        <p:txBody>
          <a:bodyPr/>
          <a:lstStyle/>
          <a:p>
            <a:r>
              <a:rPr lang="en-US" sz="3600" dirty="0" smtClean="0">
                <a:solidFill>
                  <a:srgbClr val="00B050"/>
                </a:solidFill>
              </a:rPr>
              <a:t>Introduction to NoSQL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Nagarajan </a:t>
            </a:r>
            <a:r>
              <a:rPr lang="en-US" sz="2400" dirty="0">
                <a:solidFill>
                  <a:srgbClr val="00B050"/>
                </a:solidFill>
              </a:rPr>
              <a:t>Balraj</a:t>
            </a:r>
          </a:p>
          <a:p>
            <a:endParaRPr 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</a:rPr>
              <a:t>NoSQL Database</a:t>
            </a:r>
            <a:endParaRPr lang="hu-HU" sz="4400" b="1" dirty="0">
              <a:solidFill>
                <a:schemeClr val="bg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hu-HU" dirty="0" smtClean="0"/>
          </a:p>
          <a:p>
            <a:pPr fontAlgn="auto">
              <a:spcAft>
                <a:spcPts val="0"/>
              </a:spcAft>
              <a:defRPr/>
            </a:pPr>
            <a:r>
              <a:rPr lang="hu-HU" dirty="0" err="1" smtClean="0"/>
              <a:t>Key-value</a:t>
            </a:r>
            <a:endParaRPr lang="hu-HU" dirty="0" smtClean="0"/>
          </a:p>
          <a:p>
            <a:pPr fontAlgn="auto">
              <a:spcAft>
                <a:spcPts val="0"/>
              </a:spcAft>
              <a:defRPr/>
            </a:pPr>
            <a:endParaRPr lang="hu-HU" dirty="0" smtClean="0"/>
          </a:p>
          <a:p>
            <a:pPr fontAlgn="auto">
              <a:spcAft>
                <a:spcPts val="0"/>
              </a:spcAft>
              <a:defRPr/>
            </a:pPr>
            <a:r>
              <a:rPr lang="hu-HU" dirty="0" err="1" smtClean="0"/>
              <a:t>Document-oriented</a:t>
            </a:r>
            <a:r>
              <a:rPr lang="hu-HU" dirty="0" smtClean="0"/>
              <a:t> </a:t>
            </a:r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  <a:p>
            <a:pPr fontAlgn="auto">
              <a:spcAft>
                <a:spcPts val="0"/>
              </a:spcAft>
              <a:defRPr/>
            </a:pPr>
            <a:r>
              <a:rPr lang="hu-HU" dirty="0" smtClean="0"/>
              <a:t>Column family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>
              <a:defRPr/>
            </a:pPr>
            <a:r>
              <a:rPr lang="hu-HU" dirty="0"/>
              <a:t>Graph database </a:t>
            </a:r>
          </a:p>
          <a:p>
            <a:pPr fontAlgn="auto">
              <a:spcAft>
                <a:spcPts val="0"/>
              </a:spcAft>
              <a:defRPr/>
            </a:pP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18351A3-E47E-4865-A235-3DB494C07918}" type="slidenum">
              <a:rPr lang="hu-HU"/>
              <a:pPr>
                <a:defRPr/>
              </a:pPr>
              <a:t>10</a:t>
            </a:fld>
            <a:endParaRPr lang="hu-H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68" y="1886453"/>
            <a:ext cx="14398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83" y="1934368"/>
            <a:ext cx="15128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83" y="5123007"/>
            <a:ext cx="1512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31" y="484360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Mongo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21" y="3040856"/>
            <a:ext cx="164465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02" y="2881312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83" y="3920114"/>
            <a:ext cx="10810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65" y="3976181"/>
            <a:ext cx="1122362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Family of NoSQL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076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4400" b="1" dirty="0" smtClean="0">
                <a:latin typeface="Arial" charset="0"/>
                <a:cs typeface="Arial" charset="0"/>
              </a:rPr>
              <a:t>Key-values Stores</a:t>
            </a:r>
          </a:p>
          <a:p>
            <a:pPr lvl="1"/>
            <a:r>
              <a:rPr lang="en-US" altLang="en-US" sz="4400" dirty="0" smtClean="0">
                <a:latin typeface="Arial" charset="0"/>
                <a:cs typeface="Arial" charset="0"/>
              </a:rPr>
              <a:t>Focus on scaling to huge amounts of data</a:t>
            </a:r>
          </a:p>
          <a:p>
            <a:pPr lvl="1"/>
            <a:r>
              <a:rPr lang="en-US" altLang="en-US" sz="4400" i="1" dirty="0" smtClean="0">
                <a:latin typeface="Arial" charset="0"/>
                <a:cs typeface="Arial" charset="0"/>
              </a:rPr>
              <a:t>E.g. Oracle BDB</a:t>
            </a:r>
            <a:endParaRPr lang="en-US" altLang="en-US" sz="4400" b="1" dirty="0" smtClean="0">
              <a:latin typeface="Arial" charset="0"/>
              <a:cs typeface="Arial" charset="0"/>
            </a:endParaRPr>
          </a:p>
          <a:p>
            <a:r>
              <a:rPr lang="en-US" altLang="en-US" sz="4400" b="1" dirty="0" smtClean="0">
                <a:latin typeface="Arial" charset="0"/>
                <a:cs typeface="Arial" charset="0"/>
              </a:rPr>
              <a:t>Column Family Stores</a:t>
            </a:r>
          </a:p>
          <a:p>
            <a:pPr lvl="1"/>
            <a:r>
              <a:rPr lang="en-US" altLang="en-US" sz="4400" dirty="0" smtClean="0">
                <a:latin typeface="Arial" charset="0"/>
                <a:cs typeface="Arial" charset="0"/>
              </a:rPr>
              <a:t>To store and process very large amounts of data distributed over many machines</a:t>
            </a:r>
          </a:p>
          <a:p>
            <a:pPr lvl="1"/>
            <a:r>
              <a:rPr lang="en-US" altLang="en-US" sz="4400" i="1" dirty="0" smtClean="0">
                <a:latin typeface="Arial" charset="0"/>
                <a:cs typeface="Arial" charset="0"/>
              </a:rPr>
              <a:t>E.g. Cassandra, </a:t>
            </a:r>
            <a:r>
              <a:rPr lang="en-US" altLang="en-US" sz="4400" i="1" dirty="0" err="1" smtClean="0">
                <a:latin typeface="Arial" charset="0"/>
                <a:cs typeface="Arial" charset="0"/>
              </a:rPr>
              <a:t>HBase</a:t>
            </a:r>
            <a:endParaRPr lang="en-US" altLang="en-US" sz="4400" dirty="0" smtClean="0">
              <a:latin typeface="Arial" charset="0"/>
              <a:cs typeface="Arial" charset="0"/>
            </a:endParaRPr>
          </a:p>
          <a:p>
            <a:r>
              <a:rPr lang="en-US" altLang="en-US" sz="4400" b="1" dirty="0" smtClean="0">
                <a:latin typeface="Arial" charset="0"/>
                <a:cs typeface="Arial" charset="0"/>
              </a:rPr>
              <a:t>Document Databases</a:t>
            </a:r>
          </a:p>
          <a:p>
            <a:pPr lvl="1"/>
            <a:r>
              <a:rPr lang="en-US" altLang="en-US" sz="4400" dirty="0" smtClean="0">
                <a:latin typeface="Arial" charset="0"/>
                <a:cs typeface="Arial" charset="0"/>
              </a:rPr>
              <a:t>Appropriate for Web apps.</a:t>
            </a:r>
          </a:p>
          <a:p>
            <a:pPr lvl="1"/>
            <a:r>
              <a:rPr lang="en-US" altLang="en-US" sz="4400" i="1" dirty="0" smtClean="0">
                <a:latin typeface="Arial" charset="0"/>
                <a:cs typeface="Arial" charset="0"/>
              </a:rPr>
              <a:t>E.g. </a:t>
            </a:r>
            <a:r>
              <a:rPr lang="en-US" altLang="en-US" sz="4400" i="1" dirty="0" err="1" smtClean="0">
                <a:latin typeface="Arial" charset="0"/>
                <a:cs typeface="Arial" charset="0"/>
              </a:rPr>
              <a:t>CouchDB</a:t>
            </a:r>
            <a:r>
              <a:rPr lang="en-US" altLang="en-US" sz="4400" i="1" dirty="0" smtClean="0">
                <a:latin typeface="Arial" charset="0"/>
                <a:cs typeface="Arial" charset="0"/>
              </a:rPr>
              <a:t>, </a:t>
            </a:r>
            <a:r>
              <a:rPr lang="en-US" altLang="en-US" sz="4400" i="1" dirty="0" err="1" smtClean="0">
                <a:latin typeface="Arial" charset="0"/>
                <a:cs typeface="Arial" charset="0"/>
              </a:rPr>
              <a:t>MongoDB</a:t>
            </a:r>
            <a:endParaRPr lang="en-US" altLang="en-US" sz="4400" b="1" dirty="0" smtClean="0">
              <a:latin typeface="Arial" charset="0"/>
              <a:cs typeface="Arial" charset="0"/>
            </a:endParaRPr>
          </a:p>
          <a:p>
            <a:r>
              <a:rPr lang="en-US" altLang="en-US" sz="4400" b="1" dirty="0" smtClean="0">
                <a:latin typeface="Arial" charset="0"/>
                <a:cs typeface="Arial" charset="0"/>
              </a:rPr>
              <a:t>Graph Databases</a:t>
            </a:r>
          </a:p>
          <a:p>
            <a:pPr lvl="1"/>
            <a:r>
              <a:rPr lang="en-US" altLang="en-US" sz="4400" dirty="0" smtClean="0">
                <a:latin typeface="Arial" charset="0"/>
                <a:cs typeface="Arial" charset="0"/>
              </a:rPr>
              <a:t>Appropriate for Social networking, Recommendations</a:t>
            </a:r>
          </a:p>
          <a:p>
            <a:pPr lvl="1"/>
            <a:r>
              <a:rPr lang="en-US" altLang="en-US" sz="4400" i="1" dirty="0" smtClean="0">
                <a:latin typeface="Arial" charset="0"/>
                <a:cs typeface="Arial" charset="0"/>
              </a:rPr>
              <a:t>E.g. Neo4J, Infinite Graph</a:t>
            </a:r>
          </a:p>
          <a:p>
            <a:endParaRPr lang="en-US" altLang="en-US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944562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495800"/>
          </a:xfrm>
        </p:spPr>
        <p:txBody>
          <a:bodyPr/>
          <a:lstStyle/>
          <a:p>
            <a:r>
              <a:rPr lang="en-US" sz="2400" dirty="0" smtClean="0"/>
              <a:t>It is a complex structured/related data that is kept in a single unit. </a:t>
            </a:r>
          </a:p>
          <a:p>
            <a:r>
              <a:rPr lang="en-US" sz="2400" dirty="0" smtClean="0"/>
              <a:t>It is de normalized form of data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Bob\Downloads\aggregate-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953"/>
            <a:ext cx="6172199" cy="387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NoSQL Database</a:t>
            </a:r>
          </a:p>
        </p:txBody>
      </p:sp>
      <p:pic>
        <p:nvPicPr>
          <p:cNvPr id="6" name="table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0200" y="1371600"/>
            <a:ext cx="5562600" cy="41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NoSQL vs. SQL</a:t>
            </a:r>
            <a:endParaRPr lang="en-IN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10335" name="Group 9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00006140"/>
              </p:ext>
            </p:extLst>
          </p:nvPr>
        </p:nvGraphicFramePr>
        <p:xfrm>
          <a:off x="755650" y="1600201"/>
          <a:ext cx="7920038" cy="4023359"/>
        </p:xfrm>
        <a:graphic>
          <a:graphicData uri="http://schemas.openxmlformats.org/drawingml/2006/table">
            <a:tbl>
              <a:tblPr/>
              <a:tblGrid>
                <a:gridCol w="4032250"/>
                <a:gridCol w="3887788"/>
              </a:tblGrid>
              <a:tr h="6095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SQL Databases</a:t>
                      </a:r>
                      <a:r>
                        <a:rPr kumimoji="0" lang="en-I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NoSQL Databases</a:t>
                      </a:r>
                      <a:r>
                        <a:rPr kumimoji="0" lang="en-I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Scale Up or Vertical Scaling.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Scale out or Horizontal Scaling.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Consistency, Availability.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Consistency, Availability, Partition tolerance.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Single Data Model i.e Relational.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Multiple Data Models i.e Columnar, Document, Key-Value, Graph and many.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Single Query Language i.e SQL.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Multiple Query Languages i.e Simple CLI, HQL,CQL, REST, Thrift, DSLs.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Rigid Schema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.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Schema free/ Flexible Schema.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Joins are expensive.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Free from Joins.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Real time Querying i.e point queries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Real time Querying as well as Real time Decisioning.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Scales up to a few Tera bytes.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Scales up to Peta bytes.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924800" cy="1143000"/>
          </a:xfrm>
        </p:spPr>
        <p:txBody>
          <a:bodyPr/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Contd…</a:t>
            </a:r>
            <a:endParaRPr lang="en-IN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25685" name="Group 8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813139302"/>
              </p:ext>
            </p:extLst>
          </p:nvPr>
        </p:nvGraphicFramePr>
        <p:xfrm>
          <a:off x="838200" y="1600201"/>
          <a:ext cx="7693025" cy="4712208"/>
        </p:xfrm>
        <a:graphic>
          <a:graphicData uri="http://schemas.openxmlformats.org/drawingml/2006/table">
            <a:tbl>
              <a:tblPr/>
              <a:tblGrid>
                <a:gridCol w="3846513"/>
                <a:gridCol w="3846512"/>
              </a:tblGrid>
              <a:tr h="1097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Low data traffic.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high volumes of data traffic.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Complexity in managing Distributed databases i.e Adding/Removing machines is so complex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Majority are Distributed in Nature. Very easy to add/remove Machines to the Existing clusters.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non volatile data</a:t>
                      </a: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volatile data.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Hard to implement i.e schema design, data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 </a:t>
                      </a: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integrity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DejaVu Sans"/>
                        <a:cs typeface="Mangal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Simple to implement.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DejaVu Sans"/>
                        <a:cs typeface="Mangal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Good for Transactions i.e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 </a:t>
                      </a: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OLTP.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DejaVu Sans"/>
                        <a:cs typeface="Mangal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/>
                          <a:cs typeface="Mangal" pitchFamily="18" charset="0"/>
                        </a:rPr>
                        <a:t>Good for Decisioning i.e OLAP.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DejaVu Sans"/>
                        <a:cs typeface="Mangal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DejaVu Sans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Write throughput is very low.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Write throughput is very high.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handling Structured data.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Good for handling Unstructured and Semistructured data.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Not Programmer friendly.</a:t>
                      </a:r>
                      <a:r>
                        <a:rPr kumimoji="0" lang="en-I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i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Mangal" pitchFamily="18" charset="0"/>
                        </a:rPr>
                        <a:t>Programmer Friendly.</a:t>
                      </a:r>
                      <a:r>
                        <a:rPr kumimoji="0" lang="en-I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endParaRPr kumimoji="0" lang="en-I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What is NoSQL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19" t="8941" r="3229" b="9288"/>
          <a:stretch/>
        </p:blipFill>
        <p:spPr bwMode="auto">
          <a:xfrm>
            <a:off x="152400" y="1219200"/>
            <a:ext cx="6934200" cy="506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84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</a:rPr>
              <a:t>Advantages of RDBMS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Persistence</a:t>
            </a:r>
          </a:p>
          <a:p>
            <a:r>
              <a:rPr lang="en-US" sz="3300" dirty="0" smtClean="0"/>
              <a:t>Support Transaction</a:t>
            </a:r>
          </a:p>
          <a:p>
            <a:r>
              <a:rPr lang="en-US" sz="3300" dirty="0" smtClean="0"/>
              <a:t>Supports SQL</a:t>
            </a:r>
          </a:p>
          <a:p>
            <a:r>
              <a:rPr lang="en-US" sz="3300" dirty="0" smtClean="0"/>
              <a:t>Reporting</a:t>
            </a:r>
          </a:p>
          <a:p>
            <a:r>
              <a:rPr lang="en-US" sz="3300" dirty="0" smtClean="0"/>
              <a:t>Supports ‘write many times’ scenario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100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Problems with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200" dirty="0"/>
              <a:t>Rigid Schema</a:t>
            </a:r>
          </a:p>
          <a:p>
            <a:r>
              <a:rPr lang="en-US" sz="4300" dirty="0"/>
              <a:t>Data structure is made up of many related tables which is complex and needs unintuitive joins</a:t>
            </a:r>
          </a:p>
          <a:p>
            <a:r>
              <a:rPr lang="en-US" sz="4200" dirty="0" smtClean="0"/>
              <a:t>Application deals with objects and there will be mismatch. ORM is needed and App. development is tough. </a:t>
            </a:r>
          </a:p>
          <a:p>
            <a:r>
              <a:rPr lang="en-US" sz="4200" dirty="0" smtClean="0"/>
              <a:t>RDBMS is mostly designed to work in a single system</a:t>
            </a:r>
          </a:p>
          <a:p>
            <a:r>
              <a:rPr lang="en-US" sz="4200" dirty="0"/>
              <a:t>Not easily scalable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7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i="1" dirty="0"/>
              <a:t>Scalability </a:t>
            </a:r>
            <a:r>
              <a:rPr lang="en-US" sz="3300" i="1" dirty="0" smtClean="0"/>
              <a:t>and performance becomes </a:t>
            </a:r>
            <a:r>
              <a:rPr lang="en-US" sz="3300" i="1" dirty="0"/>
              <a:t>a big </a:t>
            </a:r>
            <a:r>
              <a:rPr lang="en-US" sz="3300" i="1" dirty="0" smtClean="0"/>
              <a:t>issue</a:t>
            </a:r>
          </a:p>
          <a:p>
            <a:r>
              <a:rPr lang="en-US" sz="3300" i="1" dirty="0" smtClean="0"/>
              <a:t>RDMBS needs high end machines to increase the capacity.</a:t>
            </a:r>
          </a:p>
          <a:p>
            <a:r>
              <a:rPr lang="en-US" sz="3300" i="1" dirty="0" smtClean="0"/>
              <a:t>And it is a costlier solution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Need for new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b="1" dirty="0" smtClean="0"/>
              <a:t>Big Data: </a:t>
            </a:r>
            <a:r>
              <a:rPr lang="en-US" sz="3300" dirty="0" smtClean="0"/>
              <a:t>Huge volume of data</a:t>
            </a:r>
          </a:p>
          <a:p>
            <a:endParaRPr lang="en-US" sz="3300" dirty="0" smtClean="0"/>
          </a:p>
          <a:p>
            <a:r>
              <a:rPr lang="en-US" sz="3300" b="1" dirty="0" smtClean="0"/>
              <a:t>Programming Model</a:t>
            </a:r>
            <a:r>
              <a:rPr lang="en-US" sz="3300" dirty="0" smtClean="0"/>
              <a:t>: Agile Development</a:t>
            </a:r>
          </a:p>
          <a:p>
            <a:endParaRPr lang="en-US" sz="3300" dirty="0" smtClean="0"/>
          </a:p>
          <a:p>
            <a:r>
              <a:rPr lang="en-US" sz="3300" b="1" dirty="0" smtClean="0"/>
              <a:t>New Hardware Architecture</a:t>
            </a:r>
            <a:r>
              <a:rPr lang="en-US" sz="3300" dirty="0" smtClean="0"/>
              <a:t>: Cloud storage and horizontal scaling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2845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152400"/>
            <a:ext cx="8229600" cy="792162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NOSQL DBs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382000" cy="493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300" dirty="0">
                <a:latin typeface="Calibri" pitchFamily="34" charset="0"/>
              </a:rPr>
              <a:t>NoSQL means ‘</a:t>
            </a:r>
            <a:r>
              <a:rPr lang="en-US" altLang="en-US" sz="3300" b="1" dirty="0">
                <a:latin typeface="Calibri" pitchFamily="34" charset="0"/>
              </a:rPr>
              <a:t>Not only SQL</a:t>
            </a:r>
            <a:r>
              <a:rPr lang="en-US" altLang="en-US" sz="3300" dirty="0">
                <a:latin typeface="Calibri" pitchFamily="34" charset="0"/>
              </a:rPr>
              <a:t>”.</a:t>
            </a:r>
            <a:endParaRPr lang="en-IN" altLang="en-US" sz="3300" dirty="0">
              <a:latin typeface="Calibri" pitchFamily="34" charset="0"/>
            </a:endParaRPr>
          </a:p>
          <a:p>
            <a:r>
              <a:rPr lang="en-US" sz="3300" dirty="0" smtClean="0"/>
              <a:t>Distributed; Highly Scalable; </a:t>
            </a:r>
            <a:r>
              <a:rPr lang="en-US" sz="3300" dirty="0"/>
              <a:t>Horizontal scalability </a:t>
            </a:r>
            <a:r>
              <a:rPr lang="en-US" sz="3300" dirty="0" smtClean="0"/>
              <a:t>/ Scale out</a:t>
            </a:r>
            <a:endParaRPr lang="en-US" sz="3300" dirty="0"/>
          </a:p>
          <a:p>
            <a:r>
              <a:rPr lang="en-US" sz="3300" dirty="0" smtClean="0"/>
              <a:t>Highly Available</a:t>
            </a:r>
            <a:endParaRPr lang="en-US" sz="3300" dirty="0"/>
          </a:p>
          <a:p>
            <a:r>
              <a:rPr lang="en-US" sz="3300" dirty="0" smtClean="0"/>
              <a:t>No Schema or Schema less; </a:t>
            </a:r>
            <a:r>
              <a:rPr lang="en-US" sz="3300" dirty="0"/>
              <a:t>s</a:t>
            </a:r>
            <a:r>
              <a:rPr lang="en-US" sz="3300" dirty="0" smtClean="0"/>
              <a:t>upports Flexible schema</a:t>
            </a:r>
          </a:p>
          <a:p>
            <a:r>
              <a:rPr lang="en-US" sz="3300" dirty="0" smtClean="0"/>
              <a:t>No Relational and </a:t>
            </a:r>
            <a:r>
              <a:rPr lang="en-US" sz="3300" dirty="0"/>
              <a:t>No </a:t>
            </a:r>
            <a:r>
              <a:rPr lang="en-US" sz="3300" dirty="0" smtClean="0"/>
              <a:t>Joins</a:t>
            </a:r>
          </a:p>
          <a:p>
            <a:r>
              <a:rPr lang="en-US" sz="3300" dirty="0" smtClean="0"/>
              <a:t>No Transaction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8440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Read/Write throughput</a:t>
            </a:r>
          </a:p>
          <a:p>
            <a:r>
              <a:rPr lang="en-US" dirty="0" smtClean="0"/>
              <a:t>Different interfaces of programming Language</a:t>
            </a:r>
          </a:p>
          <a:p>
            <a:r>
              <a:rPr lang="en-US" altLang="en-US" dirty="0">
                <a:latin typeface="Calibri" pitchFamily="34" charset="0"/>
              </a:rPr>
              <a:t>Programmer </a:t>
            </a:r>
            <a:r>
              <a:rPr lang="en-US" altLang="en-US" dirty="0" smtClean="0">
                <a:latin typeface="Calibri" pitchFamily="34" charset="0"/>
              </a:rPr>
              <a:t>friendly </a:t>
            </a:r>
          </a:p>
          <a:p>
            <a:pPr lvl="1"/>
            <a:r>
              <a:rPr lang="en-US" dirty="0" smtClean="0"/>
              <a:t>Easier Application development</a:t>
            </a:r>
            <a:endParaRPr lang="en-US" dirty="0"/>
          </a:p>
          <a:p>
            <a:pPr lvl="1"/>
            <a:r>
              <a:rPr lang="en-US" dirty="0" smtClean="0"/>
              <a:t>Faster Application development </a:t>
            </a:r>
          </a:p>
          <a:p>
            <a:r>
              <a:rPr lang="en-US" altLang="en-US" dirty="0">
                <a:latin typeface="Calibri" pitchFamily="34" charset="0"/>
              </a:rPr>
              <a:t>Cluster </a:t>
            </a:r>
            <a:r>
              <a:rPr lang="en-US" altLang="en-US" dirty="0" smtClean="0">
                <a:latin typeface="Calibri" pitchFamily="34" charset="0"/>
              </a:rPr>
              <a:t>friendly</a:t>
            </a:r>
          </a:p>
          <a:p>
            <a:r>
              <a:rPr lang="en-US" altLang="en-US" dirty="0">
                <a:latin typeface="Calibri" pitchFamily="34" charset="0"/>
              </a:rPr>
              <a:t>Open </a:t>
            </a:r>
            <a:r>
              <a:rPr lang="en-US" altLang="en-US" dirty="0" smtClean="0">
                <a:latin typeface="Calibri" pitchFamily="34" charset="0"/>
              </a:rPr>
              <a:t>source</a:t>
            </a:r>
          </a:p>
          <a:p>
            <a:r>
              <a:rPr lang="en-US" altLang="en-US" dirty="0">
                <a:latin typeface="Calibri" pitchFamily="34" charset="0"/>
              </a:rPr>
              <a:t>Handles all varieties of </a:t>
            </a:r>
            <a:r>
              <a:rPr lang="en-US" altLang="en-US" dirty="0" smtClean="0">
                <a:latin typeface="Calibri" pitchFamily="34" charset="0"/>
              </a:rPr>
              <a:t>data</a:t>
            </a:r>
            <a:endParaRPr lang="en-US" altLang="en-US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 PPT Template</Template>
  <TotalTime>141</TotalTime>
  <Words>546</Words>
  <Application>Microsoft Office PowerPoint</Application>
  <PresentationFormat>On-screen Show (4:3)</PresentationFormat>
  <Paragraphs>114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TEX PPT Template</vt:lpstr>
      <vt:lpstr>PowerPoint Presentation</vt:lpstr>
      <vt:lpstr>What is NoSQL</vt:lpstr>
      <vt:lpstr>Advantages of RDBMS</vt:lpstr>
      <vt:lpstr>Problems with RDBMS</vt:lpstr>
      <vt:lpstr>Scalability</vt:lpstr>
      <vt:lpstr>Need for new Data Model</vt:lpstr>
      <vt:lpstr>NOSQL DBs</vt:lpstr>
      <vt:lpstr>NoSQL</vt:lpstr>
      <vt:lpstr>NoSQL</vt:lpstr>
      <vt:lpstr>NoSQL Database</vt:lpstr>
      <vt:lpstr>Family of NoSQL DB</vt:lpstr>
      <vt:lpstr>Aggregate</vt:lpstr>
      <vt:lpstr>NoSQL Database</vt:lpstr>
      <vt:lpstr>NoSQL vs. SQL</vt:lpstr>
      <vt:lpstr>Contd…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Nagarajan Balraj, ERS-HCLTech</dc:creator>
  <cp:lastModifiedBy>Nagarajan Balraj, ERS-HCLTech</cp:lastModifiedBy>
  <cp:revision>53</cp:revision>
  <dcterms:created xsi:type="dcterms:W3CDTF">2006-08-16T00:00:00Z</dcterms:created>
  <dcterms:modified xsi:type="dcterms:W3CDTF">2014-12-10T10:21:59Z</dcterms:modified>
</cp:coreProperties>
</file>