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7560000" cy="1008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sz="1133">
                <a:solidFill>
                  <a:srgbClr val="808080"/>
                </a:solidFill>
              </a:defRPr>
            </a:pPr>
            <a:r>
              <a:t>Vulnerability Count</a:t>
            </a:r>
          </a:p>
        </c:rich>
      </c:tx>
      <c:layout/>
      <c:overlay val="0"/>
    </c:title>
    <c:autoTitleDeleted val="0"/>
    <c:plotArea>
      <c:barChart>
        <c:barDir val="col"/>
        <c:grouping val="clustered"/>
        <c:ser>
          <c:idx val="0"/>
          <c:order val="0"/>
          <c:tx>
            <c:strRef>
              <c:f>Sheet1!$B$1</c:f>
              <c:strCache>
                <c:ptCount val="1"/>
                <c:pt idx="0">
                  <c:v>Vulnerabilities</c:v>
                </c:pt>
              </c:strCache>
            </c:strRef>
          </c:tx>
          <c:dPt>
            <c:idx val="0"/>
            <c:spPr>
              <a:solidFill>
                <a:srgbClr val="B40000"/>
              </a:solidFill>
            </c:spPr>
          </c:dPt>
          <c:dPt>
            <c:idx val="1"/>
            <c:spPr>
              <a:solidFill>
                <a:srgbClr val="DC0000"/>
              </a:solidFill>
            </c:spPr>
          </c:dPt>
          <c:dPt>
            <c:idx val="2"/>
            <c:spPr>
              <a:solidFill>
                <a:srgbClr val="FFA500"/>
              </a:solidFill>
            </c:spPr>
          </c:dPt>
          <c:dPt>
            <c:idx val="3"/>
            <c:spPr>
              <a:solidFill>
                <a:srgbClr val="FFDC00"/>
              </a:solidFill>
            </c:spPr>
          </c:dPt>
          <c:dLbls>
            <c:txPr>
              <a:bodyPr/>
              <a:lstStyle/>
              <a:p>
                <a:pPr>
                  <a:defRPr sz="850">
                    <a:solidFill>
                      <a:srgbClr val="404040"/>
                    </a:solidFill>
                  </a:defRPr>
                </a:pPr>
              </a:p>
            </c:txPr>
            <c:showLegendKey val="0"/>
            <c:showVal val="1"/>
            <c:showCatName val="0"/>
            <c:showSerName val="0"/>
            <c:showPercent val="0"/>
            <c:showBubbleSize val="0"/>
            <c:showLeaderLines val="1"/>
          </c:dLbls>
          <c:cat>
            <c:strRef>
              <c:f>Sheet1!$A$2:$A$5</c:f>
              <c:strCache>
                <c:ptCount val="4"/>
                <c:pt idx="0">
                  <c:v>Critical</c:v>
                </c:pt>
                <c:pt idx="1">
                  <c:v>High</c:v>
                </c:pt>
                <c:pt idx="2">
                  <c:v>Medium</c:v>
                </c:pt>
                <c:pt idx="3">
                  <c:v>Low</c:v>
                </c:pt>
              </c:strCache>
            </c:strRef>
          </c:cat>
          <c:val>
            <c:numRef>
              <c:f>Sheet1!$B$2:$B$5</c:f>
              <c:numCache>
                <c:formatCode>General</c:formatCode>
                <c:ptCount val="4"/>
                <c:pt idx="0">
                  <c:v>0</c:v>
                </c:pt>
                <c:pt idx="1">
                  <c:v>0</c:v>
                </c:pt>
                <c:pt idx="2">
                  <c:v>5</c:v>
                </c:pt>
                <c:pt idx="3">
                  <c:v>3</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850"/>
            </a:pPr>
          </a:p>
        </c:txPr>
        <c:crossAx val="-2113994440"/>
        <c:crosses val="autoZero"/>
        <c:auto val="1"/>
        <c:lblAlgn val="ctr"/>
        <c:lblOffset val="100"/>
        <c:noMultiLvlLbl val="0"/>
      </c:catAx>
      <c:valAx>
        <c:axId val="-2113994440"/>
        <c:scaling>
          <c:max val="5.5"/>
          <c:min val="0.0"/>
        </c:scaling>
        <c:delete val="0"/>
        <c:axPos val="l"/>
        <c:majorGridlines>
          <c:spPr>
            <a:ln>
              <a:solidFill>
                <a:srgbClr val="FFFFFF"/>
              </a:solidFill>
            </a:ln>
          </c:spPr>
        </c:majorGridlines>
        <c:majorTickMark val="out"/>
        <c:minorTickMark val="none"/>
        <c:tickLblPos val="nextTo"/>
        <c:txPr>
          <a:bodyPr/>
          <a:lstStyle/>
          <a:p>
            <a:pPr>
              <a:defRPr sz="850"/>
            </a:pPr>
          </a:p>
        </c:txPr>
        <c:crossAx val="-2068027336"/>
        <c:crosses val="autoZero"/>
        <c:majorUnit val="1.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chart" Target="../charts/chart1.xm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7560000" cy="10080000"/>
          </a:xfrm>
          <a:prstGeom prst="rect">
            <a:avLst/>
          </a:prstGeom>
        </p:spPr>
      </p:pic>
      <p:sp>
        <p:nvSpPr>
          <p:cNvPr id="4" name="Rectangle 3"/>
          <p:cNvSpPr/>
          <p:nvPr/>
        </p:nvSpPr>
        <p:spPr>
          <a:xfrm>
            <a:off x="0" y="5492880"/>
            <a:ext cx="7560000" cy="502920"/>
          </a:xfrm>
          <a:prstGeom prst="rect">
            <a:avLst/>
          </a:prstGeom>
          <a:solidFill>
            <a:srgbClr val="0780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yash-logo.png"/>
          <p:cNvPicPr>
            <a:picLocks noChangeAspect="1"/>
          </p:cNvPicPr>
          <p:nvPr/>
        </p:nvPicPr>
        <p:blipFill>
          <a:blip r:embed="rId3"/>
          <a:stretch>
            <a:fillRect/>
          </a:stretch>
        </p:blipFill>
        <p:spPr>
          <a:xfrm>
            <a:off x="5731200" y="381000"/>
            <a:ext cx="1447800" cy="895350"/>
          </a:xfrm>
          <a:prstGeom prst="rect">
            <a:avLst/>
          </a:prstGeom>
        </p:spPr>
      </p:pic>
      <p:sp>
        <p:nvSpPr>
          <p:cNvPr id="5" name="TextBox 4"/>
          <p:cNvSpPr txBox="1"/>
          <p:nvPr/>
        </p:nvSpPr>
        <p:spPr>
          <a:xfrm>
            <a:off x="0" y="5492880"/>
            <a:ext cx="7560000" cy="502920"/>
          </a:xfrm>
          <a:prstGeom prst="rect">
            <a:avLst/>
          </a:prstGeom>
          <a:noFill/>
        </p:spPr>
        <p:txBody>
          <a:bodyPr wrap="none" anchor="ctr">
            <a:spAutoFit/>
          </a:bodyPr>
          <a:lstStyle/>
          <a:p>
            <a:pPr algn="ctr"/>
            <a:r>
              <a:rPr sz="2000" b="1">
                <a:solidFill>
                  <a:srgbClr val="FFFFFF"/>
                </a:solidFill>
                <a:latin typeface="Arial"/>
              </a:rPr>
              <a:t>Cyberattack Entry Points Identified</a:t>
            </a:r>
          </a:p>
        </p:txBody>
      </p:sp>
      <p:sp>
        <p:nvSpPr>
          <p:cNvPr id="6" name="Rectangle 5"/>
          <p:cNvSpPr/>
          <p:nvPr/>
        </p:nvSpPr>
        <p:spPr>
          <a:xfrm>
            <a:off x="0" y="604152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img1.png"/>
          <p:cNvPicPr>
            <a:picLocks noChangeAspect="1"/>
          </p:cNvPicPr>
          <p:nvPr/>
        </p:nvPicPr>
        <p:blipFill>
          <a:blip r:embed="rId4"/>
          <a:stretch>
            <a:fillRect/>
          </a:stretch>
        </p:blipFill>
        <p:spPr>
          <a:xfrm>
            <a:off x="274320" y="6270120"/>
            <a:ext cx="548640" cy="548640"/>
          </a:xfrm>
          <a:prstGeom prst="rect">
            <a:avLst/>
          </a:prstGeom>
        </p:spPr>
      </p:pic>
      <p:sp>
        <p:nvSpPr>
          <p:cNvPr id="8" name="TextBox 7"/>
          <p:cNvSpPr txBox="1"/>
          <p:nvPr/>
        </p:nvSpPr>
        <p:spPr>
          <a:xfrm>
            <a:off x="1005840" y="6041520"/>
            <a:ext cx="6048000" cy="1005840"/>
          </a:xfrm>
          <a:prstGeom prst="rect">
            <a:avLst/>
          </a:prstGeom>
          <a:noFill/>
        </p:spPr>
        <p:txBody>
          <a:bodyPr wrap="square" anchor="ctr">
            <a:spAutoFit/>
          </a:bodyPr>
          <a:lstStyle/>
          <a:p>
            <a:pPr algn="l"/>
            <a:r>
              <a:rPr sz="1300">
                <a:solidFill>
                  <a:srgbClr val="333333"/>
                </a:solidFill>
                <a:latin typeface="Arial"/>
              </a:rPr>
              <a:t>The "Get Quote" page of Honestycar website lacks input validation, risking script-based attacks that could expose data, damage brand trust, and trigger compliance issues.</a:t>
            </a:r>
          </a:p>
        </p:txBody>
      </p:sp>
      <p:sp>
        <p:nvSpPr>
          <p:cNvPr id="9" name="Rectangle 8"/>
          <p:cNvSpPr/>
          <p:nvPr/>
        </p:nvSpPr>
        <p:spPr>
          <a:xfrm>
            <a:off x="0" y="704736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img1.png"/>
          <p:cNvPicPr>
            <a:picLocks noChangeAspect="1"/>
          </p:cNvPicPr>
          <p:nvPr/>
        </p:nvPicPr>
        <p:blipFill>
          <a:blip r:embed="rId4"/>
          <a:stretch>
            <a:fillRect/>
          </a:stretch>
        </p:blipFill>
        <p:spPr>
          <a:xfrm>
            <a:off x="274320" y="7275960"/>
            <a:ext cx="548640" cy="548640"/>
          </a:xfrm>
          <a:prstGeom prst="rect">
            <a:avLst/>
          </a:prstGeom>
        </p:spPr>
      </p:pic>
      <p:sp>
        <p:nvSpPr>
          <p:cNvPr id="11" name="TextBox 10"/>
          <p:cNvSpPr txBox="1"/>
          <p:nvPr/>
        </p:nvSpPr>
        <p:spPr>
          <a:xfrm>
            <a:off x="1005840" y="7047360"/>
            <a:ext cx="6048000" cy="1005840"/>
          </a:xfrm>
          <a:prstGeom prst="rect">
            <a:avLst/>
          </a:prstGeom>
          <a:noFill/>
        </p:spPr>
        <p:txBody>
          <a:bodyPr wrap="square" anchor="ctr">
            <a:spAutoFit/>
          </a:bodyPr>
          <a:lstStyle/>
          <a:p>
            <a:pPr algn="l"/>
            <a:r>
              <a:rPr sz="1300">
                <a:solidFill>
                  <a:srgbClr val="333333"/>
                </a:solidFill>
                <a:latin typeface="Arial"/>
              </a:rPr>
              <a:t>Honestycar website supports outdated TLS 1.0/1.1 protocols, exposing it to known attacks and putting encrypted data, compliance, and customer trust at risk.</a:t>
            </a:r>
          </a:p>
        </p:txBody>
      </p:sp>
      <p:sp>
        <p:nvSpPr>
          <p:cNvPr id="12" name="Rectangle 11"/>
          <p:cNvSpPr/>
          <p:nvPr/>
        </p:nvSpPr>
        <p:spPr>
          <a:xfrm>
            <a:off x="0" y="805320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3" name="Picture 12" descr="img1.png"/>
          <p:cNvPicPr>
            <a:picLocks noChangeAspect="1"/>
          </p:cNvPicPr>
          <p:nvPr/>
        </p:nvPicPr>
        <p:blipFill>
          <a:blip r:embed="rId4"/>
          <a:stretch>
            <a:fillRect/>
          </a:stretch>
        </p:blipFill>
        <p:spPr>
          <a:xfrm>
            <a:off x="274320" y="8281800"/>
            <a:ext cx="548640" cy="548640"/>
          </a:xfrm>
          <a:prstGeom prst="rect">
            <a:avLst/>
          </a:prstGeom>
        </p:spPr>
      </p:pic>
      <p:sp>
        <p:nvSpPr>
          <p:cNvPr id="14" name="TextBox 13"/>
          <p:cNvSpPr txBox="1"/>
          <p:nvPr/>
        </p:nvSpPr>
        <p:spPr>
          <a:xfrm>
            <a:off x="1005840" y="8053200"/>
            <a:ext cx="6048000" cy="1005840"/>
          </a:xfrm>
          <a:prstGeom prst="rect">
            <a:avLst/>
          </a:prstGeom>
          <a:noFill/>
        </p:spPr>
        <p:txBody>
          <a:bodyPr wrap="square" anchor="ctr">
            <a:spAutoFit/>
          </a:bodyPr>
          <a:lstStyle/>
          <a:p>
            <a:pPr algn="l"/>
            <a:r>
              <a:rPr sz="1300">
                <a:solidFill>
                  <a:srgbClr val="333333"/>
                </a:solidFill>
                <a:latin typeface="Arial"/>
              </a:rPr>
              <a:t>The web application accepts SVG and GIF files with malicious content, risking code execution in users browsers, potentially leading to session hijacking and user data compromise.</a:t>
            </a:r>
          </a:p>
        </p:txBody>
      </p:sp>
      <p:sp>
        <p:nvSpPr>
          <p:cNvPr id="15" name="Rectangle 14"/>
          <p:cNvSpPr/>
          <p:nvPr/>
        </p:nvSpPr>
        <p:spPr>
          <a:xfrm>
            <a:off x="0" y="905904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6" name="Picture 15" descr="img1.png"/>
          <p:cNvPicPr>
            <a:picLocks noChangeAspect="1"/>
          </p:cNvPicPr>
          <p:nvPr/>
        </p:nvPicPr>
        <p:blipFill>
          <a:blip r:embed="rId4"/>
          <a:stretch>
            <a:fillRect/>
          </a:stretch>
        </p:blipFill>
        <p:spPr>
          <a:xfrm>
            <a:off x="274320" y="9287640"/>
            <a:ext cx="548640" cy="548640"/>
          </a:xfrm>
          <a:prstGeom prst="rect">
            <a:avLst/>
          </a:prstGeom>
        </p:spPr>
      </p:pic>
      <p:sp>
        <p:nvSpPr>
          <p:cNvPr id="17" name="TextBox 16"/>
          <p:cNvSpPr txBox="1"/>
          <p:nvPr/>
        </p:nvSpPr>
        <p:spPr>
          <a:xfrm>
            <a:off x="1005840" y="9059040"/>
            <a:ext cx="6048000" cy="1005840"/>
          </a:xfrm>
          <a:prstGeom prst="rect">
            <a:avLst/>
          </a:prstGeom>
          <a:noFill/>
        </p:spPr>
        <p:txBody>
          <a:bodyPr wrap="square" anchor="ctr">
            <a:spAutoFit/>
          </a:bodyPr>
          <a:lstStyle/>
          <a:p>
            <a:pPr algn="l"/>
            <a:r>
              <a:rPr sz="1300">
                <a:solidFill>
                  <a:srgbClr val="333333"/>
                </a:solidFill>
                <a:latin typeface="Arial"/>
              </a:rPr>
              <a:t>Missing security headers in the Honestycar website increase exposure to cross-site scripting, clickjacking, and other web attacks, putting user data and session integrity at risk.</a:t>
            </a:r>
          </a:p>
        </p:txBody>
      </p:sp>
      <p:sp>
        <p:nvSpPr>
          <p:cNvPr id="18" name="Rectangle 17"/>
          <p:cNvSpPr/>
          <p:nvPr/>
        </p:nvSpPr>
        <p:spPr>
          <a:xfrm>
            <a:off x="180000" y="1980000"/>
            <a:ext cx="3600000" cy="14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180000" y="1980000"/>
            <a:ext cx="3600000" cy="432000"/>
          </a:xfrm>
          <a:prstGeom prst="rect">
            <a:avLst/>
          </a:prstGeom>
          <a:noFill/>
        </p:spPr>
        <p:txBody>
          <a:bodyPr wrap="none">
            <a:spAutoFit/>
          </a:bodyPr>
          <a:lstStyle/>
          <a:p>
            <a:r>
              <a:rPr b="1" sz="2160">
                <a:solidFill>
                  <a:srgbClr val="000000"/>
                </a:solidFill>
              </a:rPr>
              <a:t>Cybersecurity Executive Brief​</a:t>
            </a:r>
          </a:p>
        </p:txBody>
      </p:sp>
      <p:sp>
        <p:nvSpPr>
          <p:cNvPr id="20" name="TextBox 19"/>
          <p:cNvSpPr txBox="1"/>
          <p:nvPr/>
        </p:nvSpPr>
        <p:spPr>
          <a:xfrm>
            <a:off x="180000" y="2340000"/>
            <a:ext cx="3600000" cy="1440000"/>
          </a:xfrm>
          <a:prstGeom prst="rect">
            <a:avLst/>
          </a:prstGeom>
          <a:noFill/>
        </p:spPr>
        <p:txBody>
          <a:bodyPr wrap="square">
            <a:spAutoFit/>
          </a:bodyPr>
          <a:lstStyle/>
          <a:p>
            <a:r>
              <a:rPr sz="1440">
                <a:solidFill>
                  <a:srgbClr val="000000"/>
                </a:solidFill>
              </a:rPr>
              <a:t>Honestycar faces significant cybersecurity risks like improper input validation, weak ciphers, and insecure file upload functionality and network vulnerabilities. These weaknesses pose significant risks to data integrity, confidentiality, and business operations.​</a:t>
            </a:r>
          </a:p>
        </p:txBody>
      </p:sp>
      <p:sp>
        <p:nvSpPr>
          <p:cNvPr id="1" name="CustomYellowBox"/>
          <p:cNvSpPr/>
          <p:nvPr/>
        </p:nvSpPr>
        <p:spPr>
          <a:xfrm>
            <a:off x="180000" y="4014000"/>
            <a:ext cx="2880000" cy="1260000"/>
          </a:xfrm>
          <a:custGeom>
            <a:avLst/>
            <a:gdLst/>
            <a:ahLst/>
            <a:cxnLst/>
            <a:rect l="0" t="0" r="2880000" b="1260000"/>
            <a:pathLst>
              <a:path w="2880000" h="1260000">
                <a:moveTo>
                  <a:pt x="0" y="0"/>
                </a:moveTo>
                <a:lnTo>
                  <a:pt x="2670450" y="0"/>
                </a:lnTo>
                <a:arcTo wR="209550" hR="209550" stAng="16200000" swAng="5400000"/>
                <a:lnTo>
                  <a:pt x="2880000" y="1260000"/>
                </a:lnTo>
                <a:lnTo>
                  <a:pt x="0" y="1260000"/>
                </a:lnTo>
                <a:close/>
              </a:path>
            </a:pathLst>
          </a:custGeom>
          <a:solidFill>
            <a:srgbClr val="FFC000"/>
          </a:solidFill>
          <a:ln w="18288">
            <a:solidFill>
              <a:srgbClr val="FFC000"/>
            </a:solidFill>
          </a:ln>
          <a:effectLst>
            <a:outerShdw blurRad="76200" dist="38100" dir="2700000" rotWithShape="0">
              <a:srgbClr val="000000">
                <a:alpha val="40000"/>
              </a:srgbClr>
            </a:outerShdw>
          </a:effectLst>
        </p:spPr>
        <p:txBody>
          <a:bodyPr/>
          <a:lstStyle/>
          <a:p/>
        </p:txBody>
      </p:sp>
      <p:sp>
        <p:nvSpPr>
          <p:cNvPr id="22" name="TextBox 21"/>
          <p:cNvSpPr txBox="1"/>
          <p:nvPr/>
        </p:nvSpPr>
        <p:spPr>
          <a:xfrm>
            <a:off x="180000" y="4014000"/>
            <a:ext cx="1440000" cy="1260000"/>
          </a:xfrm>
          <a:prstGeom prst="rect">
            <a:avLst/>
          </a:prstGeom>
          <a:noFill/>
          <a:ln>
            <a:noFill/>
          </a:ln>
        </p:spPr>
        <p:txBody>
          <a:bodyPr wrap="square" lIns="108000" rIns="72000" tIns="36000" bIns="36000" anchor="ctr">
            <a:noAutofit/>
          </a:bodyPr>
          <a:lstStyle/>
          <a:p>
            <a:pPr algn="l"/>
            <a:r>
              <a:rPr sz="2000">
                <a:solidFill>
                  <a:srgbClr val="000000"/>
                </a:solidFill>
              </a:rPr>
              <a:t>Your Risk Score</a:t>
            </a:r>
            <a:r>
              <a:t>
</a:t>
            </a:r>
            <a:r>
              <a:rPr sz="3800" b="1">
                <a:solidFill>
                  <a:srgbClr val="000000"/>
                </a:solidFill>
              </a:rPr>
              <a:t>63</a:t>
            </a:r>
          </a:p>
        </p:txBody>
      </p:sp>
      <p:sp>
        <p:nvSpPr>
          <p:cNvPr id="23" name="TextBox 22"/>
          <p:cNvSpPr txBox="1"/>
          <p:nvPr/>
        </p:nvSpPr>
        <p:spPr>
          <a:xfrm>
            <a:off x="1620000" y="4014000"/>
            <a:ext cx="1440000" cy="1260000"/>
          </a:xfrm>
          <a:prstGeom prst="rect">
            <a:avLst/>
          </a:prstGeom>
          <a:noFill/>
          <a:ln>
            <a:noFill/>
          </a:ln>
        </p:spPr>
        <p:txBody>
          <a:bodyPr wrap="square" lIns="108000" rIns="72000" tIns="36000" bIns="36000" anchor="ctr">
            <a:noAutofit/>
          </a:bodyPr>
          <a:lstStyle/>
          <a:p>
            <a:pPr algn="l"/>
            <a:r>
              <a:rPr sz="2000">
                <a:solidFill>
                  <a:srgbClr val="000000"/>
                </a:solidFill>
              </a:rPr>
              <a:t>Industry Average</a:t>
            </a:r>
            <a:r>
              <a:t>
</a:t>
            </a:r>
            <a:r>
              <a:rPr sz="3800" b="1">
                <a:solidFill>
                  <a:srgbClr val="000000"/>
                </a:solidFill>
              </a:rPr>
              <a:t>45</a:t>
            </a:r>
          </a:p>
        </p:txBody>
      </p:sp>
      <p:sp>
        <p:nvSpPr>
          <p:cNvPr id="1" name="CustomBlueBox"/>
          <p:cNvSpPr/>
          <p:nvPr/>
        </p:nvSpPr>
        <p:spPr>
          <a:xfrm>
            <a:off x="3960000" y="1440000"/>
            <a:ext cx="3600000" cy="2034000"/>
          </a:xfrm>
          <a:custGeom>
            <a:avLst/>
            <a:gdLst/>
            <a:ahLst/>
            <a:cxnLst/>
            <a:rect l="0" t="0" r="3600000" b="2034000"/>
            <a:pathLst>
              <a:path w="3600000" h="2034000">
                <a:moveTo>
                  <a:pt x="209550" y="0"/>
                </a:moveTo>
                <a:lnTo>
                  <a:pt x="3600000" y="0"/>
                </a:lnTo>
                <a:lnTo>
                  <a:pt x="3600000" y="2034000"/>
                </a:lnTo>
                <a:lnTo>
                  <a:pt x="0" y="2034000"/>
                </a:lnTo>
                <a:lnTo>
                  <a:pt x="0" y="209550"/>
                </a:lnTo>
                <a:arcTo wR="209550" hR="209550" stAng="10800000" swAng="5400000"/>
                <a:close/>
              </a:path>
            </a:pathLst>
          </a:custGeom>
          <a:solidFill>
            <a:srgbClr val="00B0F0"/>
          </a:solidFill>
          <a:ln w="18288">
            <a:solidFill>
              <a:srgbClr val="00B0F0"/>
            </a:solidFill>
          </a:ln>
          <a:effectLst>
            <a:outerShdw blurRad="76200" dist="38100" dir="2700000" rotWithShape="0">
              <a:srgbClr val="000000">
                <a:alpha val="40000"/>
              </a:srgbClr>
            </a:outerShdw>
          </a:effectLst>
        </p:spPr>
        <p:txBody>
          <a:bodyPr/>
          <a:lstStyle/>
          <a:p/>
        </p:txBody>
      </p:sp>
      <p:sp>
        <p:nvSpPr>
          <p:cNvPr id="24" name="TextBox 23"/>
          <p:cNvSpPr txBox="1"/>
          <p:nvPr/>
        </p:nvSpPr>
        <p:spPr>
          <a:xfrm>
            <a:off x="3960000" y="1440000"/>
            <a:ext cx="3600000" cy="2034000"/>
          </a:xfrm>
          <a:prstGeom prst="rect">
            <a:avLst/>
          </a:prstGeom>
          <a:noFill/>
          <a:ln>
            <a:noFill/>
          </a:ln>
        </p:spPr>
        <p:txBody>
          <a:bodyPr wrap="square" lIns="108000" rIns="72000" tIns="0" bIns="72000">
            <a:spAutoFit/>
          </a:bodyPr>
          <a:lstStyle/>
          <a:p>
            <a:pPr algn="l"/>
            <a:r>
              <a:rPr b="1" sz="2800">
                <a:solidFill>
                  <a:srgbClr val="000000"/>
                </a:solidFill>
              </a:rPr>
              <a:t>Honestycar Security Intelligence Report</a:t>
            </a:r>
            <a:r>
              <a:t>
</a:t>
            </a:r>
            <a:r>
              <a:rPr sz="1400">
                <a:solidFill>
                  <a:srgbClr val="000000"/>
                </a:solidFill>
              </a:rPr>
              <a:t>An external perspective, emulating the tactics and techniques employed by real-world attackers using passive reconnaissance to identify potential vulnerabilities that cybercriminals could exploit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2.jpg"/>
          <p:cNvPicPr>
            <a:picLocks noChangeAspect="1"/>
          </p:cNvPicPr>
          <p:nvPr/>
        </p:nvPicPr>
        <p:blipFill>
          <a:blip r:embed="rId2"/>
          <a:stretch>
            <a:fillRect/>
          </a:stretch>
        </p:blipFill>
        <p:spPr>
          <a:xfrm>
            <a:off x="0" y="0"/>
            <a:ext cx="7560000" cy="10080000"/>
          </a:xfrm>
          <a:prstGeom prst="rect">
            <a:avLst/>
          </a:prstGeom>
        </p:spPr>
      </p:pic>
      <p:sp>
        <p:nvSpPr>
          <p:cNvPr id="3" name="TextBox 2"/>
          <p:cNvSpPr txBox="1"/>
          <p:nvPr/>
        </p:nvSpPr>
        <p:spPr>
          <a:xfrm>
            <a:off x="360000" y="360000"/>
            <a:ext cx="2160000" cy="342000"/>
          </a:xfrm>
          <a:prstGeom prst="rect">
            <a:avLst/>
          </a:prstGeom>
          <a:solidFill>
            <a:srgbClr val="0780B5"/>
          </a:solidFill>
        </p:spPr>
        <p:txBody>
          <a:bodyPr wrap="none">
            <a:spAutoFit/>
          </a:bodyPr>
          <a:lstStyle/>
          <a:p>
            <a:pPr algn="l"/>
            <a:r>
              <a:rPr sz="1417" b="1">
                <a:solidFill>
                  <a:srgbClr val="FFFFFF"/>
                </a:solidFill>
              </a:rPr>
              <a:t>Vulnerability Summary</a:t>
            </a:r>
          </a:p>
        </p:txBody>
      </p:sp>
      <p:graphicFrame>
        <p:nvGraphicFramePr>
          <p:cNvPr id="4" name="Chart 3"/>
          <p:cNvGraphicFramePr>
            <a:graphicFrameLocks noGrp="1"/>
          </p:cNvGraphicFramePr>
          <p:nvPr/>
        </p:nvGraphicFramePr>
        <p:xfrm>
          <a:off x="360000" y="900000"/>
          <a:ext cx="3240000" cy="2880000"/>
        </p:xfrm>
        <a:graphic>
          <a:graphicData uri="http://schemas.openxmlformats.org/drawingml/2006/chart">
            <c:chart xmlns:c="http://schemas.openxmlformats.org/drawingml/2006/chart" r:id="rId3"/>
          </a:graphicData>
        </a:graphic>
      </p:graphicFrame>
      <p:graphicFrame>
        <p:nvGraphicFramePr>
          <p:cNvPr id="5" name="Table 4"/>
          <p:cNvGraphicFramePr>
            <a:graphicFrameLocks noGrp="1"/>
          </p:cNvGraphicFramePr>
          <p:nvPr/>
        </p:nvGraphicFramePr>
        <p:xfrm>
          <a:off x="4140000" y="900000"/>
          <a:ext cx="3060000" cy="2880000"/>
        </p:xfrm>
        <a:graphic>
          <a:graphicData uri="http://schemas.openxmlformats.org/drawingml/2006/table">
            <a:tbl>
              <a:tblPr firstRow="1" bandRow="1">
                <a:tableStyleId>{5C22544A-7EE6-4342-B048-85BDC9FD1C3A}</a:tableStyleId>
              </a:tblPr>
              <a:tblGrid>
                <a:gridCol w="2160000"/>
                <a:gridCol w="900000"/>
              </a:tblGrid>
              <a:tr h="320000">
                <a:tc>
                  <a:txBody>
                    <a:bodyPr/>
                    <a:lstStyle/>
                    <a:p>
                      <a:pPr algn="l"/>
                      <a:r>
                        <a:rPr b="1" sz="992">
                          <a:solidFill>
                            <a:srgbClr val="FFFFFF"/>
                          </a:solidFill>
                        </a:rPr>
                        <a:t>Vulnerability</a:t>
                      </a:r>
                    </a:p>
                  </a:txBody>
                  <a:tcPr anchor="ctr" marL="36000" marR="36000" marT="18000" marB="18000">
                    <a:solidFill>
                      <a:srgbClr val="0780B5"/>
                    </a:solidFill>
                  </a:tcPr>
                </a:tc>
                <a:tc>
                  <a:txBody>
                    <a:bodyPr/>
                    <a:lstStyle/>
                    <a:p>
                      <a:pPr algn="l"/>
                      <a:r>
                        <a:rPr b="1" sz="992">
                          <a:solidFill>
                            <a:srgbClr val="FFFFFF"/>
                          </a:solidFill>
                        </a:rPr>
                        <a:t>Severity</a:t>
                      </a:r>
                    </a:p>
                  </a:txBody>
                  <a:tcPr anchor="ctr" marL="36000" marR="36000" marT="18000" marB="18000">
                    <a:solidFill>
                      <a:srgbClr val="0780B5"/>
                    </a:solidFill>
                  </a:tcPr>
                </a:tc>
              </a:tr>
              <a:tr h="320000">
                <a:tc>
                  <a:txBody>
                    <a:bodyPr/>
                    <a:lstStyle/>
                    <a:p>
                      <a:pPr algn="l"/>
                      <a:r>
                        <a:rPr sz="850">
                          <a:solidFill>
                            <a:srgbClr val="404040"/>
                          </a:solidFill>
                        </a:rPr>
                        <a:t>Weak ciphers</a:t>
                      </a:r>
                    </a:p>
                  </a:txBody>
                  <a:tcPr anchor="ctr" marL="36000" marR="36000" marT="18000" marB="18000"/>
                </a:tc>
                <a:tc>
                  <a:txBody>
                    <a:bodyPr/>
                    <a:lstStyle/>
                    <a:p>
                      <a:pPr algn="l"/>
                      <a:r>
                        <a:rPr sz="850">
                          <a:solidFill>
                            <a:srgbClr val="404040"/>
                          </a:solidFill>
                        </a:rPr>
                        <a:t>Medium</a:t>
                      </a:r>
                    </a:p>
                  </a:txBody>
                  <a:tcPr anchor="ctr" marL="36000" marR="36000" marT="18000" marB="18000"/>
                </a:tc>
              </a:tr>
              <a:tr h="320000">
                <a:tc>
                  <a:txBody>
                    <a:bodyPr/>
                    <a:lstStyle/>
                    <a:p>
                      <a:pPr algn="l"/>
                      <a:r>
                        <a:rPr sz="850">
                          <a:solidFill>
                            <a:srgbClr val="404040"/>
                          </a:solidFill>
                        </a:rPr>
                        <a:t>Improper input validation</a:t>
                      </a:r>
                    </a:p>
                  </a:txBody>
                  <a:tcPr anchor="ctr" marL="36000" marR="36000" marT="18000" marB="18000">
                    <a:solidFill>
                      <a:srgbClr val="E6F0FA"/>
                    </a:solidFill>
                  </a:tcPr>
                </a:tc>
                <a:tc>
                  <a:txBody>
                    <a:bodyPr/>
                    <a:lstStyle/>
                    <a:p>
                      <a:pPr algn="l"/>
                      <a:r>
                        <a:rPr sz="850">
                          <a:solidFill>
                            <a:srgbClr val="404040"/>
                          </a:solidFill>
                        </a:rPr>
                        <a:t>Medium</a:t>
                      </a:r>
                    </a:p>
                  </a:txBody>
                  <a:tcPr anchor="ctr" marL="36000" marR="36000" marT="18000" marB="18000">
                    <a:solidFill>
                      <a:srgbClr val="E6F0FA"/>
                    </a:solidFill>
                  </a:tcPr>
                </a:tc>
              </a:tr>
              <a:tr h="320000">
                <a:tc>
                  <a:txBody>
                    <a:bodyPr/>
                    <a:lstStyle/>
                    <a:p>
                      <a:pPr algn="l"/>
                      <a:r>
                        <a:rPr sz="850">
                          <a:solidFill>
                            <a:srgbClr val="404040"/>
                          </a:solidFill>
                        </a:rPr>
                        <a:t>Missing file upload validation</a:t>
                      </a:r>
                    </a:p>
                  </a:txBody>
                  <a:tcPr anchor="ctr" marL="36000" marR="36000" marT="18000" marB="18000"/>
                </a:tc>
                <a:tc>
                  <a:txBody>
                    <a:bodyPr/>
                    <a:lstStyle/>
                    <a:p>
                      <a:pPr algn="l"/>
                      <a:r>
                        <a:rPr sz="850">
                          <a:solidFill>
                            <a:srgbClr val="404040"/>
                          </a:solidFill>
                        </a:rPr>
                        <a:t>Medium</a:t>
                      </a:r>
                    </a:p>
                  </a:txBody>
                  <a:tcPr anchor="ctr" marL="36000" marR="36000" marT="18000" marB="18000"/>
                </a:tc>
              </a:tr>
              <a:tr h="320000">
                <a:tc>
                  <a:txBody>
                    <a:bodyPr/>
                    <a:lstStyle/>
                    <a:p>
                      <a:pPr algn="l"/>
                      <a:r>
                        <a:rPr sz="850">
                          <a:solidFill>
                            <a:srgbClr val="404040"/>
                          </a:solidFill>
                        </a:rPr>
                        <a:t>Missing security Headers</a:t>
                      </a:r>
                    </a:p>
                  </a:txBody>
                  <a:tcPr anchor="ctr" marL="36000" marR="36000" marT="18000" marB="18000">
                    <a:solidFill>
                      <a:srgbClr val="E6F0FA"/>
                    </a:solidFill>
                  </a:tcPr>
                </a:tc>
                <a:tc>
                  <a:txBody>
                    <a:bodyPr/>
                    <a:lstStyle/>
                    <a:p>
                      <a:pPr algn="l"/>
                      <a:r>
                        <a:rPr sz="850">
                          <a:solidFill>
                            <a:srgbClr val="404040"/>
                          </a:solidFill>
                        </a:rPr>
                        <a:t>Medium</a:t>
                      </a:r>
                    </a:p>
                  </a:txBody>
                  <a:tcPr anchor="ctr" marL="36000" marR="36000" marT="18000" marB="18000">
                    <a:solidFill>
                      <a:srgbClr val="E6F0FA"/>
                    </a:solidFill>
                  </a:tcPr>
                </a:tc>
              </a:tr>
              <a:tr h="320000">
                <a:tc>
                  <a:txBody>
                    <a:bodyPr/>
                    <a:lstStyle/>
                    <a:p>
                      <a:pPr algn="l"/>
                      <a:r>
                        <a:rPr sz="850">
                          <a:solidFill>
                            <a:srgbClr val="404040"/>
                          </a:solidFill>
                        </a:rPr>
                        <a:t>Missing Cookie attributes-Http only, secure flag</a:t>
                      </a:r>
                    </a:p>
                  </a:txBody>
                  <a:tcPr anchor="ctr" marL="36000" marR="36000" marT="18000" marB="18000"/>
                </a:tc>
                <a:tc>
                  <a:txBody>
                    <a:bodyPr/>
                    <a:lstStyle/>
                    <a:p>
                      <a:pPr algn="l"/>
                      <a:r>
                        <a:rPr sz="850">
                          <a:solidFill>
                            <a:srgbClr val="404040"/>
                          </a:solidFill>
                        </a:rPr>
                        <a:t>Medium</a:t>
                      </a:r>
                    </a:p>
                  </a:txBody>
                  <a:tcPr anchor="ctr" marL="36000" marR="36000" marT="18000" marB="18000"/>
                </a:tc>
              </a:tr>
              <a:tr h="320000">
                <a:tc>
                  <a:txBody>
                    <a:bodyPr/>
                    <a:lstStyle/>
                    <a:p>
                      <a:pPr algn="l"/>
                      <a:r>
                        <a:rPr sz="850">
                          <a:solidFill>
                            <a:srgbClr val="404040"/>
                          </a:solidFill>
                        </a:rPr>
                        <a:t>Data exposure</a:t>
                      </a:r>
                    </a:p>
                  </a:txBody>
                  <a:tcPr anchor="ctr" marL="36000" marR="36000" marT="18000" marB="18000">
                    <a:solidFill>
                      <a:srgbClr val="E6F0FA"/>
                    </a:solidFill>
                  </a:tcPr>
                </a:tc>
                <a:tc>
                  <a:txBody>
                    <a:bodyPr/>
                    <a:lstStyle/>
                    <a:p>
                      <a:pPr algn="l"/>
                      <a:r>
                        <a:rPr sz="850">
                          <a:solidFill>
                            <a:srgbClr val="404040"/>
                          </a:solidFill>
                        </a:rPr>
                        <a:t>Low</a:t>
                      </a:r>
                    </a:p>
                  </a:txBody>
                  <a:tcPr anchor="ctr" marL="36000" marR="36000" marT="18000" marB="18000">
                    <a:solidFill>
                      <a:srgbClr val="E6F0FA"/>
                    </a:solidFill>
                  </a:tcPr>
                </a:tc>
              </a:tr>
              <a:tr h="320000">
                <a:tc>
                  <a:txBody>
                    <a:bodyPr/>
                    <a:lstStyle/>
                    <a:p>
                      <a:pPr algn="l"/>
                      <a:r>
                        <a:rPr sz="850">
                          <a:solidFill>
                            <a:srgbClr val="404040"/>
                          </a:solidFill>
                        </a:rPr>
                        <a:t>Weak Hashing Algorithm</a:t>
                      </a:r>
                    </a:p>
                  </a:txBody>
                  <a:tcPr anchor="ctr" marL="36000" marR="36000" marT="18000" marB="18000"/>
                </a:tc>
                <a:tc>
                  <a:txBody>
                    <a:bodyPr/>
                    <a:lstStyle/>
                    <a:p>
                      <a:pPr algn="l"/>
                      <a:r>
                        <a:rPr sz="850">
                          <a:solidFill>
                            <a:srgbClr val="404040"/>
                          </a:solidFill>
                        </a:rPr>
                        <a:t>Low</a:t>
                      </a:r>
                    </a:p>
                  </a:txBody>
                  <a:tcPr anchor="ctr" marL="36000" marR="36000" marT="18000" marB="18000"/>
                </a:tc>
              </a:tr>
              <a:tr h="320000">
                <a:tc>
                  <a:txBody>
                    <a:bodyPr/>
                    <a:lstStyle/>
                    <a:p>
                      <a:pPr algn="l"/>
                      <a:r>
                        <a:rPr sz="850">
                          <a:solidFill>
                            <a:srgbClr val="404040"/>
                          </a:solidFill>
                        </a:rPr>
                        <a:t>Vulnerable Bootstrap and jQuery version</a:t>
                      </a:r>
                    </a:p>
                  </a:txBody>
                  <a:tcPr anchor="ctr" marL="36000" marR="36000" marT="18000" marB="18000">
                    <a:solidFill>
                      <a:srgbClr val="E6F0FA"/>
                    </a:solidFill>
                  </a:tcPr>
                </a:tc>
                <a:tc>
                  <a:txBody>
                    <a:bodyPr/>
                    <a:lstStyle/>
                    <a:p>
                      <a:pPr algn="l"/>
                      <a:r>
                        <a:rPr sz="850">
                          <a:solidFill>
                            <a:srgbClr val="404040"/>
                          </a:solidFill>
                        </a:rPr>
                        <a:t>Low</a:t>
                      </a:r>
                    </a:p>
                  </a:txBody>
                  <a:tcPr anchor="ctr" marL="36000" marR="36000" marT="18000" marB="18000">
                    <a:solidFill>
                      <a:srgbClr val="E6F0FA"/>
                    </a:solidFill>
                  </a:tcPr>
                </a:tc>
              </a:tr>
            </a:tbl>
          </a:graphicData>
        </a:graphic>
      </p:graphicFrame>
      <p:graphicFrame>
        <p:nvGraphicFramePr>
          <p:cNvPr id="6" name="Table 5"/>
          <p:cNvGraphicFramePr>
            <a:graphicFrameLocks noGrp="1"/>
          </p:cNvGraphicFramePr>
          <p:nvPr/>
        </p:nvGraphicFramePr>
        <p:xfrm>
          <a:off x="360000" y="3960000"/>
          <a:ext cx="6840000" cy="1620000"/>
        </p:xfrm>
        <a:graphic>
          <a:graphicData uri="http://schemas.openxmlformats.org/drawingml/2006/table">
            <a:tbl>
              <a:tblPr firstRow="1" bandRow="1">
                <a:tableStyleId>{5C22544A-7EE6-4342-B048-85BDC9FD1C3A}</a:tableStyleId>
              </a:tblPr>
              <a:tblGrid>
                <a:gridCol w="1440000"/>
                <a:gridCol w="5400000"/>
              </a:tblGrid>
              <a:tr h="405000">
                <a:tc>
                  <a:txBody>
                    <a:bodyPr/>
                    <a:lstStyle/>
                    <a:p>
                      <a:pPr algn="l"/>
                      <a:r>
                        <a:rPr b="1" sz="992">
                          <a:solidFill>
                            <a:srgbClr val="FFFFFF"/>
                          </a:solidFill>
                        </a:rPr>
                        <a:t>Threat Type</a:t>
                      </a:r>
                    </a:p>
                  </a:txBody>
                  <a:tcPr anchor="ctr" marL="36000" marR="36000" marT="18000" marB="18000">
                    <a:solidFill>
                      <a:srgbClr val="0780B5"/>
                    </a:solidFill>
                  </a:tcPr>
                </a:tc>
                <a:tc>
                  <a:txBody>
                    <a:bodyPr/>
                    <a:lstStyle/>
                    <a:p>
                      <a:pPr algn="l"/>
                      <a:r>
                        <a:rPr b="1" sz="992">
                          <a:solidFill>
                            <a:srgbClr val="FFFFFF"/>
                          </a:solidFill>
                        </a:rPr>
                        <a:t>Risks</a:t>
                      </a:r>
                    </a:p>
                  </a:txBody>
                  <a:tcPr anchor="ctr" marL="36000" marR="36000" marT="18000" marB="18000">
                    <a:solidFill>
                      <a:srgbClr val="0780B5"/>
                    </a:solidFill>
                  </a:tcPr>
                </a:tc>
              </a:tr>
              <a:tr h="405000">
                <a:tc>
                  <a:txBody>
                    <a:bodyPr/>
                    <a:lstStyle/>
                    <a:p>
                      <a:pPr algn="l"/>
                      <a:r>
                        <a:rPr sz="850" b="1">
                          <a:solidFill>
                            <a:srgbClr val="404040"/>
                          </a:solidFill>
                        </a:rPr>
                        <a:t>Data exposure</a:t>
                      </a:r>
                    </a:p>
                  </a:txBody>
                  <a:tcPr anchor="ctr" marL="36000" marR="36000" marT="18000" marB="18000"/>
                </a:tc>
                <a:tc>
                  <a:txBody>
                    <a:bodyPr/>
                    <a:lstStyle/>
                    <a:p>
                      <a:pPr algn="l"/>
                      <a:r>
                        <a:rPr sz="850">
                          <a:solidFill>
                            <a:srgbClr val="404040"/>
                          </a:solidFill>
                        </a:rPr>
                        <a:t>Usernames are exposed, enabling password attacks that risk unauthorized access, data breaches, and compliance violations.</a:t>
                      </a:r>
                    </a:p>
                  </a:txBody>
                  <a:tcPr anchor="ctr" marL="36000" marR="36000" marT="18000" marB="18000"/>
                </a:tc>
              </a:tr>
              <a:tr h="405000">
                <a:tc>
                  <a:txBody>
                    <a:bodyPr/>
                    <a:lstStyle/>
                    <a:p>
                      <a:pPr algn="l"/>
                      <a:r>
                        <a:rPr sz="850" b="1">
                          <a:solidFill>
                            <a:srgbClr val="404040"/>
                          </a:solidFill>
                        </a:rPr>
                        <a:t>Subdomain Takeover</a:t>
                      </a:r>
                    </a:p>
                  </a:txBody>
                  <a:tcPr anchor="ctr" marL="36000" marR="36000" marT="18000" marB="18000">
                    <a:solidFill>
                      <a:srgbClr val="E6F0FA"/>
                    </a:solidFill>
                  </a:tcPr>
                </a:tc>
                <a:tc>
                  <a:txBody>
                    <a:bodyPr/>
                    <a:lstStyle/>
                    <a:p>
                      <a:pPr algn="l"/>
                      <a:r>
                        <a:rPr sz="850">
                          <a:solidFill>
                            <a:srgbClr val="404040"/>
                          </a:solidFill>
                        </a:rPr>
                        <a:t>Subdomains are misconfigured and vulnerable to takeover, allowing attackers to hijack them for phishing or malware, risking brand abuse and user compromise.</a:t>
                      </a:r>
                    </a:p>
                  </a:txBody>
                  <a:tcPr anchor="ctr" marL="36000" marR="36000" marT="18000" marB="18000">
                    <a:solidFill>
                      <a:srgbClr val="E6F0FA"/>
                    </a:solidFill>
                  </a:tcPr>
                </a:tc>
              </a:tr>
              <a:tr h="405000">
                <a:tc>
                  <a:txBody>
                    <a:bodyPr/>
                    <a:lstStyle/>
                    <a:p>
                      <a:pPr algn="l"/>
                      <a:r>
                        <a:rPr sz="850" b="1">
                          <a:solidFill>
                            <a:srgbClr val="404040"/>
                          </a:solidFill>
                        </a:rPr>
                        <a:t>Open Port</a:t>
                      </a:r>
                    </a:p>
                  </a:txBody>
                  <a:tcPr anchor="ctr" marL="36000" marR="36000" marT="18000" marB="18000"/>
                </a:tc>
                <a:tc>
                  <a:txBody>
                    <a:bodyPr/>
                    <a:lstStyle/>
                    <a:p>
                      <a:pPr algn="l"/>
                      <a:r>
                        <a:rPr sz="850">
                          <a:solidFill>
                            <a:srgbClr val="404040"/>
                          </a:solidFill>
                        </a:rPr>
                        <a:t>Port 22 is exposed, making the server a target for SSH brute-force attacks, increasing the risk of unauthorized access and server compromise.</a:t>
                      </a:r>
                    </a:p>
                  </a:txBody>
                  <a:tcPr anchor="ctr" marL="36000" marR="36000" marT="18000" marB="18000"/>
                </a:tc>
              </a:tr>
            </a:tbl>
          </a:graphicData>
        </a:graphic>
      </p:graphicFrame>
      <p:sp>
        <p:nvSpPr>
          <p:cNvPr id="7" name="TextBox 6"/>
          <p:cNvSpPr txBox="1"/>
          <p:nvPr/>
        </p:nvSpPr>
        <p:spPr>
          <a:xfrm>
            <a:off x="360000" y="6120000"/>
            <a:ext cx="3960000" cy="3600000"/>
          </a:xfrm>
          <a:prstGeom prst="rect">
            <a:avLst/>
          </a:prstGeom>
          <a:noFill/>
        </p:spPr>
        <p:txBody>
          <a:bodyPr wrap="square">
            <a:spAutoFit/>
          </a:bodyPr>
          <a:lstStyle/>
          <a:p>
            <a:pPr algn="l"/>
            <a:r>
              <a:rPr sz="1700" b="1">
                <a:solidFill>
                  <a:srgbClr val="000000"/>
                </a:solidFill>
              </a:rPr>
              <a:t>What's in it for you?</a:t>
            </a:r>
          </a:p>
          <a:p>
            <a:pPr algn="l">
              <a:spcBef>
                <a:spcPts val="600"/>
              </a:spcBef>
            </a:pPr>
            <a:r>
              <a:rPr sz="1020">
                <a:solidFill>
                  <a:srgbClr val="060606"/>
                </a:solidFill>
              </a:rPr>
              <a:t>- Explore the most prevalent and impactful threats, techniques, and trends that we've observed.</a:t>
            </a:r>
          </a:p>
          <a:p>
            <a:pPr algn="l">
              <a:spcBef>
                <a:spcPts val="600"/>
              </a:spcBef>
            </a:pPr>
            <a:r>
              <a:rPr sz="1020">
                <a:solidFill>
                  <a:srgbClr val="060606"/>
                </a:solidFill>
              </a:rPr>
              <a:t>- Prioritize and categorize the threats based on their severity and impact on your business and invest your valuable time and resources on stuff that needs immediate attention.</a:t>
            </a:r>
          </a:p>
          <a:p>
            <a:pPr algn="l">
              <a:spcBef>
                <a:spcPts val="600"/>
              </a:spcBef>
            </a:pPr>
            <a:r>
              <a:rPr sz="1020">
                <a:solidFill>
                  <a:srgbClr val="060606"/>
                </a:solidFill>
              </a:rPr>
              <a:t>- Shape and inform your readiness, detection, and response to critical threats</a:t>
            </a:r>
          </a:p>
          <a:p>
            <a:pPr algn="l">
              <a:spcBef>
                <a:spcPts val="600"/>
              </a:spcBef>
            </a:pPr>
            <a:r>
              <a:rPr sz="1020">
                <a:solidFill>
                  <a:srgbClr val="060606"/>
                </a:solidFill>
              </a:rPr>
              <a:t>- Get a custom consultation from our cybersecurity experts and secure your IT landscape.</a:t>
            </a:r>
          </a:p>
          <a:p>
            <a:pPr>
              <a:spcBef>
                <a:spcPts val="1800"/>
              </a:spcBef>
            </a:pPr>
            <a:r>
              <a:rPr sz="1020">
                <a:solidFill>
                  <a:srgbClr val="060606"/>
                </a:solidFill>
              </a:rPr>
              <a:t>For more information write to us at</a:t>
            </a:r>
          </a:p>
          <a:p>
            <a:pPr algn="l"/>
            <a:r>
              <a:rPr sz="1133" b="1">
                <a:solidFill>
                  <a:srgbClr val="000000"/>
                </a:solidFill>
              </a:rPr>
              <a:t>cybersecurity@yash.com</a:t>
            </a:r>
          </a:p>
        </p:txBody>
      </p:sp>
      <p:sp>
        <p:nvSpPr>
          <p:cNvPr id="8" name="TextBox 7"/>
          <p:cNvSpPr txBox="1"/>
          <p:nvPr/>
        </p:nvSpPr>
        <p:spPr>
          <a:xfrm>
            <a:off x="4500000" y="6120000"/>
            <a:ext cx="3060000" cy="3600000"/>
          </a:xfrm>
          <a:prstGeom prst="rect">
            <a:avLst/>
          </a:prstGeom>
          <a:noFill/>
        </p:spPr>
        <p:txBody>
          <a:bodyPr wrap="square">
            <a:spAutoFit/>
          </a:bodyPr>
          <a:lstStyle/>
          <a:p>
            <a:pPr algn="l"/>
            <a:r>
              <a:rPr sz="1700" b="1">
                <a:solidFill>
                  <a:srgbClr val="000000"/>
                </a:solidFill>
              </a:rPr>
              <a:t>YASH Recommendations</a:t>
            </a:r>
          </a:p>
          <a:p>
            <a:pPr algn="l"/>
            <a:r>
              <a:rPr sz="1417">
                <a:solidFill>
                  <a:srgbClr val="000000"/>
                </a:solidFill>
              </a:rPr>
              <a:t>Why Learn More?</a:t>
            </a:r>
          </a:p>
          <a:p/>
        </p:txBody>
      </p:sp>
      <p:sp>
        <p:nvSpPr>
          <p:cNvPr id="9" name="Oval 8"/>
          <p:cNvSpPr/>
          <p:nvPr/>
        </p:nvSpPr>
        <p:spPr>
          <a:xfrm>
            <a:off x="4572000" y="6840000"/>
            <a:ext cx="432000" cy="432000"/>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img1.png"/>
          <p:cNvPicPr>
            <a:picLocks noChangeAspect="1"/>
          </p:cNvPicPr>
          <p:nvPr/>
        </p:nvPicPr>
        <p:blipFill>
          <a:blip r:embed="rId4"/>
          <a:stretch>
            <a:fillRect/>
          </a:stretch>
        </p:blipFill>
        <p:spPr>
          <a:xfrm>
            <a:off x="4698000" y="6966000"/>
            <a:ext cx="180000" cy="180000"/>
          </a:xfrm>
          <a:prstGeom prst="rect">
            <a:avLst/>
          </a:prstGeom>
        </p:spPr>
      </p:pic>
      <p:sp>
        <p:nvSpPr>
          <p:cNvPr id="11" name="TextBox 10"/>
          <p:cNvSpPr txBox="1"/>
          <p:nvPr/>
        </p:nvSpPr>
        <p:spPr>
          <a:xfrm>
            <a:off x="5184000" y="6840000"/>
            <a:ext cx="2160000" cy="540000"/>
          </a:xfrm>
          <a:prstGeom prst="rect">
            <a:avLst/>
          </a:prstGeom>
          <a:noFill/>
        </p:spPr>
        <p:txBody>
          <a:bodyPr wrap="none" lIns="0" rIns="0" tIns="36000" bIns="0">
            <a:spAutoFit/>
          </a:bodyPr>
          <a:lstStyle/>
          <a:p>
            <a:pPr algn="l"/>
            <a:r>
              <a:rPr sz="1190" b="1">
                <a:solidFill>
                  <a:srgbClr val="000000"/>
                </a:solidFill>
              </a:rPr>
              <a:t>Assess &amp; Manage</a:t>
            </a:r>
          </a:p>
          <a:p>
            <a:pPr algn="l"/>
            <a:r>
              <a:rPr sz="1190" b="1">
                <a:solidFill>
                  <a:srgbClr val="000000"/>
                </a:solidFill>
              </a:rPr>
              <a:t>Security performance</a:t>
            </a:r>
          </a:p>
        </p:txBody>
      </p:sp>
      <p:sp>
        <p:nvSpPr>
          <p:cNvPr id="12" name="Oval 11"/>
          <p:cNvSpPr/>
          <p:nvPr/>
        </p:nvSpPr>
        <p:spPr>
          <a:xfrm>
            <a:off x="4572000" y="7470000"/>
            <a:ext cx="432000" cy="432000"/>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3" name="Picture 12" descr="img2.png"/>
          <p:cNvPicPr>
            <a:picLocks noChangeAspect="1"/>
          </p:cNvPicPr>
          <p:nvPr/>
        </p:nvPicPr>
        <p:blipFill>
          <a:blip r:embed="rId5"/>
          <a:stretch>
            <a:fillRect/>
          </a:stretch>
        </p:blipFill>
        <p:spPr>
          <a:xfrm>
            <a:off x="4698000" y="7596000"/>
            <a:ext cx="180000" cy="180000"/>
          </a:xfrm>
          <a:prstGeom prst="rect">
            <a:avLst/>
          </a:prstGeom>
        </p:spPr>
      </p:pic>
      <p:sp>
        <p:nvSpPr>
          <p:cNvPr id="14" name="TextBox 13"/>
          <p:cNvSpPr txBox="1"/>
          <p:nvPr/>
        </p:nvSpPr>
        <p:spPr>
          <a:xfrm>
            <a:off x="5184000" y="7470000"/>
            <a:ext cx="2160000" cy="540000"/>
          </a:xfrm>
          <a:prstGeom prst="rect">
            <a:avLst/>
          </a:prstGeom>
          <a:noFill/>
        </p:spPr>
        <p:txBody>
          <a:bodyPr wrap="none" lIns="0" rIns="0" tIns="36000" bIns="0">
            <a:spAutoFit/>
          </a:bodyPr>
          <a:lstStyle/>
          <a:p>
            <a:pPr algn="l"/>
            <a:r>
              <a:rPr sz="1190" b="1">
                <a:solidFill>
                  <a:srgbClr val="000000"/>
                </a:solidFill>
              </a:rPr>
              <a:t>Continuously Monitor</a:t>
            </a:r>
          </a:p>
          <a:p>
            <a:pPr algn="l"/>
            <a:r>
              <a:rPr sz="1190" b="1">
                <a:solidFill>
                  <a:srgbClr val="000000"/>
                </a:solidFill>
              </a:rPr>
              <a:t>Critical Vendors</a:t>
            </a:r>
          </a:p>
        </p:txBody>
      </p:sp>
      <p:sp>
        <p:nvSpPr>
          <p:cNvPr id="15" name="Oval 14"/>
          <p:cNvSpPr/>
          <p:nvPr/>
        </p:nvSpPr>
        <p:spPr>
          <a:xfrm>
            <a:off x="4572000" y="8100000"/>
            <a:ext cx="432000" cy="432000"/>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6" name="Picture 15" descr="img3.png"/>
          <p:cNvPicPr>
            <a:picLocks noChangeAspect="1"/>
          </p:cNvPicPr>
          <p:nvPr/>
        </p:nvPicPr>
        <p:blipFill>
          <a:blip r:embed="rId6"/>
          <a:stretch>
            <a:fillRect/>
          </a:stretch>
        </p:blipFill>
        <p:spPr>
          <a:xfrm>
            <a:off x="4698000" y="8226000"/>
            <a:ext cx="180000" cy="180000"/>
          </a:xfrm>
          <a:prstGeom prst="rect">
            <a:avLst/>
          </a:prstGeom>
        </p:spPr>
      </p:pic>
      <p:sp>
        <p:nvSpPr>
          <p:cNvPr id="17" name="TextBox 16"/>
          <p:cNvSpPr txBox="1"/>
          <p:nvPr/>
        </p:nvSpPr>
        <p:spPr>
          <a:xfrm>
            <a:off x="5184000" y="8100000"/>
            <a:ext cx="2160000" cy="540000"/>
          </a:xfrm>
          <a:prstGeom prst="rect">
            <a:avLst/>
          </a:prstGeom>
          <a:noFill/>
        </p:spPr>
        <p:txBody>
          <a:bodyPr wrap="none" lIns="0" rIns="0" tIns="36000" bIns="0">
            <a:spAutoFit/>
          </a:bodyPr>
          <a:lstStyle/>
          <a:p>
            <a:pPr algn="l"/>
            <a:r>
              <a:rPr sz="1190" b="1">
                <a:solidFill>
                  <a:srgbClr val="000000"/>
                </a:solidFill>
              </a:rPr>
              <a:t>Map to Global Cyber</a:t>
            </a:r>
          </a:p>
          <a:p>
            <a:pPr algn="l"/>
            <a:r>
              <a:rPr sz="1190" b="1">
                <a:solidFill>
                  <a:srgbClr val="000000"/>
                </a:solidFill>
              </a:rPr>
              <a:t>Security Frameworks</a:t>
            </a:r>
          </a:p>
        </p:txBody>
      </p:sp>
      <p:sp>
        <p:nvSpPr>
          <p:cNvPr id="18" name="TextBox 17"/>
          <p:cNvSpPr txBox="1"/>
          <p:nvPr/>
        </p:nvSpPr>
        <p:spPr>
          <a:xfrm>
            <a:off x="4500000" y="8730000"/>
            <a:ext cx="2880000" cy="360000"/>
          </a:xfrm>
          <a:prstGeom prst="rect">
            <a:avLst/>
          </a:prstGeom>
          <a:noFill/>
        </p:spPr>
        <p:txBody>
          <a:bodyPr wrap="none">
            <a:spAutoFit/>
          </a:bodyPr>
          <a:lstStyle/>
          <a:p>
            <a:pPr algn="l"/>
            <a:r>
              <a:rPr sz="992" i="1">
                <a:solidFill>
                  <a:srgbClr val="000000"/>
                </a:solidFill>
              </a:rPr>
              <a:t>(e.g. NIST &amp; ISO/IEC 27001)</a:t>
            </a:r>
          </a:p>
        </p:txBody>
      </p:sp>
      <p:sp>
        <p:nvSpPr>
          <p:cNvPr id="19" name="TextBox 18"/>
          <p:cNvSpPr txBox="1"/>
          <p:nvPr/>
        </p:nvSpPr>
        <p:spPr>
          <a:xfrm>
            <a:off x="0" y="9360000"/>
            <a:ext cx="7560000" cy="720000"/>
          </a:xfrm>
          <a:prstGeom prst="rect">
            <a:avLst/>
          </a:prstGeom>
          <a:solidFill>
            <a:srgbClr val="00B0F0"/>
          </a:solidFill>
        </p:spPr>
        <p:txBody>
          <a:bodyPr wrap="none">
            <a:spAutoFit/>
          </a:bodyPr>
          <a:lstStyle/>
          <a:p/>
        </p:txBody>
      </p:sp>
      <p:sp>
        <p:nvSpPr>
          <p:cNvPr id="20" name="TextBox 19"/>
          <p:cNvSpPr txBox="1"/>
          <p:nvPr/>
        </p:nvSpPr>
        <p:spPr>
          <a:xfrm>
            <a:off x="180000" y="9504000"/>
            <a:ext cx="3780000" cy="576000"/>
          </a:xfrm>
          <a:prstGeom prst="rect">
            <a:avLst/>
          </a:prstGeom>
          <a:noFill/>
        </p:spPr>
        <p:txBody>
          <a:bodyPr wrap="square" lIns="0" rIns="0" tIns="0" bIns="0">
            <a:spAutoFit/>
          </a:bodyPr>
          <a:lstStyle/>
          <a:p>
            <a:pPr algn="l"/>
            <a:r>
              <a:rPr sz="793">
                <a:solidFill>
                  <a:srgbClr val="FF0000"/>
                </a:solidFill>
              </a:rPr>
              <a:t>Disclaimer:</a:t>
            </a:r>
            <a:r>
              <a:rPr sz="793">
                <a:solidFill>
                  <a:srgbClr val="FFFFFF"/>
                </a:solidFill>
              </a:rPr>
              <a:t> All the information for the report has been obtained from publicly available sources. YASH technologies does not perform any unauthorized assessment that could impact your business</a:t>
            </a:r>
          </a:p>
        </p:txBody>
      </p:sp>
      <p:sp>
        <p:nvSpPr>
          <p:cNvPr id="21" name="TextBox 20"/>
          <p:cNvSpPr txBox="1"/>
          <p:nvPr/>
        </p:nvSpPr>
        <p:spPr>
          <a:xfrm>
            <a:off x="4140000" y="9504000"/>
            <a:ext cx="3600000" cy="576000"/>
          </a:xfrm>
          <a:prstGeom prst="rect">
            <a:avLst/>
          </a:prstGeom>
          <a:noFill/>
        </p:spPr>
        <p:txBody>
          <a:bodyPr wrap="none" lIns="0" rIns="0" tIns="0" bIns="0">
            <a:spAutoFit/>
          </a:bodyPr>
          <a:lstStyle/>
          <a:p>
            <a:r>
              <a:rPr sz="992" b="1">
                <a:solidFill>
                  <a:srgbClr val="FFFFFF"/>
                </a:solidFill>
              </a:rPr>
              <a:t>Maximise security posture with</a:t>
            </a:r>
          </a:p>
          <a:p>
            <a:pPr algn="l"/>
            <a:r>
              <a:rPr sz="1190" b="1">
                <a:solidFill>
                  <a:srgbClr val="FFFFFF"/>
                </a:solidFill>
              </a:rPr>
              <a:t>SOC/MDR/VMS/TRPM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