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7560000" cy="1008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33">
                <a:solidFill>
                  <a:srgbClr val="808080"/>
                </a:solidFill>
              </a:defRPr>
            </a:pPr>
            <a:r>
              <a:t>Vulnerability Count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Vulnerabilities</c:v>
                </c:pt>
              </c:strCache>
            </c:strRef>
          </c:tx>
          <c:dPt>
            <c:idx val="0"/>
            <c:spPr>
              <a:solidFill>
                <a:srgbClr val="B40000"/>
              </a:solidFill>
            </c:spPr>
          </c:dPt>
          <c:dPt>
            <c:idx val="1"/>
            <c:spPr>
              <a:solidFill>
                <a:srgbClr val="DC0000"/>
              </a:solidFill>
            </c:spPr>
          </c:dPt>
          <c:dPt>
            <c:idx val="2"/>
            <c:spPr>
              <a:solidFill>
                <a:srgbClr val="FFA500"/>
              </a:solidFill>
            </c:spPr>
          </c:dPt>
          <c:dPt>
            <c:idx val="3"/>
            <c:spPr>
              <a:solidFill>
                <a:srgbClr val="FFDC00"/>
              </a:solidFill>
            </c:spPr>
          </c:dPt>
          <c:dLbls>
            <c:txPr>
              <a:bodyPr/>
              <a:lstStyle/>
              <a:p>
                <a:pPr>
                  <a:defRPr sz="850">
                    <a:solidFill>
                      <a:srgbClr val="404040"/>
                    </a:solidFill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.5"/>
          <c:min val="0.0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850"/>
            </a:pPr>
          </a:p>
        </c:txPr>
        <c:crossAx val="-2068027336"/>
        <c:crosses val="autoZero"/>
        <c:majorUnit val="1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2160000" cy="342000"/>
          </a:xfrm>
          <a:prstGeom prst="rect">
            <a:avLst/>
          </a:prstGeom>
          <a:solidFill>
            <a:srgbClr val="0780B5"/>
          </a:solidFill>
        </p:spPr>
        <p:txBody>
          <a:bodyPr wrap="none">
            <a:spAutoFit/>
          </a:bodyPr>
          <a:lstStyle/>
          <a:p>
            <a:pPr algn="l"/>
            <a:r>
              <a:rPr sz="1417" b="1">
                <a:solidFill>
                  <a:srgbClr val="FFFFFF"/>
                </a:solidFill>
              </a:rPr>
              <a:t>Vulnerability Summary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0000" y="900000"/>
          <a:ext cx="3240000" cy="288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0000" y="900000"/>
          <a:ext cx="306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900000"/>
              </a:tblGrid>
              <a:tr h="320000"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Vulnerability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Severity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ciphers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Improper input validation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file upload validation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security Headers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Cookie attributes-Http only, secure flag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Hashing Algorithm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Vulnerable Bootstrap and jQuery version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0000" y="3960000"/>
          <a:ext cx="684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5400000"/>
              </a:tblGrid>
              <a:tr h="405000"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Threat Type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Risks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Usernames are exposed, enabling password attacks that risk unauthorized access, data breaches, and compliance violations.</a:t>
                      </a:r>
                    </a:p>
                  </a:txBody>
                  <a:tcPr anchor="ctr" marL="36000" marR="36000" marT="18000" marB="18000"/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Subdomain Takeover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Subdomains are misconfigured and vulnerable to takeover, allowing attackers to hijack them for phishing or malware, risking brand abuse and user compromise.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Open Port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Port 22 is exposed, making the server a target for SSH brute-force attacks, increasing the risk of unauthorized access and server compromise.</a:t>
                      </a:r>
                    </a:p>
                  </a:txBody>
                  <a:tcPr anchor="ctr" marL="36000" marR="36000" marT="18000" marB="180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000" y="6120000"/>
            <a:ext cx="39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What's in it for you?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Explore the most prevalent and impactful threats, techniques, and trends that we've observed.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Prioritize and categorize the threats based on their severity and impact on your business and invest your valuable time and resources on stuff that needs immediate attention.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Shape and inform your readiness, detection, and response to critical threats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Get a custom consultation from our cybersecurity experts and secure your IT landscape.</a:t>
            </a:r>
          </a:p>
          <a:p>
            <a:pPr>
              <a:spcBef>
                <a:spcPts val="1800"/>
              </a:spcBef>
            </a:pPr>
            <a:r>
              <a:rPr sz="1020">
                <a:solidFill>
                  <a:srgbClr val="060606"/>
                </a:solidFill>
              </a:rPr>
              <a:t>For more information write to us at</a:t>
            </a:r>
          </a:p>
          <a:p>
            <a:pPr algn="l"/>
            <a:r>
              <a:rPr sz="1133" b="1">
                <a:solidFill>
                  <a:srgbClr val="000000"/>
                </a:solidFill>
              </a:rPr>
              <a:t>cybersecurity@yash.com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000" y="6120000"/>
            <a:ext cx="30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YASH Recommendations</a:t>
            </a:r>
          </a:p>
          <a:p>
            <a:pPr algn="l"/>
            <a:r>
              <a:rPr sz="1417">
                <a:solidFill>
                  <a:srgbClr val="000000"/>
                </a:solidFill>
              </a:rPr>
              <a:t>Why Learn More?</a:t>
            </a:r>
          </a:p>
          <a:p/>
        </p:txBody>
      </p:sp>
      <p:sp>
        <p:nvSpPr>
          <p:cNvPr id="9" name="Oval 8"/>
          <p:cNvSpPr/>
          <p:nvPr/>
        </p:nvSpPr>
        <p:spPr>
          <a:xfrm>
            <a:off x="4572000" y="684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0" y="6840000"/>
            <a:ext cx="432000" cy="432000"/>
          </a:xfrm>
          <a:prstGeom prst="rect">
            <a:avLst/>
          </a:prstGeom>
          <a:noFill/>
        </p:spPr>
        <p:txBody>
          <a:bodyPr wrap="none" lIns="0" rIns="0" tIns="90000" bIns="0">
            <a:spAutoFit/>
          </a:bodyPr>
          <a:lstStyle/>
          <a:p>
            <a:pPr algn="ctr"/>
            <a:r>
              <a:rPr sz="1417" b="1"/>
              <a:t>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4000" y="684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Assess &amp; Manage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performance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0" y="747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7470000"/>
            <a:ext cx="432000" cy="432000"/>
          </a:xfrm>
          <a:prstGeom prst="rect">
            <a:avLst/>
          </a:prstGeom>
          <a:noFill/>
        </p:spPr>
        <p:txBody>
          <a:bodyPr wrap="none" lIns="0" rIns="0" tIns="90000" bIns="0">
            <a:spAutoFit/>
          </a:bodyPr>
          <a:lstStyle/>
          <a:p>
            <a:pPr algn="ctr"/>
            <a:r>
              <a:rPr sz="1417" b="1"/>
              <a:t>📊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4000" y="747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Continuously Monitor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Critical Vendors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0" y="810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572000" y="8100000"/>
            <a:ext cx="432000" cy="432000"/>
          </a:xfrm>
          <a:prstGeom prst="rect">
            <a:avLst/>
          </a:prstGeom>
          <a:noFill/>
        </p:spPr>
        <p:txBody>
          <a:bodyPr wrap="none" lIns="0" rIns="0" tIns="90000" bIns="0">
            <a:spAutoFit/>
          </a:bodyPr>
          <a:lstStyle/>
          <a:p>
            <a:pPr algn="ctr"/>
            <a:r>
              <a:rPr sz="1417" b="1"/>
              <a:t>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4000" y="810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Map to Global Cyber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Frameworks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0000" y="873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92" i="1">
                <a:solidFill>
                  <a:srgbClr val="000000"/>
                </a:solidFill>
              </a:rPr>
              <a:t>(e.g. NIST &amp; ISO/IEC 27001)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9360000"/>
            <a:ext cx="7560000" cy="720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180000" y="9504000"/>
            <a:ext cx="3780000" cy="57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/>
            <a:r>
              <a:rPr sz="793">
                <a:solidFill>
                  <a:srgbClr val="FF0000"/>
                </a:solidFill>
              </a:rPr>
              <a:t>Disclaimer:</a:t>
            </a:r>
            <a:r>
              <a:rPr sz="793">
                <a:solidFill>
                  <a:srgbClr val="FFFFFF"/>
                </a:solidFill>
              </a:rPr>
              <a:t> All the information for the report has been obtained from publicly available sources. YASH technologies does not perform any unauthorized assessment that could impact your business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0000" y="9504000"/>
            <a:ext cx="3600000" cy="57600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r>
              <a:rPr sz="992" b="1">
                <a:solidFill>
                  <a:srgbClr val="FFFFFF"/>
                </a:solidFill>
              </a:rPr>
              <a:t>Maximise security posture with</a:t>
            </a:r>
          </a:p>
          <a:p>
            <a:pPr algn="l"/>
            <a:r>
              <a:rPr sz="1190" b="1">
                <a:solidFill>
                  <a:srgbClr val="FFFFFF"/>
                </a:solidFill>
              </a:rPr>
              <a:t>SOC/MDR/VMS/TRPM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