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Enterprise Vulnerability Assessment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097280"/>
            <a:ext cx="10362895" cy="50292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txBody>
          <a:bodyPr wrap="square" lIns="274320" tIns="182880" rIns="274320" bIns="182880">
            <a:spAutoFit/>
          </a:bodyPr>
          <a:lstStyle/>
          <a:p>
            <a:pPr>
              <a:spcAft>
                <a:spcPts val="1200"/>
              </a:spcAft>
              <a:defRPr b="1" sz="1800" u="sng">
                <a:solidFill>
                  <a:srgbClr val="000000"/>
                </a:solidFill>
              </a:defRPr>
            </a:pPr>
            <a:r>
              <a:t>Overview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Security scan across 5 assets in 1 networks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Analysis of 25 vulnerabilities with 40 CVEs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Risk prioritization: 16 Critical, 15 High severity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PCI compliance impact: 17 vulnerabilities affecting compliance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Comprehensive remediation strategy with actionable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Strategic Remediation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Phase 1: Critical Response (0-30 days)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033272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657600"/>
                <a:gridCol w="1371600"/>
                <a:gridCol w="18288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Target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Resources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Immediate Action Required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24-48 hours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In Progress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Business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+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Planned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Impact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7-14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Scheduled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Compliance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14-30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Compliance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Queued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4747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Phase 2: Systematic Remediation (30-90 days)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840480"/>
          <a:ext cx="1033272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657600"/>
                <a:gridCol w="1371600"/>
                <a:gridCol w="18288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Target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Resources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 Risk Items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30-60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Planned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Configuration Hardening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60-90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System 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Future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Process Improvements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Ongoing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All Teams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Future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HR +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Future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217920"/>
            <a:ext cx="11277295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>
                <a:solidFill>
                  <a:srgbClr val="000000"/>
                </a:solidFill>
              </a:defRPr>
            </a:pPr>
            <a:r>
              <a:t>**Total remediation items: 25 | Estimated effort: 40 action items | Critical items requiring immediate attention: 18**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Phase 1: Critical Vulnerability Response Plan - Action Items (Page 1 of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Critical Vulnerability Response Items (12 total items) - Items 1-10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064240" cy="35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468880"/>
                <a:gridCol w="640080"/>
                <a:gridCol w="640080"/>
                <a:gridCol w="731520"/>
                <a:gridCol w="640080"/>
                <a:gridCol w="2286000"/>
                <a:gridCol w="18288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Network Location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CVE IDs &amp; CVSS Score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Business Impact Context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10.26.2.61:443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CVE-2011-4730, CVE-2011-4739, CVE-2011-4749 (CVSS: 10)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10.6.16.50:443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CVE-2021-43527, CVE-2024-32962, CVE-2024-6472 (CVSS: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10.26.2.61:443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CVE-2020-11552, CVE-2022-20814, CVE-2022-45597 (CVSS: 9.8)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10.6.16.50:8000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CVE-2011-4677, CVE-2012-2012, CVE-2015-7928 (CVSS: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10.26.2.61:22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 (CVSS: 9.8)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10.10.1.18:22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 (CVSS: 9.8)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10.9.1.50:22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 (CVSS: 9.8)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10.6.16.51:22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 (CVSS: 9.8)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10.6.16.50:22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 (CVSS: 9.8)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10.6.16.50:443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Web Server HTTP Trace/Track Method Support Cross-Site Tracin...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CVE-2004-2320, CVE-2022-45411, CVE-2024-4323 (CVSS: 9.8)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669280"/>
            <a:ext cx="11277295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000000"/>
                </a:solidFill>
              </a:defRPr>
            </a:pPr>
            <a:r>
              <a:t>Critical Vulnerability Response - Page 1 of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Phase 1: Critical Vulnerability Response Plan - Action Items (Page 2 of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Critical Vulnerability Response Items (12 total items) - Items 11-12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064240" cy="119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468880"/>
                <a:gridCol w="640080"/>
                <a:gridCol w="640080"/>
                <a:gridCol w="731520"/>
                <a:gridCol w="640080"/>
                <a:gridCol w="2286000"/>
                <a:gridCol w="18288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Network Location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CVE IDs &amp; CVSS Score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Business Impact Context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10.6.16.50:443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Subject Common Name Does Not Match Server 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CVE-2012-5817, CVE-2012-5819, CVE-2013-0945 (CVSS: 9.3)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10.6.16.50:443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CVE-2023-38686, CVE-2023-6056, CVE-2025-9785 (CVSS: 9.3)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669280"/>
            <a:ext cx="11277295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000000"/>
                </a:solidFill>
              </a:defRPr>
            </a:pPr>
            <a:r>
              <a:t>Critical Vulnerability Response - Page 2 of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Phase 1: Critical Vulnerability Response Plan - Action Items - Executive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7315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Total Critical Assets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Vulnerabilities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Priority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 Priority Vulnerabilities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Low Priority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 IDs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Multiple - See Details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Business Impact Areas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840480"/>
            <a:ext cx="11277295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000000"/>
                </a:solidFill>
              </a:defRPr>
            </a:pPr>
            <a:r>
              <a:t>Key Findings - Critical Vulnerability Response: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• 12 critical assets requiring immediate remediation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• Multiple CVE IDs identified with varying CVSS scores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• Business impact assessment completed for each vulnerability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• Asset-specific network location and service context provided</a:t>
            </a:r>
          </a:p>
          <a:p>
            <a:pPr>
              <a:defRPr sz="1100">
                <a:solidFill>
                  <a:srgbClr val="000000"/>
                </a:solidFill>
              </a:defRPr>
            </a:pPr>
            <a:r>
              <a:t>• Detailed breakdown available in following slides for operational teams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Phase 1: High Priority Remediation Items - Action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High Priority Response Items (9 total items)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43000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457200"/>
                <a:gridCol w="457200"/>
                <a:gridCol w="457200"/>
                <a:gridCol w="457200"/>
                <a:gridCol w="2286000"/>
                <a:gridCol w="27432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Network Location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CVE IDs &amp; CVSS Score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Business Impact Context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10.26.2.61:443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CVE-2016-10931, CVE-2018-0227, CVE-2020-2050 (CVSS: 8.2)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10.9.1.50:nan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CVE-2012-0055, CVE-2015-1328, CVE-2017-7184 (CVSS: 7.8)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 | NEW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10.6.16.50:8000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CVE-2011-4677, CVE-2012-2012, CVE-2015-7928 (CVSS: 10)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10.6.16.50:443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Subject Common Name Does Not Match Server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CVE-2012-5817, CVE-2012-5819, CVE-2013-0945 (CVSS: 9.3)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Standard Risk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10.6.16.50:443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CVE-2021-43527, CVE-2024-32962, CVE-2024-6472 (CVSS: 10)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10.26.2.61:443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CVE-2020-11552, CVE-2022-20814, CVE-2022-45597 (CVSS: 9.8)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10.6.16.50:443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CVE-2023-38686, CVE-2023-6056, CVE-2025-9785 (CVSS: 9.3)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10.26.2.61:443 | Yash_Internal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Invalid Maximum Validity Date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CVE-2019-3890 (CVSS: 8.1)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10.6.16.50:8000 | 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Web Server Uses Plain-Text Form Based Authentication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CVE-2020-15767, CVE-2021-28680, CVE-2024-56128 (CVSS: 8.1)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Impact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Business Impact &amp; Compliance Analysis - Comprehensive Assessment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914400"/>
          <a:ext cx="457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Impact 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Affected 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DSS Compliance Issues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SOX Compliance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GDPR Data Privacy Risk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Business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High-Value Assets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Public-Facing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Legacy Systems (EOL)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Unpatched Critical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Remote Access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Ransomware Attack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Privilege Escalation Risks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Data Exfiltration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Network Segmentation Issues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Authentication 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Encryption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Part 1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0167" y="914400"/>
          <a:ext cx="4572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Network Segment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 &amp; High Risk Summary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Critical: 12, High: 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Part 2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Executive Summary &amp; Strategic Security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Key Findings, Risk Posture &amp; Recommended 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solidFill>
                  <a:srgbClr val="000000"/>
                </a:solidFill>
              </a:defRPr>
            </a:pPr>
            <a:r>
              <a:t>Security Posture Assessment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554480"/>
          <a:ext cx="8229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2286000"/>
                <a:gridCol w="2286000"/>
              </a:tblGrid>
              <a:tr h="27432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Security Metric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Current Status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Target Goal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Total Vulnerabilities Identified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Reduce by 50%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&amp; High 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Zero Critical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Average CVSS Score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8.7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&lt; 5.0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Remediation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80.0%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95%+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Immediate Action Required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Compliance Gaps (PCI)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56616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solidFill>
                  <a:srgbClr val="000000"/>
                </a:solidFill>
              </a:defRPr>
            </a:pPr>
            <a:r>
              <a:t>Risk Intelligence Summary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3931920"/>
          <a:ext cx="100584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86000"/>
                <a:gridCol w="5029200"/>
              </a:tblGrid>
              <a:tr h="27432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Risk 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Current Exposure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Business 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External Attack Surface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25 assets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- Direct exposure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Legacy System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 - Support gaps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Privilege Escalation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 vectors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- Admin access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Data Exfiltration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 vulnerabilities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- Data loss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Ransomware Vectors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 entry points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- Business disruption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303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solidFill>
                  <a:srgbClr val="000000"/>
                </a:solidFill>
              </a:defRPr>
            </a:pPr>
            <a:r>
              <a:t>Strategic Recommendations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6235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• Establish a dedicated Vulnerability Management Office (VMO) for centralized coordination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• Implement risk-based prioritization using CVSS scores and business impact assessment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• Deploy continuous monitoring with automated alerting for new critical vulnerabilities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• Create cross-functional incident response teams with defined escalation procedures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5303520"/>
            <a:ext cx="5486400" cy="1234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>
                <a:solidFill>
                  <a:srgbClr val="000000"/>
                </a:solidFill>
              </a:defRPr>
            </a:pPr>
            <a:r>
              <a:t>Success Metrics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• Mean Time to Detect (MTTD): &lt; 4 hours for critical vulnerabilities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• Mean Time to Remediate (MTTR): &lt; 72 hours for critical, &lt; 30 days for high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• Vulnerability Recurrence Rate: &lt; 5% for previously remediated issues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• Security Training Completion: 100% annual completion 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Vulnerability Assessment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731520"/>
            <a:ext cx="4389120" cy="228600"/>
          </a:xfrm>
          <a:prstGeom prst="rect">
            <a:avLst/>
          </a:prstGeom>
          <a:solidFill>
            <a:srgbClr val="4472C4"/>
          </a:solidFill>
        </p:spPr>
        <p:txBody>
          <a:bodyPr wrap="none">
            <a:spAutoFit/>
          </a:bodyPr>
          <a:lstStyle/>
          <a:p>
            <a:pPr algn="l">
              <a:defRPr b="1" sz="1200">
                <a:solidFill>
                  <a:srgbClr val="FFFFFF"/>
                </a:solidFill>
              </a:defRPr>
            </a:pPr>
            <a:r>
              <a:t>Scan Coverage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960120"/>
          <a:ext cx="43891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18872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 assets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" y="1737360"/>
            <a:ext cx="43891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* Comprehensive vulnerability assessment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2011680"/>
            <a:ext cx="4389120" cy="228600"/>
          </a:xfrm>
          <a:prstGeom prst="rect">
            <a:avLst/>
          </a:prstGeom>
          <a:solidFill>
            <a:srgbClr val="4472C4"/>
          </a:solidFill>
        </p:spPr>
        <p:txBody>
          <a:bodyPr wrap="none">
            <a:spAutoFit/>
          </a:bodyPr>
          <a:lstStyle/>
          <a:p>
            <a:pPr algn="l">
              <a:defRPr b="1" sz="1200">
                <a:solidFill>
                  <a:srgbClr val="FFFFFF"/>
                </a:solidFill>
              </a:defRPr>
            </a:pPr>
            <a:r>
              <a:t>Risk Priority Distribution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2240280"/>
          <a:ext cx="43891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188720"/>
              </a:tblGrid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Critical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High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Medium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Low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PCI Compliance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2880" y="4160520"/>
            <a:ext cx="4389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** Risk levels based on CVSS scores and business impact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54880" y="731520"/>
          <a:ext cx="73152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Vulnerability 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Info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SSL/TLS &amp; Certificates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SSH &amp; Cryptography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OS &amp; System Updates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Web Server &amp;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Configuration &amp; Hardening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54880" y="2743200"/>
            <a:ext cx="725393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200"/>
            </a:pPr>
            <a:r>
              <a:t>Legends</a:t>
            </a:r>
          </a:p>
          <a:p>
            <a:pPr>
              <a:spcBef>
                <a:spcPts val="300"/>
              </a:spcBef>
              <a:defRPr sz="800"/>
            </a:pPr>
            <a:r>
              <a:t>• SSL/TLS &amp; Certificates: Certificate validation, encryption, and PKI-related vulnerabilities</a:t>
            </a:r>
          </a:p>
          <a:p>
            <a:pPr>
              <a:spcBef>
                <a:spcPts val="300"/>
              </a:spcBef>
              <a:defRPr sz="800"/>
            </a:pPr>
            <a:r>
              <a:t>• SSH &amp; Cryptography: SSH configuration, deprecated cryptographic algorithms</a:t>
            </a:r>
          </a:p>
          <a:p>
            <a:pPr>
              <a:spcBef>
                <a:spcPts val="300"/>
              </a:spcBef>
              <a:defRPr sz="800"/>
            </a:pPr>
            <a:r>
              <a:t>• OS &amp; System Updates: Operating system and kernel security updates</a:t>
            </a:r>
          </a:p>
          <a:p>
            <a:pPr>
              <a:spcBef>
                <a:spcPts val="300"/>
              </a:spcBef>
              <a:defRPr sz="800"/>
            </a:pPr>
            <a:r>
              <a:t>• Web Server &amp; Applications: Web server configuration and application security</a:t>
            </a:r>
          </a:p>
          <a:p>
            <a:pPr>
              <a:spcBef>
                <a:spcPts val="300"/>
              </a:spcBef>
              <a:defRPr sz="800"/>
            </a:pPr>
            <a:r>
              <a:t>• Configuration &amp; Hardening: System hardening and security configuration issues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2880" y="4434840"/>
          <a:ext cx="11247120" cy="149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828800"/>
                <a:gridCol w="2011680"/>
                <a:gridCol w="59436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CVSS Range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Remediation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Business 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9.0-10.0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24-48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Immediate system compromise possible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7.0-8.9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Significant security risk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4.0-6.9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Moderate risk requiring attention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0.1-3.9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Low risk for scheduled maintenance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2880" y="5943600"/>
            <a:ext cx="1182593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Disclaimer – * SLA based on CVSS scores and business criticality assessment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Critical &amp; High Risk Vulnerability Analysis - Critical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Critical Severity Vulnerabilities (12 total)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47120" cy="412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4389120"/>
                <a:gridCol w="13716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Title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CVE IDs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 CVEs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Based Authentication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CVE-2011-4730, CVE-2011-4739, CVE-2011-4749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CVE-2022-20814, CVE-2020-11552, CVE-2022-45597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CVE-2024-4282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Based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CVE-2012-2012, CVE-2015-7928, CVE-2011-4677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Web Server HTTP Trace/Track Method Support Cross-Site Tracing Vulnerability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CVE-2024-4323, CVE-2022-45411, CVE-2004-2320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CVE-2024-32962, CVE-2024-6472, CVE-2021-43527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Subject Common Name Does Not Match Server FQDN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CVE-2013-0945, CVE-2012-5817, CVE-2012-5819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CVE-2023-6056, CVE-2025-9785, CVE-2023-38686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Critical &amp; High Risk Vulnerability Analysis - High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High Severity Vulnerabilities (9 total)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4712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4389120"/>
                <a:gridCol w="13716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Title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CVE IDs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 CVEs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Invalid Maximum Validity Date Detected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CVE-2019-3890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CVE-2020-2050, CVE-2016-10931, CVE-2018-0227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CVE-2022-20814, CVE-2020-11552, CVE-2022-45597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Vulnerabilities (USN-7654-1)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CVE-2015-1328, CVE-2017-7184, CVE-2012-0055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Web Server Uses Plain-Text Form Based Authentication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CVE-2024-56128, CVE-2021-28680, CVE-2020-15767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Based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CVE-2012-2012, CVE-2015-7928, CVE-2011-4677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CVE-2024-32962, CVE-2024-6472, CVE-2021-43527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Subject Common Name Does Not Match Server FQDN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CVE-2013-0945, CVE-2012-5817, CVE-2012-5819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CVE-2023-6056, CVE-2025-9785, CVE-2023-38686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Critical &amp; High Risk Vulnerability Analysis - Executive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941832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1828800"/>
                <a:gridCol w="1828800"/>
                <a:gridCol w="210312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Pages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 CVEs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Severity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Combined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926080"/>
          <a:ext cx="1127455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76"/>
                <a:gridCol w="5637276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Risk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Immediate remediation required for 21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compliance affected by 17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114800"/>
            <a:ext cx="112772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Key Findings (15 items max per slide):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12 Critical vulnerabilities requiring immediate attention (1 pages)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9 High severity vulnerabilities for priority remediation (1 pages)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Total of 2 detail slides for comprehensive review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Total CVEs: 51 across all vulnerabilities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Each slide limited to 15 vulnerabilities for optimal readability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Detailed Category Analysis - Software/Application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Software Update/Uninstallation Vulnerabilities (7 total)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471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  <a:gridCol w="1371600"/>
                <a:gridCol w="1371600"/>
                <a:gridCol w="1371600"/>
                <a:gridCol w="25603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Invalid Maximum Validi...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Improper Usage Vulnera...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Signature Verification...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Self-Signed Certificat...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Signature Verification...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Subject Common Name Do...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Self-Signed Certificat...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Detailed Category Analysis - Configuration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OS Hardening/Configuration Issues (7 total)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2161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  <a:gridCol w="13716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Critical/High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Deprecated SSH Cryptographic Settings...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Deprecated SSH Cryptographic Settings...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Detailed Category Analysis - Category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941832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097280"/>
                <a:gridCol w="1097280"/>
                <a:gridCol w="1097280"/>
                <a:gridCol w="1097280"/>
                <a:gridCol w="1097280"/>
                <a:gridCol w="118872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Software/Applications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Configuration/Hardening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Combined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26080"/>
            <a:ext cx="112772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Key Findings: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7 Software/Application vulnerabilities identified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7 Configuration/Hardening issues found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Detailed breakdown available in following slides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Priority remediation required for critical and high severity items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Network Security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Vulnerability Distribution by Network Segment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0643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1188720"/>
                <a:gridCol w="1188720"/>
                <a:gridCol w="1188720"/>
                <a:gridCol w="1188720"/>
                <a:gridCol w="187955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Network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 Vulns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