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x="12191695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91695" cy="548640"/>
          </a:xfrm>
          <a:prstGeom prst="rect">
            <a:avLst/>
          </a:prstGeom>
          <a:solidFill>
            <a:srgbClr val="4472C4"/>
          </a:solidFill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12191695" cy="54864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l">
              <a:defRPr b="1" sz="2400">
                <a:solidFill>
                  <a:srgbClr val="FFFFFF"/>
                </a:solidFill>
              </a:defRPr>
            </a:pPr>
            <a:r>
              <a:t>Enterprise Vulnerability Assessment Report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097280"/>
            <a:ext cx="10362895" cy="5029200"/>
          </a:xfrm>
          <a:prstGeom prst="rect">
            <a:avLst/>
          </a:prstGeom>
          <a:solidFill>
            <a:srgbClr val="F0F0F0"/>
          </a:solidFill>
          <a:ln>
            <a:solidFill>
              <a:srgbClr val="C8C8C8"/>
            </a:solidFill>
          </a:ln>
        </p:spPr>
        <p:txBody>
          <a:bodyPr wrap="square" lIns="274320" tIns="182880" rIns="274320" bIns="182880">
            <a:spAutoFit/>
          </a:bodyPr>
          <a:lstStyle/>
          <a:p>
            <a:pPr>
              <a:spcAft>
                <a:spcPts val="1200"/>
              </a:spcAft>
              <a:defRPr b="1" sz="1800" u="sng">
                <a:solidFill>
                  <a:srgbClr val="000000"/>
                </a:solidFill>
              </a:defRPr>
            </a:pPr>
            <a:r>
              <a:t>Agenda</a:t>
            </a:r>
          </a:p>
          <a:p>
            <a:pPr>
              <a:spcBef>
                <a:spcPts val="1500"/>
              </a:spcBef>
              <a:spcAft>
                <a:spcPts val="600"/>
              </a:spcAft>
              <a:defRPr sz="1600">
                <a:solidFill>
                  <a:srgbClr val="000000"/>
                </a:solidFill>
              </a:defRPr>
            </a:pPr>
            <a:r>
              <a:t>❖ Security scan across 5 assets in 1 networks</a:t>
            </a:r>
          </a:p>
          <a:p>
            <a:pPr>
              <a:spcBef>
                <a:spcPts val="1500"/>
              </a:spcBef>
              <a:spcAft>
                <a:spcPts val="600"/>
              </a:spcAft>
              <a:defRPr sz="1600">
                <a:solidFill>
                  <a:srgbClr val="000000"/>
                </a:solidFill>
              </a:defRPr>
            </a:pPr>
            <a:r>
              <a:t>❖ Analysis of 25 vulnerabilities with 40 CVEs</a:t>
            </a:r>
          </a:p>
          <a:p>
            <a:pPr>
              <a:spcBef>
                <a:spcPts val="1500"/>
              </a:spcBef>
              <a:spcAft>
                <a:spcPts val="600"/>
              </a:spcAft>
              <a:defRPr sz="1600">
                <a:solidFill>
                  <a:srgbClr val="000000"/>
                </a:solidFill>
              </a:defRPr>
            </a:pPr>
            <a:r>
              <a:t>❖ Risk prioritization: 16 Critical, 15 High severity</a:t>
            </a:r>
          </a:p>
          <a:p>
            <a:pPr>
              <a:spcBef>
                <a:spcPts val="1500"/>
              </a:spcBef>
              <a:spcAft>
                <a:spcPts val="600"/>
              </a:spcAft>
              <a:defRPr sz="1600">
                <a:solidFill>
                  <a:srgbClr val="000000"/>
                </a:solidFill>
              </a:defRPr>
            </a:pPr>
            <a:r>
              <a:t>❖ PCI compliance impact: 17 vulnerabilities affecting compliance</a:t>
            </a:r>
          </a:p>
          <a:p>
            <a:pPr>
              <a:spcBef>
                <a:spcPts val="1500"/>
              </a:spcBef>
              <a:spcAft>
                <a:spcPts val="600"/>
              </a:spcAft>
              <a:defRPr sz="1600">
                <a:solidFill>
                  <a:srgbClr val="000000"/>
                </a:solidFill>
              </a:defRPr>
            </a:pPr>
            <a:r>
              <a:t>❖ Comprehensive remediation strategy with actionable recommendations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91695" cy="548640"/>
          </a:xfrm>
          <a:prstGeom prst="rect">
            <a:avLst/>
          </a:prstGeom>
          <a:solidFill>
            <a:srgbClr val="4472C4"/>
          </a:solidFill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12191695" cy="54864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l">
              <a:defRPr b="1" sz="2400">
                <a:solidFill>
                  <a:srgbClr val="FFFFFF"/>
                </a:solidFill>
              </a:defRPr>
            </a:pPr>
            <a:r>
              <a:t>Strategic Remediation Plan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731520"/>
            <a:ext cx="11277295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b="1" sz="1600">
                <a:solidFill>
                  <a:srgbClr val="000000"/>
                </a:solidFill>
              </a:defRPr>
            </a:pPr>
            <a:r>
              <a:t>Phase 1: Critical Response (0-30 days)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57200" y="1097280"/>
          <a:ext cx="10332720" cy="196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/>
                <a:gridCol w="3657600"/>
                <a:gridCol w="1371600"/>
                <a:gridCol w="1828800"/>
                <a:gridCol w="1371600"/>
                <a:gridCol w="1645920"/>
              </a:tblGrid>
              <a:tr h="365760">
                <a:tc>
                  <a:txBody>
                    <a:bodyPr/>
                    <a:lstStyle/>
                    <a:p>
                      <a:pPr algn="l">
                        <a:defRPr b="1" sz="1100">
                          <a:solidFill>
                            <a:srgbClr val="FFFFFF"/>
                          </a:solidFill>
                        </a:defRPr>
                      </a:pPr>
                      <a:r>
                        <a:t>Priority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b="1" sz="1100">
                          <a:solidFill>
                            <a:srgbClr val="FFFFFF"/>
                          </a:solidFill>
                        </a:defRPr>
                      </a:pPr>
                      <a:r>
                        <a:t>Description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b="1" sz="1100">
                          <a:solidFill>
                            <a:srgbClr val="FFFFFF"/>
                          </a:solidFill>
                        </a:defRPr>
                      </a:pPr>
                      <a:r>
                        <a:t>Count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b="1" sz="1100">
                          <a:solidFill>
                            <a:srgbClr val="FFFFFF"/>
                          </a:solidFill>
                        </a:defRPr>
                      </a:pPr>
                      <a:r>
                        <a:t>Target SLA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b="1" sz="1100">
                          <a:solidFill>
                            <a:srgbClr val="FFFFFF"/>
                          </a:solidFill>
                        </a:defRPr>
                      </a:pPr>
                      <a:r>
                        <a:t>Resources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b="1" sz="1100">
                          <a:solidFill>
                            <a:srgbClr val="FFFFFF"/>
                          </a:solidFill>
                        </a:defRPr>
                      </a:pPr>
                      <a:r>
                        <a:t>Status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P0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Immediate Action Required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9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24-48 hours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Security Team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In Progress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Critical Business Risk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72 hours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IT + Security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Planned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P2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High Impact Vulnerabilities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15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7-14 days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IT Team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Scheduled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PCI Compliance Issues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14-30 days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Compliance Team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Queued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Total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50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0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0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>
                    <a:solidFill>
                      <a:srgbClr val="F5F5F5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57200" y="3474720"/>
            <a:ext cx="11277295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b="1" sz="1600">
                <a:solidFill>
                  <a:srgbClr val="000000"/>
                </a:solidFill>
              </a:defRPr>
            </a:pPr>
            <a:r>
              <a:t>Phase 2: Systematic Remediation (30-90 days)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57200" y="3840480"/>
          <a:ext cx="10332720" cy="196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/>
                <a:gridCol w="3657600"/>
                <a:gridCol w="1371600"/>
                <a:gridCol w="1828800"/>
                <a:gridCol w="1371600"/>
                <a:gridCol w="1645920"/>
              </a:tblGrid>
              <a:tr h="365760">
                <a:tc>
                  <a:txBody>
                    <a:bodyPr/>
                    <a:lstStyle/>
                    <a:p>
                      <a:pPr algn="l">
                        <a:defRPr b="1" sz="1100">
                          <a:solidFill>
                            <a:srgbClr val="FFFFFF"/>
                          </a:solidFill>
                        </a:defRPr>
                      </a:pPr>
                      <a:r>
                        <a:t>Priority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b="1" sz="1100">
                          <a:solidFill>
                            <a:srgbClr val="FFFFFF"/>
                          </a:solidFill>
                        </a:defRPr>
                      </a:pPr>
                      <a:r>
                        <a:t>Description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b="1" sz="1100">
                          <a:solidFill>
                            <a:srgbClr val="FFFFFF"/>
                          </a:solidFill>
                        </a:defRPr>
                      </a:pPr>
                      <a:r>
                        <a:t>Count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b="1" sz="1100">
                          <a:solidFill>
                            <a:srgbClr val="FFFFFF"/>
                          </a:solidFill>
                        </a:defRPr>
                      </a:pPr>
                      <a:r>
                        <a:t>Target SLA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b="1" sz="1100">
                          <a:solidFill>
                            <a:srgbClr val="FFFFFF"/>
                          </a:solidFill>
                        </a:defRPr>
                      </a:pPr>
                      <a:r>
                        <a:t>Resources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b="1" sz="1100">
                          <a:solidFill>
                            <a:srgbClr val="FFFFFF"/>
                          </a:solidFill>
                        </a:defRPr>
                      </a:pPr>
                      <a:r>
                        <a:t>Status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P4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Medium Risk Items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20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30-60 days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IT Team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Planned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P5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Configuration Hardening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60-90 days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System Admins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Planned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P6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Process Improvements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TBD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Ongoing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All Teams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Future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P7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Security Awareness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TBD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Quarterly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HR + Security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Future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Total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20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TBD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0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>
                    <a:solidFill>
                      <a:srgbClr val="F5F5F5"/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57200" y="6217920"/>
            <a:ext cx="11277295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800" i="1">
                <a:solidFill>
                  <a:srgbClr val="000000"/>
                </a:solidFill>
              </a:defRPr>
            </a:pPr>
            <a:r>
              <a:t>**Total remediation items: 25 | Estimated effort: 40 action items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91695" cy="548640"/>
          </a:xfrm>
          <a:prstGeom prst="rect">
            <a:avLst/>
          </a:prstGeom>
          <a:solidFill>
            <a:srgbClr val="4472C4"/>
          </a:solidFill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12191695" cy="54864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l">
              <a:defRPr b="1" sz="2400">
                <a:solidFill>
                  <a:srgbClr val="FFFFFF"/>
                </a:solidFill>
              </a:defRPr>
            </a:pPr>
            <a:r>
              <a:t>Phase 1: Critical Vulnerability Response Plan (Page 1 of 2)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731520"/>
            <a:ext cx="11277295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b="1" sz="1600">
                <a:solidFill>
                  <a:srgbClr val="000000"/>
                </a:solidFill>
              </a:defRPr>
            </a:pPr>
            <a:r>
              <a:t>Stage 1 Windows Patching Details (12 total items) - Items 1-10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57200" y="1097280"/>
          <a:ext cx="11265408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4920"/>
                <a:gridCol w="1124712"/>
                <a:gridCol w="1408176"/>
                <a:gridCol w="1124712"/>
                <a:gridCol w="1124712"/>
                <a:gridCol w="1408176"/>
              </a:tblGrid>
              <a:tr h="320040">
                <a:tc>
                  <a:txBody>
                    <a:bodyPr/>
                    <a:lstStyle/>
                    <a:p>
                      <a:pPr algn="l">
                        <a:defRPr b="1" sz="1100">
                          <a:solidFill>
                            <a:srgbClr val="FFFFFF"/>
                          </a:solidFill>
                        </a:defRPr>
                      </a:pPr>
                      <a:r>
                        <a:t>Asset &amp; Vulnerability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b="1" sz="1100">
                          <a:solidFill>
                            <a:srgbClr val="FFFFFF"/>
                          </a:solidFill>
                        </a:defRPr>
                      </a:pPr>
                      <a:r>
                        <a:t>Critical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b="1" sz="1100">
                          <a:solidFill>
                            <a:srgbClr val="FFFFFF"/>
                          </a:solidFill>
                        </a:defRPr>
                      </a:pPr>
                      <a:r>
                        <a:t>High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b="1" sz="1100">
                          <a:solidFill>
                            <a:srgbClr val="FFFFFF"/>
                          </a:solidFill>
                        </a:defRPr>
                      </a:pPr>
                      <a:r>
                        <a:t>Medium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b="1" sz="1100">
                          <a:solidFill>
                            <a:srgbClr val="FFFFFF"/>
                          </a:solidFill>
                        </a:defRPr>
                      </a:pPr>
                      <a:r>
                        <a:t>Low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b="1" sz="1100">
                          <a:solidFill>
                            <a:srgbClr val="FFFFFF"/>
                          </a:solidFill>
                        </a:defRPr>
                      </a:pPr>
                      <a:r>
                        <a:t>Est. Effort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10.26.2.61 - SHA1 deprecated setting for SSH...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2-6 hours depending on system complexity and testing requirements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10.10.1.18 - SHA1 deprecated setting for SSH...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2-6 hours depending on system complexity and testing requirements</a:t>
                      </a:r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10.26.2.61 - AutoComplete Attribute Not Disabled for Password i...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2-6 hours depending on system complexity and testing requirements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10.9.1.50 - SHA1 deprecated setting for SSH...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2-6 hours depending on system complexity and testing requirements</a:t>
                      </a:r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10.26.2.61 - SSL Certificate - Self-Signed Certificate...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2-6 hours depending on system complexity and testing requirements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10.6.16.51 - SHA1 deprecated setting for SSH...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2-6 hours depending on system complexity and testing requirements</a:t>
                      </a:r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10.6.16.50 - SHA1 deprecated setting for SSH...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2-6 hours depending on system complexity and testing requirements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10.6.16.50 - AutoComplete Attribute Not Disabled for Password i...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2-6 hours depending on system complexity and testing requirements</a:t>
                      </a:r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10.6.16.50 - Web Server HTTP Trace/Track Method Support Cross-S...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2-6 hours depending on system complexity and testing requirements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10.6.16.50 - SSL Certificate - Signature Verification Failed Vu...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2-6 hours depending on system complexity and testing requirements</a:t>
                      </a:r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b="1" sz="1000">
                          <a:solidFill>
                            <a:srgbClr val="FFFFFF"/>
                          </a:solidFill>
                        </a:defRPr>
                      </a:pPr>
                      <a:r>
                        <a:t>Page Total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b="1" sz="1000">
                          <a:solidFill>
                            <a:srgbClr val="FFFFFF"/>
                          </a:solidFill>
                        </a:defRPr>
                      </a:pPr>
                      <a:r>
                        <a:t>10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b="1" sz="1000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b="1" sz="1000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b="1" sz="1000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b="1" sz="1000">
                          <a:solidFill>
                            <a:srgbClr val="FFFFFF"/>
                          </a:solidFill>
                        </a:defRPr>
                      </a:pPr>
                      <a:r>
                        <a:t>10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57200" y="5669280"/>
            <a:ext cx="11277295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 i="1">
                <a:solidFill>
                  <a:srgbClr val="000000"/>
                </a:solidFill>
              </a:defRPr>
            </a:pPr>
            <a:r>
              <a:t>Windows Patching Details - Page 1 of 2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91695" cy="548640"/>
          </a:xfrm>
          <a:prstGeom prst="rect">
            <a:avLst/>
          </a:prstGeom>
          <a:solidFill>
            <a:srgbClr val="4472C4"/>
          </a:solidFill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12191695" cy="54864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l">
              <a:defRPr b="1" sz="2400">
                <a:solidFill>
                  <a:srgbClr val="FFFFFF"/>
                </a:solidFill>
              </a:defRPr>
            </a:pPr>
            <a:r>
              <a:t>Phase 1: Critical Vulnerability Response Plan (Page 2 of 2)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731520"/>
            <a:ext cx="11277295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b="1" sz="1600">
                <a:solidFill>
                  <a:srgbClr val="000000"/>
                </a:solidFill>
              </a:defRPr>
            </a:pPr>
            <a:r>
              <a:t>Stage 1 Windows Patching Details (12 total items) - Items 11-12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57200" y="1097280"/>
          <a:ext cx="11265408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4920"/>
                <a:gridCol w="1124712"/>
                <a:gridCol w="1408176"/>
                <a:gridCol w="1124712"/>
                <a:gridCol w="1124712"/>
                <a:gridCol w="1408176"/>
              </a:tblGrid>
              <a:tr h="320040">
                <a:tc>
                  <a:txBody>
                    <a:bodyPr/>
                    <a:lstStyle/>
                    <a:p>
                      <a:pPr algn="l">
                        <a:defRPr b="1" sz="1100">
                          <a:solidFill>
                            <a:srgbClr val="FFFFFF"/>
                          </a:solidFill>
                        </a:defRPr>
                      </a:pPr>
                      <a:r>
                        <a:t>Asset &amp; Vulnerability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b="1" sz="1100">
                          <a:solidFill>
                            <a:srgbClr val="FFFFFF"/>
                          </a:solidFill>
                        </a:defRPr>
                      </a:pPr>
                      <a:r>
                        <a:t>Critical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b="1" sz="1100">
                          <a:solidFill>
                            <a:srgbClr val="FFFFFF"/>
                          </a:solidFill>
                        </a:defRPr>
                      </a:pPr>
                      <a:r>
                        <a:t>High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b="1" sz="1100">
                          <a:solidFill>
                            <a:srgbClr val="FFFFFF"/>
                          </a:solidFill>
                        </a:defRPr>
                      </a:pPr>
                      <a:r>
                        <a:t>Medium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b="1" sz="1100">
                          <a:solidFill>
                            <a:srgbClr val="FFFFFF"/>
                          </a:solidFill>
                        </a:defRPr>
                      </a:pPr>
                      <a:r>
                        <a:t>Low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b="1" sz="1100">
                          <a:solidFill>
                            <a:srgbClr val="FFFFFF"/>
                          </a:solidFill>
                        </a:defRPr>
                      </a:pPr>
                      <a:r>
                        <a:t>Est. Effort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10.6.16.50 - SSL Certificate - Subject Common Name Does Not Mat...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2-6 hours depending on system complexity and testing requirements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10.6.16.50 - SSL Certificate - Self-Signed Certificate...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2-6 hours depending on system complexity and testing requirements</a:t>
                      </a:r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b="1" sz="1000">
                          <a:solidFill>
                            <a:srgbClr val="FFFFFF"/>
                          </a:solidFill>
                        </a:defRPr>
                      </a:pPr>
                      <a:r>
                        <a:t>Page Total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b="1" sz="1000">
                          <a:solidFill>
                            <a:srgbClr val="FFFFFF"/>
                          </a:solidFill>
                        </a:defRPr>
                      </a:pPr>
                      <a:r>
                        <a:t>2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b="1" sz="1000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b="1" sz="1000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b="1" sz="1000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b="1" sz="1000">
                          <a:solidFill>
                            <a:srgbClr val="FFFFFF"/>
                          </a:solidFill>
                        </a:defRPr>
                      </a:pPr>
                      <a:r>
                        <a:t>2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57200" y="5669280"/>
            <a:ext cx="11277295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 i="1">
                <a:solidFill>
                  <a:srgbClr val="000000"/>
                </a:solidFill>
              </a:defRPr>
            </a:pPr>
            <a:r>
              <a:t>Windows Patching Details - Page 2 of 2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91695" cy="548640"/>
          </a:xfrm>
          <a:prstGeom prst="rect">
            <a:avLst/>
          </a:prstGeom>
          <a:solidFill>
            <a:srgbClr val="4472C4"/>
          </a:solidFill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12191695" cy="54864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l">
              <a:defRPr b="1" sz="2400">
                <a:solidFill>
                  <a:srgbClr val="FFFFFF"/>
                </a:solidFill>
              </a:defRPr>
            </a:pPr>
            <a:r>
              <a:t>Phase 1: Critical Vulnerability Response Plan - Executive Summary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097280"/>
          <a:ext cx="7315200" cy="2240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0040">
                <a:tc>
                  <a:txBody>
                    <a:bodyPr/>
                    <a:lstStyle/>
                    <a:p>
                      <a:pPr algn="l">
                        <a:defRPr b="1" sz="1100">
                          <a:solidFill>
                            <a:srgbClr val="FFFFFF"/>
                          </a:solidFill>
                        </a:defRPr>
                      </a:pPr>
                      <a:r>
                        <a:t>Metric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b="1" sz="1100">
                          <a:solidFill>
                            <a:srgbClr val="FFFFFF"/>
                          </a:solidFill>
                        </a:defRPr>
                      </a:pPr>
                      <a:r>
                        <a:t>Value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>
                        <a:defRPr b="1" sz="1000">
                          <a:solidFill>
                            <a:srgbClr val="FFFFFF"/>
                          </a:solidFill>
                        </a:defRPr>
                      </a:pPr>
                      <a:r>
                        <a:t>Total Operating Systems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b="1" sz="1000">
                          <a:solidFill>
                            <a:srgbClr val="FFFFFF"/>
                          </a:solidFill>
                        </a:defRPr>
                      </a:pPr>
                      <a:r>
                        <a:t>12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Immediate Priority Patches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12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Critical Priority Patches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0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High Priority Patches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0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Medium Priority Patches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0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>
                        <a:defRPr b="1" sz="1000">
                          <a:solidFill>
                            <a:srgbClr val="FFFFFF"/>
                          </a:solidFill>
                        </a:defRPr>
                      </a:pPr>
                      <a:r>
                        <a:t>Total Patches Required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b="1" sz="1000">
                          <a:solidFill>
                            <a:srgbClr val="FFFFFF"/>
                          </a:solidFill>
                        </a:defRPr>
                      </a:pPr>
                      <a:r>
                        <a:t>12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57200" y="3657600"/>
            <a:ext cx="11277295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solidFill>
                  <a:srgbClr val="000000"/>
                </a:solidFill>
              </a:defRPr>
            </a:pPr>
            <a:r>
              <a:t>Key Findings - Stage 1 Windows Patching:</a:t>
            </a:r>
          </a:p>
          <a:p>
            <a:pPr>
              <a:defRPr sz="1200">
                <a:solidFill>
                  <a:srgbClr val="000000"/>
                </a:solidFill>
              </a:defRPr>
            </a:pPr>
            <a:r>
              <a:t>• 12 operating systems require patching attention</a:t>
            </a:r>
          </a:p>
          <a:p>
            <a:pPr>
              <a:defRPr sz="1200">
                <a:solidFill>
                  <a:srgbClr val="000000"/>
                </a:solidFill>
              </a:defRPr>
            </a:pPr>
            <a:r>
              <a:t>• 12 immediate priority patches need urgent deployment</a:t>
            </a:r>
          </a:p>
          <a:p>
            <a:pPr>
              <a:defRPr sz="1200">
                <a:solidFill>
                  <a:srgbClr val="000000"/>
                </a:solidFill>
              </a:defRPr>
            </a:pPr>
            <a:r>
              <a:t>• 0 critical patches require deployment within 48 hours</a:t>
            </a:r>
          </a:p>
          <a:p>
            <a:pPr>
              <a:defRPr sz="1200">
                <a:solidFill>
                  <a:srgbClr val="000000"/>
                </a:solidFill>
              </a:defRPr>
            </a:pPr>
            <a:r>
              <a:t>• 12 total patches identified across all systems</a:t>
            </a:r>
          </a:p>
          <a:p>
            <a:pPr>
              <a:defRPr sz="1200">
                <a:solidFill>
                  <a:srgbClr val="000000"/>
                </a:solidFill>
              </a:defRPr>
            </a:pPr>
            <a:r>
              <a:t>• Detailed OS-specific breakdown available in following slides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91695" cy="548640"/>
          </a:xfrm>
          <a:prstGeom prst="rect">
            <a:avLst/>
          </a:prstGeom>
          <a:solidFill>
            <a:srgbClr val="4472C4"/>
          </a:solidFill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12191695" cy="54864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l">
              <a:defRPr b="1" sz="2400">
                <a:solidFill>
                  <a:srgbClr val="FFFFFF"/>
                </a:solidFill>
              </a:defRPr>
            </a:pPr>
            <a:r>
              <a:t>Phase 1: High Priority Remediation Items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731520"/>
            <a:ext cx="11277295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b="1" sz="1600">
                <a:solidFill>
                  <a:srgbClr val="000000"/>
                </a:solidFill>
              </a:defRPr>
            </a:pPr>
            <a:r>
              <a:t>Software Update/Uninstallation Details (9 total items)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57200" y="1097280"/>
          <a:ext cx="10515600" cy="306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0400"/>
                <a:gridCol w="1371600"/>
                <a:gridCol w="1371600"/>
                <a:gridCol w="1371600"/>
                <a:gridCol w="1371600"/>
                <a:gridCol w="1828800"/>
              </a:tblGrid>
              <a:tr h="320040">
                <a:tc>
                  <a:txBody>
                    <a:bodyPr/>
                    <a:lstStyle/>
                    <a:p>
                      <a:pPr algn="l">
                        <a:defRPr b="1" sz="1100">
                          <a:solidFill>
                            <a:srgbClr val="FFFFFF"/>
                          </a:solidFill>
                        </a:defRPr>
                      </a:pPr>
                      <a:r>
                        <a:t>Asset &amp; Vulnerability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b="1" sz="1100">
                          <a:solidFill>
                            <a:srgbClr val="FFFFFF"/>
                          </a:solidFill>
                        </a:defRPr>
                      </a:pPr>
                      <a:r>
                        <a:t>Critical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b="1" sz="1100">
                          <a:solidFill>
                            <a:srgbClr val="FFFFFF"/>
                          </a:solidFill>
                        </a:defRPr>
                      </a:pPr>
                      <a:r>
                        <a:t>High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b="1" sz="1100">
                          <a:solidFill>
                            <a:srgbClr val="FFFFFF"/>
                          </a:solidFill>
                        </a:defRPr>
                      </a:pPr>
                      <a:r>
                        <a:t>Medium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b="1" sz="1100">
                          <a:solidFill>
                            <a:srgbClr val="FFFFFF"/>
                          </a:solidFill>
                        </a:defRPr>
                      </a:pPr>
                      <a:r>
                        <a:t>Low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b="1" sz="1100">
                          <a:solidFill>
                            <a:srgbClr val="FFFFFF"/>
                          </a:solidFill>
                        </a:defRPr>
                      </a:pPr>
                      <a:r>
                        <a:t>Est. Effort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10.26.2.61 - SSL Certificate - Invalid Maximum Validity Date De...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2-6 hours depending on system complexity and testing requirements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10.26.2.61 - SSL Certificate - Signature Verification Failed Vu...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2-6 hours depending on system complexity and testing requirements</a:t>
                      </a:r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10.26.2.61 - SSL Certificate - Self-Signed Certificate...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2-6 hours depending on system complexity and testing requirements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10.9.1.50 - Ubuntu Security Notification for Linux kernel Vuln...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2-6 hours depending on system complexity and testing requirements</a:t>
                      </a:r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10.6.16.50 - Web Server Uses Plain-Text Form Based Authenticati...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2-6 hours depending on system complexity and testing requirements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10.6.16.50 - AutoComplete Attribute Not Disabled for Password i...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2-6 hours depending on system complexity and testing requirements</a:t>
                      </a:r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10.6.16.50 - SSL Certificate - Signature Verification Failed Vu...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2-6 hours depending on system complexity and testing requirements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10.6.16.50 - SSL Certificate - Subject Common Name Does Not Mat...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2-6 hours depending on system complexity and testing requirements</a:t>
                      </a:r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10.6.16.50 - SSL Certificate - Self-Signed Certificate...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2-6 hours depending on system complexity and testing requirements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b="1" sz="1000">
                          <a:solidFill>
                            <a:srgbClr val="FFFFFF"/>
                          </a:solidFill>
                        </a:defRPr>
                      </a:pPr>
                      <a:r>
                        <a:t>Page Total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b="1" sz="1000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b="1" sz="1000">
                          <a:solidFill>
                            <a:srgbClr val="FFFFFF"/>
                          </a:solidFill>
                        </a:defRPr>
                      </a:pPr>
                      <a:r>
                        <a:t>9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b="1" sz="1000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b="1" sz="1000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b="1" sz="1000">
                          <a:solidFill>
                            <a:srgbClr val="FFFFFF"/>
                          </a:solidFill>
                        </a:defRPr>
                      </a:pPr>
                      <a:r>
                        <a:t>9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91695" cy="548640"/>
          </a:xfrm>
          <a:prstGeom prst="rect">
            <a:avLst/>
          </a:prstGeom>
          <a:solidFill>
            <a:srgbClr val="4472C4"/>
          </a:solidFill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12191695" cy="54864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l">
              <a:defRPr b="1" sz="2400">
                <a:solidFill>
                  <a:srgbClr val="FFFFFF"/>
                </a:solidFill>
              </a:defRPr>
            </a:pPr>
            <a:r>
              <a:t>Business Impact &amp; Compliance Analysis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74320" y="914400"/>
          <a:ext cx="4572000" cy="196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0400"/>
                <a:gridCol w="1371600"/>
              </a:tblGrid>
              <a:tr h="365760">
                <a:tc>
                  <a:txBody>
                    <a:bodyPr/>
                    <a:lstStyle/>
                    <a:p>
                      <a:pPr algn="l">
                        <a:defRPr b="1" sz="1100">
                          <a:solidFill>
                            <a:srgbClr val="FFFFFF"/>
                          </a:solidFill>
                        </a:defRPr>
                      </a:pPr>
                      <a:r>
                        <a:t>Impact Category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b="1" sz="1100">
                          <a:solidFill>
                            <a:srgbClr val="FFFFFF"/>
                          </a:solidFill>
                        </a:defRPr>
                      </a:pPr>
                      <a:r>
                        <a:t>Affected Count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PCI DSS Compliance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17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Critical Business Systems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5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Public-facing Assets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7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Legacy Systems (EOL)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0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>
                        <a:defRPr b="1" sz="900">
                          <a:solidFill>
                            <a:srgbClr val="FFFFFF"/>
                          </a:solidFill>
                        </a:defRPr>
                      </a:pPr>
                      <a:r>
                        <a:t>Part 1 Total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b="1" sz="900">
                          <a:solidFill>
                            <a:srgbClr val="FFFFFF"/>
                          </a:solidFill>
                        </a:defRPr>
                      </a:pPr>
                      <a:r>
                        <a:t>29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370167" y="914400"/>
          <a:ext cx="4572000" cy="3886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0400"/>
                <a:gridCol w="1371600"/>
              </a:tblGrid>
              <a:tr h="365760">
                <a:tc>
                  <a:txBody>
                    <a:bodyPr/>
                    <a:lstStyle/>
                    <a:p>
                      <a:pPr algn="l">
                        <a:defRPr b="1" sz="1100">
                          <a:solidFill>
                            <a:srgbClr val="FFFFFF"/>
                          </a:solidFill>
                        </a:defRPr>
                      </a:pPr>
                      <a:r>
                        <a:t>Asset IP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b="1" sz="1100">
                          <a:solidFill>
                            <a:srgbClr val="FFFFFF"/>
                          </a:solidFill>
                        </a:defRPr>
                      </a:pPr>
                      <a:r>
                        <a:t>PCI-Related Vulnerability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10.26.2.61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SSL Certificate - Invalid Maximum Validity Date Detected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10.26.2.61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SSL Certificate - Improper Usage Vulnerability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10.10.1.18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Ubuntu Security Notification for Linux kernel Vulnerabilitie...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10.10.1.18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Ubuntu Security Notification for Linux kernel (HWE) Vulnerab...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10.9.1.50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Ubuntu Security Notification for Linux kernel Vulnerabilitie...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10.26.2.61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SSL Certificate - Signature Verification Failed Vulnerabilit...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10.6.16.51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Deprecated SSH Cryptographic Settings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10.26.2.61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SSL Certificate - Self-Signed Certificate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10.9.1.50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Ubuntu Security Notification for Linux kernel Vulnerabilitie...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10.6.16.50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Deprecated SSH Cryptographic Settings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>
                        <a:defRPr b="1" sz="900">
                          <a:solidFill>
                            <a:srgbClr val="FFFFFF"/>
                          </a:solidFill>
                        </a:defRPr>
                      </a:pPr>
                      <a:r>
                        <a:t>Part 2 Total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b="1" sz="900">
                          <a:solidFill>
                            <a:srgbClr val="FFFFFF"/>
                          </a:solidFill>
                        </a:defRPr>
                      </a:pPr>
                      <a:r>
                        <a:t>0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91695" cy="548640"/>
          </a:xfrm>
          <a:prstGeom prst="rect">
            <a:avLst/>
          </a:prstGeom>
          <a:solidFill>
            <a:srgbClr val="4472C4"/>
          </a:solidFill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12191695" cy="54864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l">
              <a:defRPr b="1" sz="2400">
                <a:solidFill>
                  <a:srgbClr val="FFFFFF"/>
                </a:solidFill>
              </a:defRPr>
            </a:pPr>
            <a:r>
              <a:t>Implementation Roadmap &amp; Next Steps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914400"/>
          <a:ext cx="10515600" cy="2606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00800"/>
                <a:gridCol w="1371600"/>
                <a:gridCol w="1371600"/>
                <a:gridCol w="1371600"/>
              </a:tblGrid>
              <a:tr h="365760">
                <a:tc>
                  <a:txBody>
                    <a:bodyPr/>
                    <a:lstStyle/>
                    <a:p>
                      <a:pPr algn="l">
                        <a:defRPr b="1" sz="1100">
                          <a:solidFill>
                            <a:srgbClr val="FFFFFF"/>
                          </a:solidFill>
                        </a:defRPr>
                      </a:pPr>
                      <a:r>
                        <a:t>Action Item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b="1" sz="1100">
                          <a:solidFill>
                            <a:srgbClr val="FFFFFF"/>
                          </a:solidFill>
                        </a:defRPr>
                      </a:pPr>
                      <a:r>
                        <a:t>Priority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b="1" sz="1100">
                          <a:solidFill>
                            <a:srgbClr val="FFFFFF"/>
                          </a:solidFill>
                        </a:defRPr>
                      </a:pPr>
                      <a:r>
                        <a:t>Scope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b="1" sz="1100">
                          <a:solidFill>
                            <a:srgbClr val="FFFFFF"/>
                          </a:solidFill>
                        </a:defRPr>
                      </a:pPr>
                      <a:r>
                        <a:t>Timeline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Emergency Response Team Activation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Critical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9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24-48 hours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PCI Compliance Review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7 days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Certificate Management Audit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Medium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7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14 days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Patch Management Process Review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Ongoing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30 days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Security Monitoring Enhancement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Low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Process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60 days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Vulnerability Scanning Automation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Technology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90 days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>
                        <a:defRPr b="1" sz="1000">
                          <a:solidFill>
                            <a:srgbClr val="FFFFFF"/>
                          </a:solidFill>
                        </a:defRPr>
                      </a:pPr>
                      <a:r>
                        <a:t>Grand Total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b="1" sz="1000">
                          <a:solidFill>
                            <a:srgbClr val="FFFFFF"/>
                          </a:solidFill>
                        </a:defRPr>
                      </a:pPr>
                      <a:r>
                        <a:t>0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b="1" sz="1000">
                          <a:solidFill>
                            <a:srgbClr val="FFFFFF"/>
                          </a:solidFill>
                        </a:defRPr>
                      </a:pPr>
                      <a:r>
                        <a:t>33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b="1" sz="1000">
                          <a:solidFill>
                            <a:srgbClr val="FFFFFF"/>
                          </a:solidFill>
                        </a:defRPr>
                      </a:pPr>
                      <a:r>
                        <a:t>33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91695" cy="548640"/>
          </a:xfrm>
          <a:prstGeom prst="rect">
            <a:avLst/>
          </a:prstGeom>
          <a:solidFill>
            <a:srgbClr val="4472C4"/>
          </a:solidFill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12191695" cy="54864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l">
              <a:defRPr b="1" sz="2400">
                <a:solidFill>
                  <a:srgbClr val="FFFFFF"/>
                </a:solidFill>
              </a:defRPr>
            </a:pPr>
            <a:r>
              <a:t>Vulnerability Assessment Overview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2880" y="731520"/>
            <a:ext cx="4389120" cy="228600"/>
          </a:xfrm>
          <a:prstGeom prst="rect">
            <a:avLst/>
          </a:prstGeom>
          <a:solidFill>
            <a:srgbClr val="4472C4"/>
          </a:solidFill>
        </p:spPr>
        <p:txBody>
          <a:bodyPr wrap="none">
            <a:spAutoFit/>
          </a:bodyPr>
          <a:lstStyle/>
          <a:p>
            <a:pPr algn="l">
              <a:defRPr b="1" sz="1200">
                <a:solidFill>
                  <a:srgbClr val="FFFFFF"/>
                </a:solidFill>
              </a:defRPr>
            </a:pPr>
            <a:r>
              <a:t>Scan Coverage Summary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82880" y="960120"/>
          <a:ext cx="438912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0400"/>
                <a:gridCol w="1188720"/>
              </a:tblGrid>
              <a:tr h="320040">
                <a:tc>
                  <a:txBody>
                    <a:bodyPr/>
                    <a:lstStyle/>
                    <a:p>
                      <a:pPr algn="l">
                        <a:defRPr b="1" sz="1000">
                          <a:solidFill>
                            <a:srgbClr val="FFFFFF"/>
                          </a:solidFill>
                        </a:defRPr>
                      </a:pPr>
                      <a:r>
                        <a:t>Metric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b="1" sz="1000">
                          <a:solidFill>
                            <a:srgbClr val="FFFFFF"/>
                          </a:solidFill>
                        </a:defRPr>
                      </a:pPr>
                      <a:r>
                        <a:t>Count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Total assets scanned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r>
                        <a:t>5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82880" y="1737360"/>
            <a:ext cx="438912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800" i="1"/>
            </a:pPr>
            <a:r>
              <a:t>* Comprehensive vulnerability assessment completed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2880" y="2011680"/>
            <a:ext cx="4389120" cy="228600"/>
          </a:xfrm>
          <a:prstGeom prst="rect">
            <a:avLst/>
          </a:prstGeom>
          <a:solidFill>
            <a:srgbClr val="4472C4"/>
          </a:solidFill>
        </p:spPr>
        <p:txBody>
          <a:bodyPr wrap="none">
            <a:spAutoFit/>
          </a:bodyPr>
          <a:lstStyle/>
          <a:p>
            <a:pPr algn="l">
              <a:defRPr b="1" sz="1200">
                <a:solidFill>
                  <a:srgbClr val="FFFFFF"/>
                </a:solidFill>
              </a:defRPr>
            </a:pPr>
            <a:r>
              <a:t>Risk Priority Distribution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82880" y="2240280"/>
          <a:ext cx="4389120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0400"/>
                <a:gridCol w="1188720"/>
              </a:tblGrid>
              <a:tr h="320040">
                <a:tc>
                  <a:txBody>
                    <a:bodyPr/>
                    <a:lstStyle/>
                    <a:p>
                      <a:pPr>
                        <a:defRPr sz="900"/>
                      </a:pPr>
                      <a:r>
                        <a:t>Critical Priority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/>
                      </a:pPr>
                      <a:r>
                        <a:t>16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>
                        <a:defRPr sz="900"/>
                      </a:pPr>
                      <a:r>
                        <a:t>High Priority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/>
                      </a:pPr>
                      <a:r>
                        <a:t>15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>
                        <a:defRPr sz="900"/>
                      </a:pPr>
                      <a:r>
                        <a:t>Medium Priority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/>
                      </a:pPr>
                      <a:r>
                        <a:t>7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>
                        <a:defRPr sz="900"/>
                      </a:pPr>
                      <a:r>
                        <a:t>Low Priority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/>
                      </a:pPr>
                      <a:r>
                        <a:t>0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>
                        <a:defRPr sz="900"/>
                      </a:pPr>
                      <a:r>
                        <a:t>PCI Compliance Impact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/>
                      </a:pPr>
                      <a:r>
                        <a:t>17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>
                        <a:defRPr sz="900" b="1">
                          <a:solidFill>
                            <a:srgbClr val="FFFFFF"/>
                          </a:solidFill>
                        </a:defRPr>
                      </a:pPr>
                      <a:r>
                        <a:t>Total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 b="1">
                          <a:solidFill>
                            <a:srgbClr val="FFFFFF"/>
                          </a:solidFill>
                        </a:defRPr>
                      </a:pPr>
                      <a:r>
                        <a:t>55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82880" y="4160520"/>
            <a:ext cx="43891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800" i="1"/>
            </a:pPr>
            <a:r>
              <a:t>** Risk levels based on CVSS scores and business impact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4754880" y="731520"/>
          <a:ext cx="7315200" cy="196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/>
                <a:gridCol w="822960"/>
                <a:gridCol w="822960"/>
                <a:gridCol w="822960"/>
                <a:gridCol w="822960"/>
                <a:gridCol w="822960"/>
                <a:gridCol w="914400"/>
              </a:tblGrid>
              <a:tr h="320040">
                <a:tc>
                  <a:txBody>
                    <a:bodyPr/>
                    <a:lstStyle/>
                    <a:p>
                      <a:pPr algn="l">
                        <a:defRPr b="1" sz="900">
                          <a:solidFill>
                            <a:srgbClr val="FFFFFF"/>
                          </a:solidFill>
                        </a:defRPr>
                      </a:pPr>
                      <a:r>
                        <a:t>Vulnerability Category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b="1" sz="900">
                          <a:solidFill>
                            <a:srgbClr val="FFFFFF"/>
                          </a:solidFill>
                        </a:defRPr>
                      </a:pPr>
                      <a:r>
                        <a:t>Critical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b="1" sz="900">
                          <a:solidFill>
                            <a:srgbClr val="FFFFFF"/>
                          </a:solidFill>
                        </a:defRPr>
                      </a:pPr>
                      <a:r>
                        <a:t>High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b="1" sz="900">
                          <a:solidFill>
                            <a:srgbClr val="FFFFFF"/>
                          </a:solidFill>
                        </a:defRPr>
                      </a:pPr>
                      <a:r>
                        <a:t>Medium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b="1" sz="900">
                          <a:solidFill>
                            <a:srgbClr val="FFFFFF"/>
                          </a:solidFill>
                        </a:defRPr>
                      </a:pPr>
                      <a:r>
                        <a:t>Low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b="1" sz="900">
                          <a:solidFill>
                            <a:srgbClr val="FFFFFF"/>
                          </a:solidFill>
                        </a:defRPr>
                      </a:pPr>
                      <a:r>
                        <a:t>Info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b="1" sz="900">
                          <a:solidFill>
                            <a:srgbClr val="FFFFFF"/>
                          </a:solidFill>
                        </a:defRPr>
                      </a:pPr>
                      <a:r>
                        <a:t>Grand Total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</a:defRPr>
                      </a:pPr>
                      <a:r>
                        <a:t>SSL/TLS &amp; Certificates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800">
                          <a:solidFill>
                            <a:srgbClr val="000000"/>
                          </a:solidFill>
                        </a:defRPr>
                      </a:pPr>
                      <a:r>
                        <a:t>4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800">
                          <a:solidFill>
                            <a:srgbClr val="000000"/>
                          </a:solidFill>
                        </a:defRPr>
                      </a:pPr>
                      <a:r>
                        <a:t>6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800">
                          <a:solidFill>
                            <a:srgbClr val="000000"/>
                          </a:solidFill>
                        </a:defRPr>
                      </a:pPr>
                      <a:r>
                        <a:t>0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800">
                          <a:solidFill>
                            <a:srgbClr val="000000"/>
                          </a:solidFill>
                        </a:defRPr>
                      </a:pPr>
                      <a:r>
                        <a:t>0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8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800">
                          <a:solidFill>
                            <a:srgbClr val="000000"/>
                          </a:solidFill>
                        </a:defRPr>
                      </a:pPr>
                      <a:r>
                        <a:t>7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</a:defRPr>
                      </a:pPr>
                      <a:r>
                        <a:t>SSH &amp; Cryptography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800">
                          <a:solidFill>
                            <a:srgbClr val="000000"/>
                          </a:solidFill>
                        </a:defRPr>
                      </a:pPr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800">
                          <a:solidFill>
                            <a:srgbClr val="000000"/>
                          </a:solidFill>
                        </a:defRPr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800">
                          <a:solidFill>
                            <a:srgbClr val="000000"/>
                          </a:solidFill>
                        </a:defRPr>
                      </a:pPr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8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8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800">
                          <a:solidFill>
                            <a:srgbClr val="000000"/>
                          </a:solidFill>
                        </a:defRPr>
                      </a:pPr>
                      <a:r>
                        <a:t>7</a:t>
                      </a:r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</a:defRPr>
                      </a:pPr>
                      <a:r>
                        <a:t>OS &amp; System Updates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8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8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800">
                          <a:solidFill>
                            <a:srgbClr val="000000"/>
                          </a:solidFill>
                        </a:defRPr>
                      </a:pPr>
                      <a:r>
                        <a:t>0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8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8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800">
                          <a:solidFill>
                            <a:srgbClr val="000000"/>
                          </a:solidFill>
                        </a:defRPr>
                      </a:pPr>
                      <a:r>
                        <a:t>4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</a:defRPr>
                      </a:pPr>
                      <a:r>
                        <a:t>Web Server &amp; Applications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800">
                          <a:solidFill>
                            <a:srgbClr val="000000"/>
                          </a:solidFill>
                        </a:defRPr>
                      </a:pPr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800">
                          <a:solidFill>
                            <a:srgbClr val="000000"/>
                          </a:solidFill>
                        </a:defRPr>
                      </a:pPr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800">
                          <a:solidFill>
                            <a:srgbClr val="000000"/>
                          </a:solidFill>
                        </a:defRPr>
                      </a:pPr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8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8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800">
                          <a:solidFill>
                            <a:srgbClr val="000000"/>
                          </a:solidFill>
                        </a:defRPr>
                      </a:pPr>
                      <a:r>
                        <a:t>7</a:t>
                      </a:r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</a:defRPr>
                      </a:pPr>
                      <a:r>
                        <a:t>Configuration &amp; Hardening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8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800">
                          <a:solidFill>
                            <a:srgbClr val="000000"/>
                          </a:solidFill>
                        </a:defRPr>
                      </a:pPr>
                      <a:r>
                        <a:t>0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800">
                          <a:solidFill>
                            <a:srgbClr val="000000"/>
                          </a:solidFill>
                        </a:defRPr>
                      </a:pPr>
                      <a:r>
                        <a:t>0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800">
                          <a:solidFill>
                            <a:srgbClr val="000000"/>
                          </a:solidFill>
                        </a:defRPr>
                      </a:pPr>
                      <a:r>
                        <a:t>0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8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800">
                          <a:solidFill>
                            <a:srgbClr val="000000"/>
                          </a:solidFill>
                        </a:defRPr>
                      </a:pPr>
                      <a:r>
                        <a:t>0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800" b="1">
                          <a:solidFill>
                            <a:srgbClr val="FFFFFF"/>
                          </a:solidFill>
                        </a:defRPr>
                      </a:pPr>
                      <a:r>
                        <a:t>Grand Total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800" b="1">
                          <a:solidFill>
                            <a:srgbClr val="FFFFFF"/>
                          </a:solidFill>
                        </a:defRPr>
                      </a:pPr>
                      <a:r>
                        <a:t>12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800" b="1">
                          <a:solidFill>
                            <a:srgbClr val="FFFFFF"/>
                          </a:solidFill>
                        </a:defRPr>
                      </a:pPr>
                      <a:r>
                        <a:t>9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800" b="1">
                          <a:solidFill>
                            <a:srgbClr val="FFFFFF"/>
                          </a:solidFill>
                        </a:defRPr>
                      </a:pPr>
                      <a:r>
                        <a:t>5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800" b="1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800" b="1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800" b="1">
                          <a:solidFill>
                            <a:srgbClr val="FFFFFF"/>
                          </a:solidFill>
                        </a:defRPr>
                      </a:pPr>
                      <a:r>
                        <a:t>26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4754880" y="2743200"/>
            <a:ext cx="7253935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1200"/>
            </a:pPr>
            <a:r>
              <a:t>Legends</a:t>
            </a:r>
          </a:p>
          <a:p>
            <a:pPr>
              <a:spcBef>
                <a:spcPts val="300"/>
              </a:spcBef>
              <a:defRPr sz="800"/>
            </a:pPr>
            <a:r>
              <a:t>• SSL/TLS &amp; Certificates: Certificate validation, encryption, and PKI-related vulnerabilities</a:t>
            </a:r>
          </a:p>
          <a:p>
            <a:pPr>
              <a:spcBef>
                <a:spcPts val="300"/>
              </a:spcBef>
              <a:defRPr sz="800"/>
            </a:pPr>
            <a:r>
              <a:t>• SSH &amp; Cryptography: SSH configuration, deprecated cryptographic algorithms</a:t>
            </a:r>
          </a:p>
          <a:p>
            <a:pPr>
              <a:spcBef>
                <a:spcPts val="300"/>
              </a:spcBef>
              <a:defRPr sz="800"/>
            </a:pPr>
            <a:r>
              <a:t>• OS &amp; System Updates: Operating system and kernel security updates</a:t>
            </a:r>
          </a:p>
          <a:p>
            <a:pPr>
              <a:spcBef>
                <a:spcPts val="300"/>
              </a:spcBef>
              <a:defRPr sz="800"/>
            </a:pPr>
            <a:r>
              <a:t>• Web Server &amp; Applications: Web server configuration and application security</a:t>
            </a:r>
          </a:p>
          <a:p>
            <a:pPr>
              <a:spcBef>
                <a:spcPts val="300"/>
              </a:spcBef>
              <a:defRPr sz="800"/>
            </a:pPr>
            <a:r>
              <a:t>• Configuration &amp; Hardening: System hardening and security configuration issues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182880" y="4434840"/>
          <a:ext cx="11247120" cy="14904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040"/>
                <a:gridCol w="1828800"/>
                <a:gridCol w="2011680"/>
                <a:gridCol w="5943600"/>
              </a:tblGrid>
              <a:tr h="320040">
                <a:tc>
                  <a:txBody>
                    <a:bodyPr/>
                    <a:lstStyle/>
                    <a:p>
                      <a:pPr algn="l">
                        <a:defRPr b="1" sz="1000">
                          <a:solidFill>
                            <a:srgbClr val="FFFFFF"/>
                          </a:solidFill>
                        </a:defRPr>
                      </a:pPr>
                      <a:r>
                        <a:t>Priority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b="1" sz="1000">
                          <a:solidFill>
                            <a:srgbClr val="FFFFFF"/>
                          </a:solidFill>
                        </a:defRPr>
                      </a:pPr>
                      <a:r>
                        <a:t>CVSS Range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b="1" sz="1000">
                          <a:solidFill>
                            <a:srgbClr val="FFFFFF"/>
                          </a:solidFill>
                        </a:defRPr>
                      </a:pPr>
                      <a:r>
                        <a:t>Remediation SLA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b="1" sz="1000">
                          <a:solidFill>
                            <a:srgbClr val="FFFFFF"/>
                          </a:solidFill>
                        </a:defRPr>
                      </a:pPr>
                      <a:r>
                        <a:t>Business Impact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292608">
                <a:tc>
                  <a:txBody>
                    <a:bodyPr/>
                    <a:lstStyle/>
                    <a:p>
                      <a:pPr algn="l">
                        <a:defRPr sz="800" b="1">
                          <a:solidFill>
                            <a:srgbClr val="FFFFFF"/>
                          </a:solidFill>
                        </a:defRPr>
                      </a:pPr>
                      <a:r>
                        <a:t>Critical</a:t>
                      </a:r>
                    </a:p>
                  </a:txBody>
                  <a:tcPr>
                    <a:solidFill>
                      <a:srgbClr val="DC143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/>
                      </a:pPr>
                      <a:r>
                        <a:t>9.0-10.0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800"/>
                      </a:pPr>
                      <a:r>
                        <a:t>24-48 hours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800"/>
                      </a:pPr>
                      <a:r>
                        <a:t>Immediate system compromise possible</a:t>
                      </a:r>
                    </a:p>
                  </a:txBody>
                  <a:tcPr/>
                </a:tc>
              </a:tr>
              <a:tr h="292608">
                <a:tc>
                  <a:txBody>
                    <a:bodyPr/>
                    <a:lstStyle/>
                    <a:p>
                      <a:pPr algn="l">
                        <a:defRPr sz="800" b="1">
                          <a:solidFill>
                            <a:srgbClr val="FFFFFF"/>
                          </a:solidFill>
                        </a:defRPr>
                      </a:pPr>
                      <a:r>
                        <a:t>High</a:t>
                      </a:r>
                    </a:p>
                  </a:txBody>
                  <a:tcPr>
                    <a:solidFill>
                      <a:srgbClr val="FFA5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/>
                      </a:pPr>
                      <a:r>
                        <a:t>7.0-8.9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800"/>
                      </a:pPr>
                      <a:r>
                        <a:t>7 days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800"/>
                      </a:pPr>
                      <a:r>
                        <a:t>Significant security risk</a:t>
                      </a:r>
                    </a:p>
                  </a:txBody>
                  <a:tcPr/>
                </a:tc>
              </a:tr>
              <a:tr h="292608">
                <a:tc>
                  <a:txBody>
                    <a:bodyPr/>
                    <a:lstStyle/>
                    <a:p>
                      <a:pPr algn="l">
                        <a:defRPr sz="800" b="1">
                          <a:solidFill>
                            <a:srgbClr val="FFFFFF"/>
                          </a:solidFill>
                        </a:defRPr>
                      </a:pPr>
                      <a:r>
                        <a:t>Medium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/>
                      </a:pPr>
                      <a:r>
                        <a:t>4.0-6.9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800"/>
                      </a:pPr>
                      <a:r>
                        <a:t>30 days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800"/>
                      </a:pPr>
                      <a:r>
                        <a:t>Moderate risk requiring attention</a:t>
                      </a:r>
                    </a:p>
                  </a:txBody>
                  <a:tcPr/>
                </a:tc>
              </a:tr>
              <a:tr h="292608">
                <a:tc>
                  <a:txBody>
                    <a:bodyPr/>
                    <a:lstStyle/>
                    <a:p>
                      <a:pPr algn="l">
                        <a:defRPr sz="800" b="1">
                          <a:solidFill>
                            <a:srgbClr val="FFFFFF"/>
                          </a:solidFill>
                        </a:defRPr>
                      </a:pPr>
                      <a:r>
                        <a:t>Low</a:t>
                      </a:r>
                    </a:p>
                  </a:txBody>
                  <a:tcPr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/>
                      </a:pPr>
                      <a:r>
                        <a:t>0.1-3.9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800"/>
                      </a:pPr>
                      <a:r>
                        <a:t>90 days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800"/>
                      </a:pPr>
                      <a:r>
                        <a:t>Low risk for scheduled maintenance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82880" y="5943600"/>
            <a:ext cx="11825935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800" i="1"/>
            </a:pPr>
            <a:r>
              <a:t>Disclaimer – * SLA based on CVSS scores and business criticality assessment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91695" cy="548640"/>
          </a:xfrm>
          <a:prstGeom prst="rect">
            <a:avLst/>
          </a:prstGeom>
          <a:solidFill>
            <a:srgbClr val="4472C4"/>
          </a:solidFill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12191695" cy="54864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l">
              <a:defRPr b="1" sz="2400">
                <a:solidFill>
                  <a:srgbClr val="FFFFFF"/>
                </a:solidFill>
              </a:defRPr>
            </a:pPr>
            <a:r>
              <a:t>Critical &amp; High Risk Vulnerability Analysis - Critical Vulnerabilities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731520"/>
            <a:ext cx="11277295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b="1" sz="1600">
                <a:solidFill>
                  <a:srgbClr val="000000"/>
                </a:solidFill>
              </a:defRPr>
            </a:pPr>
            <a:r>
              <a:t>Critical Severity Vulnerabilities (8 total)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57200" y="1097280"/>
          <a:ext cx="11265408" cy="29535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55080"/>
                <a:gridCol w="1271016"/>
                <a:gridCol w="1014984"/>
                <a:gridCol w="1014984"/>
                <a:gridCol w="1609344"/>
              </a:tblGrid>
              <a:tr h="320040">
                <a:tc>
                  <a:txBody>
                    <a:bodyPr/>
                    <a:lstStyle/>
                    <a:p>
                      <a:pPr algn="l">
                        <a:defRPr b="1" sz="1100">
                          <a:solidFill>
                            <a:srgbClr val="FFFFFF"/>
                          </a:solidFill>
                        </a:defRPr>
                      </a:pPr>
                      <a:r>
                        <a:t>Vulnerability Description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b="1" sz="1100">
                          <a:solidFill>
                            <a:srgbClr val="FFFFFF"/>
                          </a:solidFill>
                        </a:defRPr>
                      </a:pPr>
                      <a:r>
                        <a:t>CRITICAL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b="1" sz="1100">
                          <a:solidFill>
                            <a:srgbClr val="FFFFFF"/>
                          </a:solidFill>
                        </a:defRPr>
                      </a:pPr>
                      <a:r>
                        <a:t>HIGH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b="1" sz="1100">
                          <a:solidFill>
                            <a:srgbClr val="FFFFFF"/>
                          </a:solidFill>
                        </a:defRPr>
                      </a:pPr>
                      <a:r>
                        <a:t>MEDIUM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b="1" sz="1100">
                          <a:solidFill>
                            <a:srgbClr val="FFFFFF"/>
                          </a:solidFill>
                        </a:defRPr>
                      </a:pPr>
                      <a:r>
                        <a:t>Total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292608"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SHA1 deprecated setting for SSH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</a:tr>
              <a:tr h="292608"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SHA1 deprecated setting for SSH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/>
                </a:tc>
              </a:tr>
              <a:tr h="292608"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AutoComplete Attribute Not Disabled for Password in Form Bas...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3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3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</a:tr>
              <a:tr h="292608"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SHA1 deprecated setting for SSH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/>
                </a:tc>
              </a:tr>
              <a:tr h="292608"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SSL Certificate - Self-Signed Certificate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2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2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</a:tr>
              <a:tr h="292608"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SHA1 deprecated setting for SSH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/>
                </a:tc>
              </a:tr>
              <a:tr h="292608"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SHA1 deprecated setting for SSH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</a:tr>
              <a:tr h="292608"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AutoComplete Attribute Not Disabled for Password in Form Bas...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/>
                </a:tc>
              </a:tr>
              <a:tr h="292608">
                <a:tc>
                  <a:txBody>
                    <a:bodyPr/>
                    <a:lstStyle/>
                    <a:p>
                      <a:pPr>
                        <a:defRPr b="1" sz="1000">
                          <a:solidFill>
                            <a:srgbClr val="FFFFFF"/>
                          </a:solidFill>
                        </a:defRPr>
                      </a:pPr>
                      <a:r>
                        <a:t>Page Total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b="1" sz="1000">
                          <a:solidFill>
                            <a:srgbClr val="FFFFFF"/>
                          </a:solidFill>
                        </a:defRPr>
                      </a:pPr>
                      <a:r>
                        <a:t>11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b="1" sz="1000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b="1" sz="1000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b="1" sz="1000">
                          <a:solidFill>
                            <a:srgbClr val="FFFFFF"/>
                          </a:solidFill>
                        </a:defRPr>
                      </a:pPr>
                      <a:r>
                        <a:t>11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91695" cy="548640"/>
          </a:xfrm>
          <a:prstGeom prst="rect">
            <a:avLst/>
          </a:prstGeom>
          <a:solidFill>
            <a:srgbClr val="4472C4"/>
          </a:solidFill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12191695" cy="54864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l">
              <a:defRPr b="1" sz="2400">
                <a:solidFill>
                  <a:srgbClr val="FFFFFF"/>
                </a:solidFill>
              </a:defRPr>
            </a:pPr>
            <a:r>
              <a:t>Critical &amp; High Risk Vulnerability Analysis - High Vulnerabilities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731520"/>
            <a:ext cx="11277295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b="1" sz="1600">
                <a:solidFill>
                  <a:srgbClr val="000000"/>
                </a:solidFill>
              </a:defRPr>
            </a:pPr>
            <a:r>
              <a:t>High Severity Vulnerabilities (8 total)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57200" y="1097280"/>
          <a:ext cx="11265408" cy="29535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55080"/>
                <a:gridCol w="1271016"/>
                <a:gridCol w="1014984"/>
                <a:gridCol w="1014984"/>
                <a:gridCol w="1609344"/>
              </a:tblGrid>
              <a:tr h="320040">
                <a:tc>
                  <a:txBody>
                    <a:bodyPr/>
                    <a:lstStyle/>
                    <a:p>
                      <a:pPr algn="l">
                        <a:defRPr b="1" sz="1100">
                          <a:solidFill>
                            <a:srgbClr val="FFFFFF"/>
                          </a:solidFill>
                        </a:defRPr>
                      </a:pPr>
                      <a:r>
                        <a:t>Vulnerability Description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b="1" sz="1100">
                          <a:solidFill>
                            <a:srgbClr val="FFFFFF"/>
                          </a:solidFill>
                        </a:defRPr>
                      </a:pPr>
                      <a:r>
                        <a:t>CRITICAL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b="1" sz="1100">
                          <a:solidFill>
                            <a:srgbClr val="FFFFFF"/>
                          </a:solidFill>
                        </a:defRPr>
                      </a:pPr>
                      <a:r>
                        <a:t>HIGH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b="1" sz="1100">
                          <a:solidFill>
                            <a:srgbClr val="FFFFFF"/>
                          </a:solidFill>
                        </a:defRPr>
                      </a:pPr>
                      <a:r>
                        <a:t>MEDIUM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b="1" sz="1100">
                          <a:solidFill>
                            <a:srgbClr val="FFFFFF"/>
                          </a:solidFill>
                        </a:defRPr>
                      </a:pPr>
                      <a:r>
                        <a:t>Total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292608"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SSL Certificate - Invalid Maximum Validity Date Detected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</a:tr>
              <a:tr h="292608"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SSL Certificate - Signature Verification Failed Vulnerabilit...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3</a:t>
                      </a:r>
                    </a:p>
                  </a:txBody>
                  <a:tcPr/>
                </a:tc>
              </a:tr>
              <a:tr h="292608"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SSL Certificate - Self-Signed Certificate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</a:tr>
              <a:tr h="292608"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Ubuntu Security Notification for Linux kernel Vulnerabilitie...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3</a:t>
                      </a:r>
                    </a:p>
                  </a:txBody>
                  <a:tcPr/>
                </a:tc>
              </a:tr>
              <a:tr h="292608"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Web Server Uses Plain-Text Form Based Authentication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</a:tr>
              <a:tr h="292608"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AutoComplete Attribute Not Disabled for Password in Form Bas...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2</a:t>
                      </a:r>
                    </a:p>
                  </a:txBody>
                  <a:tcPr/>
                </a:tc>
              </a:tr>
              <a:tr h="292608"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SSL Certificate - Signature Verification Failed Vulnerabilit...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</a:tr>
              <a:tr h="292608"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SSL Certificate - Subject Common Name Does Not Match Server 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2</a:t>
                      </a:r>
                    </a:p>
                  </a:txBody>
                  <a:tcPr/>
                </a:tc>
              </a:tr>
              <a:tr h="292608">
                <a:tc>
                  <a:txBody>
                    <a:bodyPr/>
                    <a:lstStyle/>
                    <a:p>
                      <a:pPr>
                        <a:defRPr b="1" sz="1000">
                          <a:solidFill>
                            <a:srgbClr val="FFFFFF"/>
                          </a:solidFill>
                        </a:defRPr>
                      </a:pPr>
                      <a:r>
                        <a:t>Page Total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b="1" sz="1000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b="1" sz="1000">
                          <a:solidFill>
                            <a:srgbClr val="FFFFFF"/>
                          </a:solidFill>
                        </a:defRPr>
                      </a:pPr>
                      <a:r>
                        <a:t>14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b="1" sz="1000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b="1" sz="1000">
                          <a:solidFill>
                            <a:srgbClr val="FFFFFF"/>
                          </a:solidFill>
                        </a:defRPr>
                      </a:pPr>
                      <a:r>
                        <a:t>14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91695" cy="548640"/>
          </a:xfrm>
          <a:prstGeom prst="rect">
            <a:avLst/>
          </a:prstGeom>
          <a:solidFill>
            <a:srgbClr val="4472C4"/>
          </a:solidFill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12191695" cy="54864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l">
              <a:defRPr b="1" sz="2400">
                <a:solidFill>
                  <a:srgbClr val="FFFFFF"/>
                </a:solidFill>
              </a:defRPr>
            </a:pPr>
            <a:r>
              <a:t>Critical &amp; High Risk Vulnerability Analysis - Executive Summary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097280"/>
          <a:ext cx="9482328" cy="1417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0400"/>
                <a:gridCol w="1371600"/>
                <a:gridCol w="1271016"/>
                <a:gridCol w="1014984"/>
                <a:gridCol w="1014984"/>
                <a:gridCol w="1609344"/>
              </a:tblGrid>
              <a:tr h="320040">
                <a:tc>
                  <a:txBody>
                    <a:bodyPr/>
                    <a:lstStyle/>
                    <a:p>
                      <a:pPr algn="l">
                        <a:defRPr b="1" sz="1100">
                          <a:solidFill>
                            <a:srgbClr val="FFFFFF"/>
                          </a:solidFill>
                        </a:defRPr>
                      </a:pPr>
                      <a:r>
                        <a:t>Vulnerability Category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b="1" sz="1100">
                          <a:solidFill>
                            <a:srgbClr val="FFFFFF"/>
                          </a:solidFill>
                        </a:defRPr>
                      </a:pPr>
                      <a:r>
                        <a:t>Count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b="1" sz="1100">
                          <a:solidFill>
                            <a:srgbClr val="FFFFFF"/>
                          </a:solidFill>
                        </a:defRPr>
                      </a:pPr>
                      <a:r>
                        <a:t>Critical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b="1" sz="1100">
                          <a:solidFill>
                            <a:srgbClr val="FFFFFF"/>
                          </a:solidFill>
                        </a:defRPr>
                      </a:pPr>
                      <a:r>
                        <a:t>High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b="1" sz="1100">
                          <a:solidFill>
                            <a:srgbClr val="FFFFFF"/>
                          </a:solidFill>
                        </a:defRPr>
                      </a:pPr>
                      <a:r>
                        <a:t>Medium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b="1" sz="1100">
                          <a:solidFill>
                            <a:srgbClr val="FFFFFF"/>
                          </a:solidFill>
                        </a:defRPr>
                      </a:pPr>
                      <a:r>
                        <a:t>Total CVEs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Critical Severity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8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11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0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0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11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High Severity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14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>
                        <a:defRPr b="1" sz="1000">
                          <a:solidFill>
                            <a:srgbClr val="FFFFFF"/>
                          </a:solidFill>
                        </a:defRPr>
                      </a:pPr>
                      <a:r>
                        <a:t>Combined Total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b="1" sz="1000">
                          <a:solidFill>
                            <a:srgbClr val="FFFFFF"/>
                          </a:solidFill>
                        </a:defRPr>
                      </a:pPr>
                      <a:r>
                        <a:t>16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b="1" sz="1000">
                          <a:solidFill>
                            <a:srgbClr val="FFFFFF"/>
                          </a:solidFill>
                        </a:defRPr>
                      </a:pPr>
                      <a:r>
                        <a:t>11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b="1" sz="1000">
                          <a:solidFill>
                            <a:srgbClr val="FFFFFF"/>
                          </a:solidFill>
                        </a:defRPr>
                      </a:pPr>
                      <a:r>
                        <a:t>14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b="1" sz="1000">
                          <a:solidFill>
                            <a:srgbClr val="FFFFFF"/>
                          </a:solidFill>
                        </a:defRPr>
                      </a:pPr>
                      <a:r>
                        <a:t>0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b="1" sz="1000">
                          <a:solidFill>
                            <a:srgbClr val="FFFFFF"/>
                          </a:solidFill>
                        </a:defRPr>
                      </a:pPr>
                      <a:r>
                        <a:t>25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57200" y="2926080"/>
          <a:ext cx="11274552" cy="68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37276"/>
                <a:gridCol w="5637276"/>
              </a:tblGrid>
              <a:tr h="320040">
                <a:tc>
                  <a:txBody>
                    <a:bodyPr/>
                    <a:lstStyle/>
                    <a:p>
                      <a:pPr algn="l">
                        <a:defRPr b="1" sz="1100">
                          <a:solidFill>
                            <a:srgbClr val="FFFFFF"/>
                          </a:solidFill>
                        </a:defRPr>
                      </a:pPr>
                      <a:r>
                        <a:t>Risk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b="1" sz="1100">
                          <a:solidFill>
                            <a:srgbClr val="FFFFFF"/>
                          </a:solidFill>
                        </a:defRPr>
                      </a:pPr>
                      <a:r>
                        <a:t>Impact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Immediate remediation required for 31 vulnerabilities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PCI compliance affected by 17 vulnerabilities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57200" y="4114800"/>
            <a:ext cx="11277295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solidFill>
                  <a:srgbClr val="000000"/>
                </a:solidFill>
              </a:defRPr>
            </a:pPr>
            <a:r>
              <a:t>Key Findings:</a:t>
            </a:r>
          </a:p>
          <a:p>
            <a:pPr>
              <a:defRPr sz="1200">
                <a:solidFill>
                  <a:srgbClr val="000000"/>
                </a:solidFill>
              </a:defRPr>
            </a:pPr>
            <a:r>
              <a:t>• 8 Critical vulnerabilities requiring immediate attention</a:t>
            </a:r>
          </a:p>
          <a:p>
            <a:pPr>
              <a:defRPr sz="1200">
                <a:solidFill>
                  <a:srgbClr val="000000"/>
                </a:solidFill>
              </a:defRPr>
            </a:pPr>
            <a:r>
              <a:t>• 8 High severity vulnerabilities for priority remediation</a:t>
            </a:r>
          </a:p>
          <a:p>
            <a:pPr>
              <a:defRPr sz="1200">
                <a:solidFill>
                  <a:srgbClr val="000000"/>
                </a:solidFill>
              </a:defRPr>
            </a:pPr>
            <a:r>
              <a:t>• Detailed breakdown available in following slides</a:t>
            </a:r>
          </a:p>
          <a:p>
            <a:pPr>
              <a:defRPr sz="1200">
                <a:solidFill>
                  <a:srgbClr val="000000"/>
                </a:solidFill>
              </a:defRPr>
            </a:pPr>
            <a:r>
              <a:t>• Immediate action required for business continuity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91695" cy="548640"/>
          </a:xfrm>
          <a:prstGeom prst="rect">
            <a:avLst/>
          </a:prstGeom>
          <a:solidFill>
            <a:srgbClr val="4472C4"/>
          </a:solidFill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12191695" cy="54864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l">
              <a:defRPr b="1" sz="2400">
                <a:solidFill>
                  <a:srgbClr val="FFFFFF"/>
                </a:solidFill>
              </a:defRPr>
            </a:pPr>
            <a:r>
              <a:t>Detailed Category Analysis - Software/Application Issues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731520"/>
            <a:ext cx="11277295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b="1" sz="1600">
                <a:solidFill>
                  <a:srgbClr val="000000"/>
                </a:solidFill>
              </a:defRPr>
            </a:pPr>
            <a:r>
              <a:t>Software Update/Uninstallation Vulnerabilities (7 total)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57200" y="1097280"/>
          <a:ext cx="1124712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0400"/>
                <a:gridCol w="1371600"/>
                <a:gridCol w="1371600"/>
                <a:gridCol w="1371600"/>
                <a:gridCol w="1371600"/>
                <a:gridCol w="2560320"/>
              </a:tblGrid>
              <a:tr h="365760">
                <a:tc>
                  <a:txBody>
                    <a:bodyPr/>
                    <a:lstStyle/>
                    <a:p>
                      <a:pPr algn="l">
                        <a:defRPr b="1" sz="1100">
                          <a:solidFill>
                            <a:srgbClr val="FFFFFF"/>
                          </a:solidFill>
                        </a:defRPr>
                      </a:pPr>
                      <a:r>
                        <a:t>Asset &amp; Vulnerability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b="1" sz="1100">
                          <a:solidFill>
                            <a:srgbClr val="FFFFFF"/>
                          </a:solidFill>
                        </a:defRPr>
                      </a:pPr>
                      <a:r>
                        <a:t>Critical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b="1" sz="1100">
                          <a:solidFill>
                            <a:srgbClr val="FFFFFF"/>
                          </a:solidFill>
                        </a:defRPr>
                      </a:pPr>
                      <a:r>
                        <a:t>High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b="1" sz="1100">
                          <a:solidFill>
                            <a:srgbClr val="FFFFFF"/>
                          </a:solidFill>
                        </a:defRPr>
                      </a:pPr>
                      <a:r>
                        <a:t>Medium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b="1" sz="1100">
                          <a:solidFill>
                            <a:srgbClr val="FFFFFF"/>
                          </a:solidFill>
                        </a:defRPr>
                      </a:pPr>
                      <a:r>
                        <a:t>Low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b="1" sz="1100">
                          <a:solidFill>
                            <a:srgbClr val="FFFFFF"/>
                          </a:solidFill>
                        </a:defRPr>
                      </a:pPr>
                      <a:r>
                        <a:t>Total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10.26.2.61 - SSL Certificate - Invalid Maximum Validi...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10.26.2.61 - SSL Certificate - Improper Usage Vulnera...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10.26.2.61 - SSL Certificate - Signature Verification...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3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3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10.26.2.61 - SSL Certificate - Self-Signed Certificat...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3</a:t>
                      </a:r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10.6.16.50 - SSL Certificate - Signature Verification...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2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3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10.6.16.50 - SSL Certificate - Subject Common Name Do...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3</a:t>
                      </a:r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10.6.16.50 - SSL Certificate - Self-Signed Certificat...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3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b="1" sz="1000">
                          <a:solidFill>
                            <a:srgbClr val="FFFFFF"/>
                          </a:solidFill>
                        </a:defRPr>
                      </a:pPr>
                      <a:r>
                        <a:t>Page Total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b="1" sz="1000">
                          <a:solidFill>
                            <a:srgbClr val="FFFFFF"/>
                          </a:solidFill>
                        </a:defRPr>
                      </a:pPr>
                      <a:r>
                        <a:t>6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b="1" sz="1000">
                          <a:solidFill>
                            <a:srgbClr val="FFFFFF"/>
                          </a:solidFill>
                        </a:defRPr>
                      </a:pPr>
                      <a:r>
                        <a:t>9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b="1" sz="1000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b="1" sz="1000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b="1" sz="1000">
                          <a:solidFill>
                            <a:srgbClr val="FFFFFF"/>
                          </a:solidFill>
                        </a:defRPr>
                      </a:pPr>
                      <a:r>
                        <a:t>15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91695" cy="548640"/>
          </a:xfrm>
          <a:prstGeom prst="rect">
            <a:avLst/>
          </a:prstGeom>
          <a:solidFill>
            <a:srgbClr val="4472C4"/>
          </a:solidFill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12191695" cy="54864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l">
              <a:defRPr b="1" sz="2400">
                <a:solidFill>
                  <a:srgbClr val="FFFFFF"/>
                </a:solidFill>
              </a:defRPr>
            </a:pPr>
            <a:r>
              <a:t>Detailed Category Analysis - Configuration Issues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731520"/>
            <a:ext cx="11277295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b="1" sz="1600">
                <a:solidFill>
                  <a:srgbClr val="000000"/>
                </a:solidFill>
              </a:defRPr>
            </a:pPr>
            <a:r>
              <a:t>OS Hardening/Configuration Issues (7 total)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57200" y="1097280"/>
          <a:ext cx="1216152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72400"/>
                <a:gridCol w="1371600"/>
                <a:gridCol w="1371600"/>
                <a:gridCol w="1645920"/>
              </a:tblGrid>
              <a:tr h="365760">
                <a:tc>
                  <a:txBody>
                    <a:bodyPr/>
                    <a:lstStyle/>
                    <a:p>
                      <a:pPr algn="l">
                        <a:defRPr b="1" sz="1100">
                          <a:solidFill>
                            <a:srgbClr val="FFFFFF"/>
                          </a:solidFill>
                        </a:defRPr>
                      </a:pPr>
                      <a:r>
                        <a:t>Asset &amp; Vulnerability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b="1" sz="1100">
                          <a:solidFill>
                            <a:srgbClr val="FFFFFF"/>
                          </a:solidFill>
                        </a:defRPr>
                      </a:pPr>
                      <a:r>
                        <a:t>Critical/High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b="1" sz="1100">
                          <a:solidFill>
                            <a:srgbClr val="FFFFFF"/>
                          </a:solidFill>
                        </a:defRPr>
                      </a:pPr>
                      <a:r>
                        <a:t>Total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10.26.2.61 - SHA1 deprecated setting for SSH...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10.10.1.18 - SHA1 deprecated setting for SSH...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10.9.1.50 - SHA1 deprecated setting for SSH...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10.6.16.51 - Deprecated SSH Cryptographic Settings...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10.6.16.51 - SHA1 deprecated setting for SSH...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10.6.16.50 - Deprecated SSH Cryptographic Settings...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10.6.16.50 - SHA1 deprecated setting for SSH...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b="1" sz="1000">
                          <a:solidFill>
                            <a:srgbClr val="FFFFFF"/>
                          </a:solidFill>
                        </a:defRPr>
                      </a:pPr>
                      <a:r>
                        <a:t>Page Total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b="1" sz="1000">
                          <a:solidFill>
                            <a:srgbClr val="FFFFFF"/>
                          </a:solidFill>
                        </a:defRPr>
                      </a:pPr>
                      <a:r>
                        <a:t>5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b="1" sz="1000">
                          <a:solidFill>
                            <a:srgbClr val="FFFFFF"/>
                          </a:solidFill>
                        </a:defRPr>
                      </a:pPr>
                      <a:r>
                        <a:t>7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b="1" sz="1000">
                          <a:solidFill>
                            <a:srgbClr val="FFFFFF"/>
                          </a:solidFill>
                        </a:defRPr>
                      </a:pPr>
                      <a:r>
                        <a:t>12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91695" cy="548640"/>
          </a:xfrm>
          <a:prstGeom prst="rect">
            <a:avLst/>
          </a:prstGeom>
          <a:solidFill>
            <a:srgbClr val="4472C4"/>
          </a:solidFill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12191695" cy="54864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l">
              <a:defRPr b="1" sz="2400">
                <a:solidFill>
                  <a:srgbClr val="FFFFFF"/>
                </a:solidFill>
              </a:defRPr>
            </a:pPr>
            <a:r>
              <a:t>Detailed Category Analysis - Category Summary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097280"/>
          <a:ext cx="9418320" cy="1417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1097280"/>
                <a:gridCol w="1097280"/>
                <a:gridCol w="1097280"/>
                <a:gridCol w="1097280"/>
                <a:gridCol w="1097280"/>
                <a:gridCol w="1188720"/>
              </a:tblGrid>
              <a:tr h="320040">
                <a:tc>
                  <a:txBody>
                    <a:bodyPr/>
                    <a:lstStyle/>
                    <a:p>
                      <a:pPr algn="l">
                        <a:defRPr b="1" sz="1100">
                          <a:solidFill>
                            <a:srgbClr val="FFFFFF"/>
                          </a:solidFill>
                        </a:defRPr>
                      </a:pPr>
                      <a:r>
                        <a:t>Category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b="1" sz="1100">
                          <a:solidFill>
                            <a:srgbClr val="FFFFFF"/>
                          </a:solidFill>
                        </a:defRPr>
                      </a:pPr>
                      <a:r>
                        <a:t>Count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b="1" sz="1100">
                          <a:solidFill>
                            <a:srgbClr val="FFFFFF"/>
                          </a:solidFill>
                        </a:defRPr>
                      </a:pPr>
                      <a:r>
                        <a:t>Critical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b="1" sz="1100">
                          <a:solidFill>
                            <a:srgbClr val="FFFFFF"/>
                          </a:solidFill>
                        </a:defRPr>
                      </a:pPr>
                      <a:r>
                        <a:t>High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b="1" sz="1100">
                          <a:solidFill>
                            <a:srgbClr val="FFFFFF"/>
                          </a:solidFill>
                        </a:defRPr>
                      </a:pPr>
                      <a:r>
                        <a:t>Medium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b="1" sz="1100">
                          <a:solidFill>
                            <a:srgbClr val="FFFFFF"/>
                          </a:solidFill>
                        </a:defRPr>
                      </a:pPr>
                      <a:r>
                        <a:t>Low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b="1" sz="1100">
                          <a:solidFill>
                            <a:srgbClr val="FFFFFF"/>
                          </a:solidFill>
                        </a:defRPr>
                      </a:pPr>
                      <a:r>
                        <a:t>Total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Software/Applications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7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6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9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0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0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15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Configuration/Hardening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12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>
                        <a:defRPr b="1" sz="1000">
                          <a:solidFill>
                            <a:srgbClr val="FFFFFF"/>
                          </a:solidFill>
                        </a:defRPr>
                      </a:pPr>
                      <a:r>
                        <a:t>Combined Total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b="1" sz="1000">
                          <a:solidFill>
                            <a:srgbClr val="FFFFFF"/>
                          </a:solidFill>
                        </a:defRPr>
                      </a:pPr>
                      <a:r>
                        <a:t>14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b="1" sz="1000">
                          <a:solidFill>
                            <a:srgbClr val="FFFFFF"/>
                          </a:solidFill>
                        </a:defRPr>
                      </a:pPr>
                      <a:r>
                        <a:t>11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b="1" sz="1000">
                          <a:solidFill>
                            <a:srgbClr val="FFFFFF"/>
                          </a:solidFill>
                        </a:defRPr>
                      </a:pPr>
                      <a:r>
                        <a:t>9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b="1" sz="1000">
                          <a:solidFill>
                            <a:srgbClr val="FFFFFF"/>
                          </a:solidFill>
                        </a:defRPr>
                      </a:pPr>
                      <a:r>
                        <a:t>7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b="1" sz="1000">
                          <a:solidFill>
                            <a:srgbClr val="FFFFFF"/>
                          </a:solidFill>
                        </a:defRPr>
                      </a:pPr>
                      <a:r>
                        <a:t>0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b="1" sz="1000">
                          <a:solidFill>
                            <a:srgbClr val="FFFFFF"/>
                          </a:solidFill>
                        </a:defRPr>
                      </a:pPr>
                      <a:r>
                        <a:t>27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57200" y="2926080"/>
            <a:ext cx="11277295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solidFill>
                  <a:srgbClr val="000000"/>
                </a:solidFill>
              </a:defRPr>
            </a:pPr>
            <a:r>
              <a:t>Key Findings:</a:t>
            </a:r>
          </a:p>
          <a:p>
            <a:pPr>
              <a:defRPr sz="1200">
                <a:solidFill>
                  <a:srgbClr val="000000"/>
                </a:solidFill>
              </a:defRPr>
            </a:pPr>
            <a:r>
              <a:t>• 7 Software/Application vulnerabilities identified</a:t>
            </a:r>
          </a:p>
          <a:p>
            <a:pPr>
              <a:defRPr sz="1200">
                <a:solidFill>
                  <a:srgbClr val="000000"/>
                </a:solidFill>
              </a:defRPr>
            </a:pPr>
            <a:r>
              <a:t>• 7 Configuration/Hardening issues found</a:t>
            </a:r>
          </a:p>
          <a:p>
            <a:pPr>
              <a:defRPr sz="1200">
                <a:solidFill>
                  <a:srgbClr val="000000"/>
                </a:solidFill>
              </a:defRPr>
            </a:pPr>
            <a:r>
              <a:t>• Detailed breakdown available in following slides</a:t>
            </a:r>
          </a:p>
          <a:p>
            <a:pPr>
              <a:defRPr sz="1200">
                <a:solidFill>
                  <a:srgbClr val="000000"/>
                </a:solidFill>
              </a:defRPr>
            </a:pPr>
            <a:r>
              <a:t>• Priority remediation required for critical and high severity items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91695" cy="548640"/>
          </a:xfrm>
          <a:prstGeom prst="rect">
            <a:avLst/>
          </a:prstGeom>
          <a:solidFill>
            <a:srgbClr val="4472C4"/>
          </a:solidFill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12191695" cy="54864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l">
              <a:defRPr b="1" sz="2400">
                <a:solidFill>
                  <a:srgbClr val="FFFFFF"/>
                </a:solidFill>
              </a:defRPr>
            </a:pPr>
            <a:r>
              <a:t>Network Security Analysis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731520"/>
            <a:ext cx="11277295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b="1" sz="1600">
                <a:solidFill>
                  <a:srgbClr val="000000"/>
                </a:solidFill>
              </a:defRPr>
            </a:pPr>
            <a:r>
              <a:t>Vulnerability Distribution by Network Segment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57200" y="1097280"/>
          <a:ext cx="1312667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43600"/>
                <a:gridCol w="1371600"/>
                <a:gridCol w="1371600"/>
                <a:gridCol w="1371600"/>
                <a:gridCol w="1188720"/>
                <a:gridCol w="1879550"/>
              </a:tblGrid>
              <a:tr h="365760">
                <a:tc>
                  <a:txBody>
                    <a:bodyPr/>
                    <a:lstStyle/>
                    <a:p>
                      <a:pPr algn="l">
                        <a:defRPr b="1" sz="1100">
                          <a:solidFill>
                            <a:srgbClr val="FFFFFF"/>
                          </a:solidFill>
                        </a:defRPr>
                      </a:pPr>
                      <a:r>
                        <a:t>Network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b="1" sz="1100">
                          <a:solidFill>
                            <a:srgbClr val="FFFFFF"/>
                          </a:solidFill>
                        </a:defRPr>
                      </a:pPr>
                      <a:r>
                        <a:t>Assets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b="1" sz="1100">
                          <a:solidFill>
                            <a:srgbClr val="FFFFFF"/>
                          </a:solidFill>
                        </a:defRPr>
                      </a:pPr>
                      <a:r>
                        <a:t>Critical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b="1" sz="1100">
                          <a:solidFill>
                            <a:srgbClr val="FFFFFF"/>
                          </a:solidFill>
                        </a:defRPr>
                      </a:pPr>
                      <a:r>
                        <a:t>High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b="1" sz="1100">
                          <a:solidFill>
                            <a:srgbClr val="FFFFFF"/>
                          </a:solidFill>
                        </a:defRPr>
                      </a:pPr>
                      <a:r>
                        <a:t>Medium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b="1" sz="1100">
                          <a:solidFill>
                            <a:srgbClr val="FFFFFF"/>
                          </a:solidFill>
                        </a:defRPr>
                      </a:pPr>
                      <a:r>
                        <a:t>Total Vulns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Yash_Internal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5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12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9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5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25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b="1" sz="1000">
                          <a:solidFill>
                            <a:srgbClr val="FFFFFF"/>
                          </a:solidFill>
                        </a:defRPr>
                      </a:pPr>
                      <a:r>
                        <a:t>Grand Total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b="1" sz="1000">
                          <a:solidFill>
                            <a:srgbClr val="FFFFFF"/>
                          </a:solidFill>
                        </a:defRPr>
                      </a:pPr>
                      <a:r>
                        <a:t>5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b="1" sz="1000">
                          <a:solidFill>
                            <a:srgbClr val="FFFFFF"/>
                          </a:solidFill>
                        </a:defRPr>
                      </a:pPr>
                      <a:r>
                        <a:t>12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b="1" sz="1000">
                          <a:solidFill>
                            <a:srgbClr val="FFFFFF"/>
                          </a:solidFill>
                        </a:defRPr>
                      </a:pPr>
                      <a:r>
                        <a:t>9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b="1" sz="1000">
                          <a:solidFill>
                            <a:srgbClr val="FFFFFF"/>
                          </a:solidFill>
                        </a:defRPr>
                      </a:pPr>
                      <a:r>
                        <a:t>5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b="1" sz="1000">
                          <a:solidFill>
                            <a:srgbClr val="FFFFFF"/>
                          </a:solidFill>
                        </a:defRPr>
                      </a:pPr>
                      <a:r>
                        <a:t>31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