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Enterprise Vulnerability &amp; Patch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097280"/>
            <a:ext cx="10362895" cy="50292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txBody>
          <a:bodyPr wrap="square" lIns="274320" tIns="182880" rIns="274320" bIns="182880">
            <a:spAutoFit/>
          </a:bodyPr>
          <a:lstStyle/>
          <a:p>
            <a:pPr>
              <a:spcAft>
                <a:spcPts val="1200"/>
              </a:spcAft>
              <a:defRPr b="1" sz="1800" u="sng">
                <a:solidFill>
                  <a:srgbClr val="000000"/>
                </a:solidFill>
              </a:defRPr>
            </a:pPr>
            <a:r>
              <a:t>Agenda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Overall vulnerability scan status and summary.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Overall vulnerability summary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Prioritization based on Critical &amp; High severity vulnerabilities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Overall Vulnerability Remediation Strategy and action plans.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Detailed remediation recommendations and next steps.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Stage 1 - Configuration Issues Breakdown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  <a:gridCol w="1371600"/>
                <a:gridCol w="13716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Configuration Issue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Address Critical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Remediate High Severity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Plan Medium Priority Fixes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Implement Security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Ongoing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Regular Vulnerability Scanning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Monthly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Security Awareness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Quarterly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Patch Management Process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Continuous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Key Highlights: Vulnerability Scan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731520"/>
            <a:ext cx="4389120" cy="228600"/>
          </a:xfrm>
          <a:prstGeom prst="rect">
            <a:avLst/>
          </a:prstGeom>
          <a:solidFill>
            <a:srgbClr val="4472C4"/>
          </a:solidFill>
        </p:spPr>
        <p:txBody>
          <a:bodyPr wrap="none">
            <a:spAutoFit/>
          </a:bodyPr>
          <a:lstStyle/>
          <a:p>
            <a:pPr algn="l">
              <a:defRPr b="1" sz="1200">
                <a:solidFill>
                  <a:srgbClr val="FFFFFF"/>
                </a:solidFill>
              </a:defRPr>
            </a:pPr>
            <a:r>
              <a:t>Overall Scan Status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960120"/>
          <a:ext cx="43891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18872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Details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No. of Assets scanned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" y="1737360"/>
            <a:ext cx="43891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* Based on latest vulnerability scan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2011680"/>
            <a:ext cx="4389120" cy="228600"/>
          </a:xfrm>
          <a:prstGeom prst="rect">
            <a:avLst/>
          </a:prstGeom>
          <a:solidFill>
            <a:srgbClr val="4472C4"/>
          </a:solidFill>
        </p:spPr>
        <p:txBody>
          <a:bodyPr wrap="none">
            <a:spAutoFit/>
          </a:bodyPr>
          <a:lstStyle/>
          <a:p>
            <a:pPr algn="l">
              <a:defRPr b="1" sz="1200">
                <a:solidFill>
                  <a:srgbClr val="FFFFFF"/>
                </a:solidFill>
              </a:defRPr>
            </a:pPr>
            <a:r>
              <a:t>Vulnerability Status Summary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" y="2240280"/>
          <a:ext cx="438912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188720"/>
              </a:tblGrid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Active vulnerabilities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21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New vulnerabilities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Total vulnerabilities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25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2880" y="3566160"/>
            <a:ext cx="4389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** Current vulnerability status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54880" y="731520"/>
          <a:ext cx="73152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22960"/>
                <a:gridCol w="822960"/>
                <a:gridCol w="822960"/>
                <a:gridCol w="822960"/>
                <a:gridCol w="822960"/>
                <a:gridCol w="9144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Vulnerability Categories/ Rating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Info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SSL/TLS Issues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SSH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OS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Web Server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74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54880" y="2560320"/>
            <a:ext cx="725393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200"/>
            </a:pPr>
            <a:r>
              <a:t>Legends</a:t>
            </a:r>
          </a:p>
          <a:p>
            <a:pPr>
              <a:spcBef>
                <a:spcPts val="300"/>
              </a:spcBef>
              <a:defRPr sz="800"/>
            </a:pPr>
            <a:r>
              <a:t>• SSL/TLS Issues: Certificate and encryption related vulnerabilities</a:t>
            </a:r>
          </a:p>
          <a:p>
            <a:pPr>
              <a:spcBef>
                <a:spcPts val="300"/>
              </a:spcBef>
              <a:defRPr sz="800"/>
            </a:pPr>
            <a:r>
              <a:t>• SSH Configuration: SSH protocol and cryptographic configuration issues</a:t>
            </a:r>
          </a:p>
          <a:p>
            <a:pPr>
              <a:spcBef>
                <a:spcPts val="300"/>
              </a:spcBef>
              <a:defRPr sz="800"/>
            </a:pPr>
            <a:r>
              <a:t>• OS Vulnerabilities: Operating system and kernel vulnerabilities</a:t>
            </a:r>
          </a:p>
          <a:p>
            <a:pPr>
              <a:spcBef>
                <a:spcPts val="300"/>
              </a:spcBef>
              <a:defRPr sz="800"/>
            </a:pPr>
            <a:r>
              <a:t>• Web Server Issues: Web server configuration and protocol vulnerabilities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2880" y="3886200"/>
          <a:ext cx="11247120" cy="149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828800"/>
                <a:gridCol w="2011680"/>
                <a:gridCol w="5943600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Severity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CVSS Score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Timeline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9.0-10.0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0 - 02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Immediate action required - system compromise possible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7.0-8.9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0 - 07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High risk vulnerabilities requiring prompt remediation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4.0-6.9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0 - 30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Medium risk vulnerabilities for scheduled remediation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0.1-3.9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0 - 90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Low risk vulnerabilities for maintenance windows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2880" y="5394960"/>
            <a:ext cx="1182593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Disclaimer – * Remediation timeline based on vulnerability severity and business impact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Key Highlights: Critical &amp; High Risk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Critical Severity Vulnerabilities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6540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5080"/>
                <a:gridCol w="1271016"/>
                <a:gridCol w="1014984"/>
                <a:gridCol w="1014984"/>
                <a:gridCol w="1609344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Title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Vulnerabilities (USN-7682-1)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(HWE) Vulnerabilities (USN-7653-1)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Vulnerabilities (USN-7608-1)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Vulnerabilities (USN-7654-1)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10896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High Severity Vulnerabilities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474720"/>
          <a:ext cx="11265408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5080"/>
                <a:gridCol w="1271016"/>
                <a:gridCol w="1014984"/>
                <a:gridCol w="1014984"/>
                <a:gridCol w="1609344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Title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Deprecated SSH Cryptographic Settings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Deprecated SSH Cryptographic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HTTP TRACE / TRACK Methods Enabled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Web Server Uses Plain-Text Form Based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5852160"/>
          <a:ext cx="1127455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276"/>
                <a:gridCol w="5637276"/>
              </a:tblGrid>
              <a:tr h="32004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Risk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Impact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System compromise, Data loss, Service disruption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Business operations, Compliance violations, Security incidents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Vulnerability Analysis by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Software/Application Vulnerabilities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4712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  <a:gridCol w="1371600"/>
                <a:gridCol w="1371600"/>
                <a:gridCol w="1371600"/>
                <a:gridCol w="25603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Software/Application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No software vulnerabilities categorized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84048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Configuration/Hardening Issues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206240"/>
          <a:ext cx="1216152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  <a:gridCol w="1371600"/>
                <a:gridCol w="1371600"/>
                <a:gridCol w="16459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Configuration Issue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Invalid Maximum Validity Date Detected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Improper Usage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Deprecated SSH Cryptographic Settings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Deprecated SSH Cryptographic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Operating System Vulnerability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Vulnerabilities by Operating System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4712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/>
                <a:gridCol w="1371600"/>
                <a:gridCol w="1371600"/>
                <a:gridCol w="1371600"/>
                <a:gridCol w="11887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Operating System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Ubuntu/Linux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Linux 22.04.5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Linux 20.04.6 ESM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EulerOS / Ubuntu / Fedora / Tiny Core Linux / Linux 3.x / IBM / FortiSOAR / F5 Networks Big-IP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13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Summary of Vulnerability Remediation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Stage - 1: Immediate Remediation Plan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033272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657600"/>
                <a:gridCol w="1371600"/>
                <a:gridCol w="1828800"/>
                <a:gridCol w="1371600"/>
                <a:gridCol w="16459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#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Remediation Target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Balance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Timeline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0-2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 Severity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0-7 days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Medium Severity Issues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8-30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Configuration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15-45 days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4747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600">
                <a:solidFill>
                  <a:srgbClr val="000000"/>
                </a:solidFill>
              </a:defRPr>
            </a:pPr>
            <a:r>
              <a:t>Stage - 2: Planned Remediation (Future)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840480"/>
          <a:ext cx="1033272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3657600"/>
                <a:gridCol w="1371600"/>
                <a:gridCol w="1828800"/>
                <a:gridCol w="1371600"/>
                <a:gridCol w="164592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#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Remediation Target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Balance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Timeline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Remaining Medium Issues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Low Priority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Process Improvements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Policy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217920"/>
            <a:ext cx="11277295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>
                <a:solidFill>
                  <a:srgbClr val="000000"/>
                </a:solidFill>
              </a:defRPr>
            </a:pPr>
            <a:r>
              <a:t>**Remediation timeline based on severity and business impact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Stage 1 - Critical &amp; High Priority Remediation 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1126540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0"/>
                <a:gridCol w="1124712"/>
                <a:gridCol w="1408176"/>
                <a:gridCol w="1124712"/>
                <a:gridCol w="1124712"/>
                <a:gridCol w="1408176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Details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10.10.1.18 - Ubuntu Security Notification for Linux kernel Vulnerabilities (USN-7682-1)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10.10.1.18 - Ubuntu Security Notification for Linux kernel (HWE) Vulnerabilities (USN-7653-1)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10.9.1.50 - Ubuntu Security Notification for Linux kernel Vulnerabilities (USN-7608-1)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10.6.16.51 - Deprecated SSH Cryptographic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10.9.1.50 - Ubuntu Security Notification for Linux kernel Vulnerabilities (USN-7654-1)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Deprecated SSH Cryptographic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HTTP TRACE / TRACK Methods Enabled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Web Server Uses Plain-Text Form Based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Stage 2 - Medium Priority Remediation 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914400"/>
          <a:ext cx="10515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  <a:gridCol w="1371600"/>
                <a:gridCol w="1371600"/>
                <a:gridCol w="1371600"/>
                <a:gridCol w="18288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Vulnerability Details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Invalid Maximum Validity Date Detected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Improper Usage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10.10.1.18 - 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Signature Verification Failed Vulnerability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AutoComplete Attribute Not Disabled for Password in Form Based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10.9.1.50 - 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Self-Signed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10.6.16.51 - 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Web Directories Listable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Web Directories Listable Vulnerability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AutoComplete Attribute Not Disabled for Password in Form Based Authentication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Web Server HTTP Trace/Track Method Support Cross-Site Tracing 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Signature Verification Failed Vulnerability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000">
                          <a:solidFill>
                            <a:srgbClr val="FFFFFF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b="1" sz="2400">
                <a:solidFill>
                  <a:srgbClr val="FFFFFF"/>
                </a:solidFill>
              </a:defRPr>
            </a:pPr>
            <a:r>
              <a:t>Vulnerability Categories - Detailed Breakdown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914400"/>
          <a:ext cx="45720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EOL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Immediate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SSL/TLS Issues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SSH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OS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Web Server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Part 1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70167" y="914400"/>
          <a:ext cx="4572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EOL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Immediate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Part 2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" y="5303520"/>
          <a:ext cx="4572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371600"/>
              </a:tblGrid>
              <a:tr h="365760"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EOL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1100">
                          <a:solidFill>
                            <a:srgbClr val="FFFFFF"/>
                          </a:solidFill>
                        </a:defRPr>
                      </a:pPr>
                      <a:r>
                        <a:t>Immediate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0" sz="900">
                          <a:solidFill>
                            <a:srgbClr val="000000"/>
                          </a:solidFill>
                        </a:defRPr>
                      </a:pPr>
                      <a:r>
                        <a:t>Part 1 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900">
                          <a:solidFill>
                            <a:srgbClr val="000000"/>
                          </a:solidFill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0" sz="900">
                          <a:solidFill>
                            <a:srgbClr val="000000"/>
                          </a:solidFill>
                        </a:defRPr>
                      </a:pPr>
                      <a:r>
                        <a:t>Part 2 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0"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