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83" d="100"/>
          <a:sy n="83" d="100"/>
        </p:scale>
        <p:origin x="398" y="8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9/8/2025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Enterprise Vulnerability Assessment Report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914400" y="1097280"/>
            <a:ext cx="10362895" cy="5029200"/>
          </a:xfrm>
          <a:prstGeom prst="rect">
            <a:avLst/>
          </a:prstGeom>
          <a:solidFill>
            <a:srgbClr val="F0F0F0"/>
          </a:solidFill>
          <a:ln>
            <a:solidFill>
              <a:srgbClr val="C8C8C8"/>
            </a:solidFill>
          </a:ln>
        </p:spPr>
        <p:txBody>
          <a:bodyPr wrap="square" lIns="274320" tIns="182880" rIns="274320" bIns="182880">
            <a:spAutoFit/>
          </a:bodyPr>
          <a:lstStyle/>
          <a:p>
            <a:pPr>
              <a:spcAft>
                <a:spcPts val="1200"/>
              </a:spcAft>
              <a:defRPr sz="1800" b="1" u="sng">
                <a:solidFill>
                  <a:srgbClr val="000000"/>
                </a:solidFill>
              </a:defRPr>
            </a:pPr>
            <a:r>
              <a:t>Agenda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Security scan across 5 assets in 1 networks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Analysis of 25 vulnerabilities with 40 CVEs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Risk prioritization: 16 Critical, 15 High severity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PCI compliance impact: 17 vulnerabilities affecting compliance</a:t>
            </a:r>
          </a:p>
          <a:p>
            <a:pPr>
              <a:spcBef>
                <a:spcPts val="1500"/>
              </a:spcBef>
              <a:spcAft>
                <a:spcPts val="600"/>
              </a:spcAft>
              <a:defRPr sz="1600">
                <a:solidFill>
                  <a:srgbClr val="000000"/>
                </a:solidFill>
              </a:defRPr>
            </a:pPr>
            <a:r>
              <a:t>❖ Comprehensive remediation strategy with actionable recommendations</a:t>
            </a: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Implementation Roadmap &amp; Next Steps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10515600" cy="26060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4008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Action Item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Scope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Timeline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Emergency Response Team Activation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24-48 hours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Certificate Management Audit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Patch Management Process Review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Monitoring Enhancement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Process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Vulnerability Scanning Automation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Technology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90 days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33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Vulnerability Assessment Overview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182880" y="73152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FFFFFF"/>
                </a:solidFill>
              </a:defRPr>
            </a:pPr>
            <a:r>
              <a:t>Scan Coverage Summary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182880" y="960120"/>
          <a:ext cx="4389120" cy="640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Metric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1000"/>
                      </a:pPr>
                      <a:r>
                        <a:t>Total assets scanned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1000"/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182880" y="1737360"/>
            <a:ext cx="4389120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 Comprehensive vulnerability assessment completed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182880" y="2011680"/>
            <a:ext cx="4389120" cy="228600"/>
          </a:xfrm>
          <a:prstGeom prst="rect">
            <a:avLst/>
          </a:prstGeom>
          <a:solidFill>
            <a:srgbClr val="4472C4"/>
          </a:solidFill>
        </p:spPr>
        <p:txBody>
          <a:bodyPr wrap="none">
            <a:spAutoFit/>
          </a:bodyPr>
          <a:lstStyle/>
          <a:p>
            <a:pPr algn="l">
              <a:defRPr sz="1200" b="1">
                <a:solidFill>
                  <a:srgbClr val="FFFFFF"/>
                </a:solidFill>
              </a:defRPr>
            </a:pPr>
            <a:r>
              <a:t>Risk Priority Distribution</a:t>
            </a:r>
          </a:p>
        </p:txBody>
      </p:sp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182880" y="2240280"/>
          <a:ext cx="4389120" cy="19202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Critical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16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High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Medium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Low Priority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/>
                      </a:pPr>
                      <a:r>
                        <a:t>PCI Compliance Impact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/>
                      </a:pPr>
                      <a:r>
                        <a:t>17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55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9" name="TextBox 8"/>
          <p:cNvSpPr txBox="1"/>
          <p:nvPr/>
        </p:nvSpPr>
        <p:spPr>
          <a:xfrm>
            <a:off x="182880" y="4160520"/>
            <a:ext cx="4389120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** Risk levels based on CVSS scores and business impact</a:t>
            </a:r>
          </a:p>
        </p:txBody>
      </p:sp>
      <p:graphicFrame>
        <p:nvGraphicFramePr>
          <p:cNvPr id="10" name="Table 9"/>
          <p:cNvGraphicFramePr>
            <a:graphicFrameLocks noGrp="1"/>
          </p:cNvGraphicFramePr>
          <p:nvPr/>
        </p:nvGraphicFramePr>
        <p:xfrm>
          <a:off x="4754880" y="731520"/>
          <a:ext cx="73152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2860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82296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  <a:gridCol w="914400">
                  <a:extLst>
                    <a:ext uri="{9D8B030D-6E8A-4147-A177-3AD203B41FA5}">
                      <a16:colId xmlns:a16="http://schemas.microsoft.com/office/drawing/2014/main" val="20006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Vulnerability Category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Info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SSL/TLS &amp; Certificates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SSH &amp; Cryptography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OS &amp; System Updates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Web Server &amp; Applications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Configuration &amp; Hardening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26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11" name="TextBox 10"/>
          <p:cNvSpPr txBox="1"/>
          <p:nvPr/>
        </p:nvSpPr>
        <p:spPr>
          <a:xfrm>
            <a:off x="4754880" y="2743200"/>
            <a:ext cx="7253935" cy="7315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1200" b="1"/>
            </a:pPr>
            <a:r>
              <a:t>Legends</a:t>
            </a:r>
          </a:p>
          <a:p>
            <a:pPr>
              <a:spcBef>
                <a:spcPts val="300"/>
              </a:spcBef>
              <a:defRPr sz="800"/>
            </a:pPr>
            <a:r>
              <a:t>• SSL/TLS &amp; Certificates: Certificate validation, encryption, and PKI-related vulnerabilities</a:t>
            </a:r>
          </a:p>
          <a:p>
            <a:pPr>
              <a:spcBef>
                <a:spcPts val="300"/>
              </a:spcBef>
              <a:defRPr sz="800"/>
            </a:pPr>
            <a:r>
              <a:t>• SSH &amp; Cryptography: SSH configuration, deprecated cryptographic algorithms</a:t>
            </a:r>
          </a:p>
          <a:p>
            <a:pPr>
              <a:spcBef>
                <a:spcPts val="300"/>
              </a:spcBef>
              <a:defRPr sz="800"/>
            </a:pPr>
            <a:r>
              <a:t>• OS &amp; System Updates: Operating system and kernel security updates</a:t>
            </a:r>
          </a:p>
          <a:p>
            <a:pPr>
              <a:spcBef>
                <a:spcPts val="300"/>
              </a:spcBef>
              <a:defRPr sz="800"/>
            </a:pPr>
            <a:r>
              <a:t>• Web Server &amp; Applications: Web server configuration and application security</a:t>
            </a:r>
          </a:p>
          <a:p>
            <a:pPr>
              <a:spcBef>
                <a:spcPts val="300"/>
              </a:spcBef>
              <a:defRPr sz="800"/>
            </a:pPr>
            <a:r>
              <a:t>• Configuration &amp; Hardening: System hardening and security configuration issues</a:t>
            </a:r>
          </a:p>
        </p:txBody>
      </p:sp>
      <p:graphicFrame>
        <p:nvGraphicFramePr>
          <p:cNvPr id="12" name="Table 11"/>
          <p:cNvGraphicFramePr>
            <a:graphicFrameLocks noGrp="1"/>
          </p:cNvGraphicFramePr>
          <p:nvPr/>
        </p:nvGraphicFramePr>
        <p:xfrm>
          <a:off x="182880" y="4434840"/>
          <a:ext cx="11247120" cy="1490472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46304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201168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5943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CVSS Range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Remediation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Business 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DC143C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9.0-10.0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24-48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Immediate system compromise possible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FFA5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7.0-8.9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7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Significant security risk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FFFF0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4.0-6.9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Moderate risk requiring attention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92608">
                <a:tc>
                  <a:txBody>
                    <a:bodyPr/>
                    <a:lstStyle/>
                    <a:p>
                      <a:pPr algn="l">
                        <a:defRPr sz="8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808080"/>
                    </a:solidFill>
                  </a:tcPr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0.1-3.9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>
                        <a:defRPr sz="800"/>
                      </a:pPr>
                      <a:r>
                        <a:t>Low risk for scheduled maintenance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  <p:sp>
        <p:nvSpPr>
          <p:cNvPr id="13" name="TextBox 12"/>
          <p:cNvSpPr txBox="1"/>
          <p:nvPr/>
        </p:nvSpPr>
        <p:spPr>
          <a:xfrm>
            <a:off x="182880" y="5943600"/>
            <a:ext cx="1182593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/>
            </a:pPr>
            <a:r>
              <a:t>Disclaimer – * SLA based on CVSS scores and business criticality assessment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Critical &amp; High Risk Vulnerability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Critical Severity Vulnerabilities (12 identified)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6540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SHA1 deprecated setting for SSH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10896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rPr dirty="0"/>
              <a:t>High Severity Vulnerabilities (9 identified)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585038319"/>
              </p:ext>
            </p:extLst>
          </p:nvPr>
        </p:nvGraphicFramePr>
        <p:xfrm>
          <a:off x="457200" y="3474720"/>
          <a:ext cx="11265408" cy="2788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635508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27101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014984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609344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Vulnerability 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Web Server Uses Plain-Text Form Based Authentication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AutoComplete Attribute Not Disabled for Password in Form Bas...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Subject Common Name Does Not Match Server 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14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</a:tbl>
          </a:graphicData>
        </a:graphic>
      </p:graphicFrame>
      <p:graphicFrame>
        <p:nvGraphicFramePr>
          <p:cNvPr id="8" name="Table 7"/>
          <p:cNvGraphicFramePr>
            <a:graphicFrameLocks noGrp="1"/>
          </p:cNvGraphicFramePr>
          <p:nvPr/>
        </p:nvGraphicFramePr>
        <p:xfrm>
          <a:off x="457200" y="5852160"/>
          <a:ext cx="11274552" cy="6858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637276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5637276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2004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Risk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Impact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6576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remediation required for 31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affected by 17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Detailed Category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SSL/TLS &amp; Certificate Vulnerabilities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1247120" cy="25603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25603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Improper Usage Vulnera...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6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84048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SSH &amp; Cryptographic Configuration Issues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4206240"/>
          <a:ext cx="12161520" cy="3200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7772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Critical/High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Deprecated SSH Cryptographic Settings...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endParaRPr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Network Security Analysis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Vulnerability Distribution by Network Segment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3126670" cy="9144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9436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8872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7955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Network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Assets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Total Vulns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Yash_Internal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31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Strategic Remediation Plan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457200" y="7315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Phase 1: Critical Response (0-30 days)</a:t>
            </a:r>
          </a:p>
        </p:txBody>
      </p:sp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457200" y="1097280"/>
          <a:ext cx="1033272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Immediate Action Required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24-48 hours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In Progress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Critical Business Risk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72 hours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P2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High Impact Vulnerabilities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15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7-14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Scheduled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P3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Compliance Issues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14-30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Compliance Team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Queued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6" name="TextBox 5"/>
          <p:cNvSpPr txBox="1"/>
          <p:nvPr/>
        </p:nvSpPr>
        <p:spPr>
          <a:xfrm>
            <a:off x="457200" y="3474720"/>
            <a:ext cx="11277295" cy="27432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 algn="l">
              <a:defRPr sz="1600" b="1">
                <a:solidFill>
                  <a:srgbClr val="000000"/>
                </a:solidFill>
              </a:defRPr>
            </a:pPr>
            <a:r>
              <a:t>Phase 2: Systematic Remediation (30-90 days)</a:t>
            </a:r>
          </a:p>
        </p:txBody>
      </p:sp>
      <p:graphicFrame>
        <p:nvGraphicFramePr>
          <p:cNvPr id="7" name="Table 6"/>
          <p:cNvGraphicFramePr>
            <a:graphicFrameLocks noGrp="1"/>
          </p:cNvGraphicFramePr>
          <p:nvPr/>
        </p:nvGraphicFramePr>
        <p:xfrm>
          <a:off x="457200" y="3840480"/>
          <a:ext cx="10332720" cy="20269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4572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657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64592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Priority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Description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Count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Target SLA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Resources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Status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P4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Medium Risk Items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30-60 days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IT Team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P5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Configuration Hardening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60-90 days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System Admins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Planned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P6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Process Improvements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Ongoing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All Teams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P7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Security Awareness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Quarterly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HR + Security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Future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TBD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 dirty="0"/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sp>
        <p:nvSpPr>
          <p:cNvPr id="8" name="TextBox 7"/>
          <p:cNvSpPr txBox="1"/>
          <p:nvPr/>
        </p:nvSpPr>
        <p:spPr>
          <a:xfrm>
            <a:off x="457200" y="6217920"/>
            <a:ext cx="11277295" cy="182880"/>
          </a:xfrm>
          <a:prstGeom prst="rect">
            <a:avLst/>
          </a:prstGeom>
          <a:noFill/>
        </p:spPr>
        <p:txBody>
          <a:bodyPr wrap="none">
            <a:spAutoFit/>
          </a:bodyPr>
          <a:lstStyle/>
          <a:p>
            <a:pPr>
              <a:defRPr sz="800" i="1">
                <a:solidFill>
                  <a:srgbClr val="000000"/>
                </a:solidFill>
              </a:defRPr>
            </a:pPr>
            <a:r>
              <a:t>**Total remediation items: 25 | Estimated effort: 40 action items</a:t>
            </a: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Phase 1: Critical Vulnerability Response Plan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457200" y="914400"/>
          <a:ext cx="11265408" cy="6675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507492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124712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408176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Est. Effort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AutoComplete Attribute Not Disabled for Password 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10.6.16.51 - SHA1 deprecated setting for SSH...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SHA1 deprecated setting for SSH...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AutoComplete Attribute Not Disabled for Password i...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HTTP Trace/Track Method Support Cross-S...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 Failed Vu...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Does Not Mat...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Certificate...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12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Phase 1: High Priority Remediation Items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105156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2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3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4"/>
                    </a:ext>
                  </a:extLst>
                </a:gridCol>
                <a:gridCol w="1828800">
                  <a:extLst>
                    <a:ext uri="{9D8B030D-6E8A-4147-A177-3AD203B41FA5}">
                      <a16:colId xmlns:a16="http://schemas.microsoft.com/office/drawing/2014/main" val="20005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Asset &amp; Vulnerability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Critical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High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Medium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Low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Est. Effort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Invalid Maximum Validity Date De...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Signature Verification Failed Vu...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10.9.1.50 - Ubuntu Security Notification for Linux kernel Vuln...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Web Server Uses Plain-Text Form Based Authenticati...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AutoComplete Attribute Not Disabled for Password i...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Signature Verification Failed Vu...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Subject Common Name Does Not Mat...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10.6.16.50 - SSL Certificate - Self-Signed Certificate...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2-6 hours depending on system complexity and testing requirements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274320">
                <a:tc>
                  <a:txBody>
                    <a:bodyPr/>
                    <a:lstStyle/>
                    <a:p>
                      <a:pPr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endParaRPr/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000" b="1">
                          <a:solidFill>
                            <a:srgbClr val="FFFFFF"/>
                          </a:solidFill>
                        </a:defRPr>
                      </a:pPr>
                      <a:r>
                        <a:t>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0" y="0"/>
            <a:ext cx="12191695" cy="548640"/>
          </a:xfrm>
          <a:prstGeom prst="rect">
            <a:avLst/>
          </a:prstGeom>
          <a:solidFill>
            <a:srgbClr val="4472C4"/>
          </a:solidFill>
          <a:ln>
            <a:solidFill>
              <a:srgbClr val="4472C4"/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/>
          </a:p>
        </p:txBody>
      </p:sp>
      <p:sp>
        <p:nvSpPr>
          <p:cNvPr id="3" name="TextBox 2"/>
          <p:cNvSpPr txBox="1"/>
          <p:nvPr/>
        </p:nvSpPr>
        <p:spPr>
          <a:xfrm>
            <a:off x="0" y="0"/>
            <a:ext cx="12191695" cy="548640"/>
          </a:xfrm>
          <a:prstGeom prst="rect">
            <a:avLst/>
          </a:prstGeom>
          <a:noFill/>
        </p:spPr>
        <p:txBody>
          <a:bodyPr wrap="none" anchor="ctr">
            <a:spAutoFit/>
          </a:bodyPr>
          <a:lstStyle/>
          <a:p>
            <a:pPr algn="l">
              <a:defRPr sz="2400" b="1">
                <a:solidFill>
                  <a:srgbClr val="FFFFFF"/>
                </a:solidFill>
              </a:defRPr>
            </a:pPr>
            <a:r>
              <a:t>Business Impact &amp; Compliance Analysis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/>
        </p:nvGraphicFramePr>
        <p:xfrm>
          <a:off x="274320" y="914400"/>
          <a:ext cx="4572000" cy="196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PCI DSS Compliance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Critical Business Systems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5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Public-facing Assets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7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rPr dirty="0"/>
                        <a:t>Legacy Systems (EOL)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rPr dirty="0"/>
                        <a:t>29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</a:tbl>
          </a:graphicData>
        </a:graphic>
      </p:graphicFrame>
      <p:graphicFrame>
        <p:nvGraphicFramePr>
          <p:cNvPr id="5" name="Table 4"/>
          <p:cNvGraphicFramePr>
            <a:graphicFrameLocks noGrp="1"/>
          </p:cNvGraphicFramePr>
          <p:nvPr/>
        </p:nvGraphicFramePr>
        <p:xfrm>
          <a:off x="6370167" y="914400"/>
          <a:ext cx="4572000" cy="5166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Invalid Maximum Validity Date Detected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Improper Usage Vulnerability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10.10.1.18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(HWE) Vulnerab...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5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Signature Verification Failed Vulnerabilit...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10.6.16.51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7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10.26.2.61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SSL Certificate - Self-Signed Certificate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8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10.9.1.50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Ubuntu Security Notification for Linux kernel Vulnerabilitie...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9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10.6.16.50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>
                        <a:defRPr sz="900">
                          <a:solidFill>
                            <a:srgbClr val="000000"/>
                          </a:solidFill>
                        </a:defRPr>
                      </a:pPr>
                      <a:r>
                        <a:t>Deprecated SSH Cryptographic Settings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1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11"/>
                  </a:ext>
                </a:extLst>
              </a:tr>
            </a:tbl>
          </a:graphicData>
        </a:graphic>
      </p:graphicFrame>
      <p:graphicFrame>
        <p:nvGraphicFramePr>
          <p:cNvPr id="6" name="Table 5"/>
          <p:cNvGraphicFramePr>
            <a:graphicFrameLocks noGrp="1"/>
          </p:cNvGraphicFramePr>
          <p:nvPr/>
        </p:nvGraphicFramePr>
        <p:xfrm>
          <a:off x="274320" y="5303520"/>
          <a:ext cx="4572000" cy="13258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200400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13716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365760"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EOL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1100" b="1">
                          <a:solidFill>
                            <a:srgbClr val="FFFFFF"/>
                          </a:solidFill>
                        </a:defRPr>
                      </a:pPr>
                      <a:r>
                        <a:t>Immediate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</a:defRPr>
                      </a:pPr>
                      <a:r>
                        <a:t>Part 1 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0">
                          <a:solidFill>
                            <a:srgbClr val="000000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0">
                          <a:solidFill>
                            <a:srgbClr val="000000"/>
                          </a:solidFill>
                        </a:defRPr>
                      </a:pPr>
                      <a:r>
                        <a:t>Part 2 Total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0">
                          <a:solidFill>
                            <a:srgbClr val="000000"/>
                          </a:solidFill>
                        </a:defRPr>
                      </a:pPr>
                      <a:r>
                        <a:t>0</a:t>
                      </a:r>
                    </a:p>
                  </a:txBody>
                  <a:tcPr>
                    <a:solidFill>
                      <a:srgbClr val="F5F5F5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320040">
                <a:tc>
                  <a:txBody>
                    <a:bodyPr/>
                    <a:lstStyle/>
                    <a:p>
                      <a:pPr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Grand Total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tc>
                  <a:txBody>
                    <a:bodyPr/>
                    <a:lstStyle/>
                    <a:p>
                      <a:pPr algn="l">
                        <a:defRPr sz="900" b="1">
                          <a:solidFill>
                            <a:srgbClr val="FFFFFF"/>
                          </a:solidFill>
                        </a:defRPr>
                      </a:pPr>
                      <a:r>
                        <a:t>29</a:t>
                      </a:r>
                    </a:p>
                  </a:txBody>
                  <a:tcPr>
                    <a:solidFill>
                      <a:srgbClr val="4472C4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</a:tbl>
          </a:graphicData>
        </a:graphic>
      </p:graphicFrame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7</TotalTime>
  <Words>1447</Words>
  <Application>Microsoft Office PowerPoint</Application>
  <PresentationFormat>Widescreen</PresentationFormat>
  <Paragraphs>479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3" baseType="lpstr"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Manager/>
  <Company/>
  <LinksUpToDate>false</LinksUpToDate>
  <SharedDoc>false</SharedDoc>
  <HyperlinkBase/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/>
  <dc:creator/>
  <cp:keywords/>
  <dc:description>generated using python-pptx</dc:description>
  <cp:lastModifiedBy>Anekant  Jain</cp:lastModifiedBy>
  <cp:revision>2</cp:revision>
  <dcterms:created xsi:type="dcterms:W3CDTF">2013-01-27T09:14:16Z</dcterms:created>
  <dcterms:modified xsi:type="dcterms:W3CDTF">2025-09-08T07:03:21Z</dcterms:modified>
  <cp:category/>
</cp:coreProperties>
</file>