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Enterprise Vulnerability &amp; Patch Management</a:t>
            </a:r>
          </a:p>
        </p:txBody>
      </p:sp>
      <p:sp>
        <p:nvSpPr>
          <p:cNvPr id="4" name="TextBox 3"/>
          <p:cNvSpPr txBox="1"/>
          <p:nvPr/>
        </p:nvSpPr>
        <p:spPr>
          <a:xfrm>
            <a:off x="914400" y="1097280"/>
            <a:ext cx="10362895" cy="5029200"/>
          </a:xfrm>
          <a:prstGeom prst="rect">
            <a:avLst/>
          </a:prstGeom>
          <a:solidFill>
            <a:srgbClr val="F0F0F0"/>
          </a:solidFill>
          <a:ln>
            <a:solidFill>
              <a:srgbClr val="C8C8C8"/>
            </a:solidFill>
          </a:ln>
        </p:spPr>
        <p:txBody>
          <a:bodyPr wrap="square" lIns="274320" tIns="182880" rIns="274320" bIns="182880">
            <a:spAutoFit/>
          </a:bodyPr>
          <a:lstStyle/>
          <a:p>
            <a:pPr>
              <a:spcAft>
                <a:spcPts val="1200"/>
              </a:spcAft>
              <a:defRPr b="1" sz="1800" u="sng">
                <a:solidFill>
                  <a:srgbClr val="000000"/>
                </a:solidFill>
              </a:defRPr>
            </a:pPr>
            <a:r>
              <a:t>Agenda</a:t>
            </a:r>
          </a:p>
          <a:p>
            <a:pPr>
              <a:spcBef>
                <a:spcPts val="1500"/>
              </a:spcBef>
              <a:spcAft>
                <a:spcPts val="600"/>
              </a:spcAft>
              <a:defRPr sz="1600">
                <a:solidFill>
                  <a:srgbClr val="000000"/>
                </a:solidFill>
              </a:defRPr>
            </a:pPr>
            <a:r>
              <a:t>❖ Overall windows server authentication scan status and summary.</a:t>
            </a:r>
          </a:p>
          <a:p>
            <a:pPr>
              <a:spcBef>
                <a:spcPts val="1500"/>
              </a:spcBef>
              <a:spcAft>
                <a:spcPts val="600"/>
              </a:spcAft>
              <a:defRPr sz="1600">
                <a:solidFill>
                  <a:srgbClr val="000000"/>
                </a:solidFill>
              </a:defRPr>
            </a:pPr>
            <a:r>
              <a:t>❖ Overall vulnerability summary</a:t>
            </a:r>
          </a:p>
          <a:p>
            <a:pPr>
              <a:spcBef>
                <a:spcPts val="1500"/>
              </a:spcBef>
              <a:spcAft>
                <a:spcPts val="600"/>
              </a:spcAft>
              <a:defRPr sz="1600">
                <a:solidFill>
                  <a:srgbClr val="000000"/>
                </a:solidFill>
              </a:defRPr>
            </a:pPr>
            <a:r>
              <a:t>❖ Prioritization based on Zero (Confirmed &amp; Potential) &amp; (Key Risk exploits)</a:t>
            </a:r>
          </a:p>
          <a:p>
            <a:pPr>
              <a:spcBef>
                <a:spcPts val="1500"/>
              </a:spcBef>
              <a:spcAft>
                <a:spcPts val="600"/>
              </a:spcAft>
              <a:defRPr sz="1600">
                <a:solidFill>
                  <a:srgbClr val="000000"/>
                </a:solidFill>
              </a:defRPr>
            </a:pPr>
            <a:r>
              <a:t>❖ Overall Vulnerability Remediation Strategy (Stage 1 &amp; Stage 2).</a:t>
            </a:r>
          </a:p>
          <a:p>
            <a:pPr>
              <a:spcBef>
                <a:spcPts val="1500"/>
              </a:spcBef>
              <a:spcAft>
                <a:spcPts val="600"/>
              </a:spcAft>
              <a:defRPr sz="1600">
                <a:solidFill>
                  <a:srgbClr val="000000"/>
                </a:solidFill>
              </a:defRPr>
            </a:pPr>
            <a:r>
              <a:t>❖ Stage 1 Remediation plan based on vulnerability summary.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Stage - 1 OS Hardening/ Configuration: Explained</a:t>
            </a:r>
          </a:p>
        </p:txBody>
      </p:sp>
      <p:graphicFrame>
        <p:nvGraphicFramePr>
          <p:cNvPr id="4" name="Table 3"/>
          <p:cNvGraphicFramePr>
            <a:graphicFrameLocks noGrp="1"/>
          </p:cNvGraphicFramePr>
          <p:nvPr/>
        </p:nvGraphicFramePr>
        <p:xfrm>
          <a:off x="457200" y="914400"/>
          <a:ext cx="10515600" cy="5029200"/>
        </p:xfrm>
        <a:graphic>
          <a:graphicData uri="http://schemas.openxmlformats.org/drawingml/2006/table">
            <a:tbl>
              <a:tblPr firstRow="1" bandRow="1">
                <a:tableStyleId>{5C22544A-7EE6-4342-B048-85BDC9FD1C3A}</a:tableStyleId>
              </a:tblPr>
              <a:tblGrid>
                <a:gridCol w="6400800"/>
                <a:gridCol w="1371600"/>
                <a:gridCol w="1371600"/>
                <a:gridCol w="1371600"/>
              </a:tblGrid>
              <a:tr h="279400">
                <a:tc>
                  <a:txBody>
                    <a:bodyPr/>
                    <a:lstStyle/>
                    <a:p>
                      <a:pPr algn="l">
                        <a:defRPr b="1" sz="1100">
                          <a:solidFill>
                            <a:srgbClr val="FFFFFF"/>
                          </a:solidFill>
                        </a:defRPr>
                      </a:pPr>
                      <a:r>
                        <a:t>OS Hardening/Configuration</a:t>
                      </a:r>
                    </a:p>
                  </a:txBody>
                  <a:tcPr>
                    <a:solidFill>
                      <a:srgbClr val="4472C4"/>
                    </a:solidFill>
                  </a:tcPr>
                </a:tc>
                <a:tc>
                  <a:txBody>
                    <a:bodyPr/>
                    <a:lstStyle/>
                    <a:p>
                      <a:pPr algn="l">
                        <a:defRPr b="1" sz="1100">
                          <a:solidFill>
                            <a:srgbClr val="FFFFFF"/>
                          </a:solidFill>
                        </a:defRPr>
                      </a:pPr>
                      <a:r>
                        <a:t>Critical</a:t>
                      </a:r>
                    </a:p>
                  </a:txBody>
                  <a:tcPr>
                    <a:solidFill>
                      <a:srgbClr val="4472C4"/>
                    </a:solidFill>
                  </a:tcPr>
                </a:tc>
                <a:tc>
                  <a:txBody>
                    <a:bodyPr/>
                    <a:lstStyle/>
                    <a:p>
                      <a:pPr algn="l">
                        <a:defRPr b="1" sz="1100">
                          <a:solidFill>
                            <a:srgbClr val="FFFFFF"/>
                          </a:solidFill>
                        </a:defRPr>
                      </a:pPr>
                      <a:r>
                        <a:t>Medium</a:t>
                      </a:r>
                    </a:p>
                  </a:txBody>
                  <a:tcPr>
                    <a:solidFill>
                      <a:srgbClr val="4472C4"/>
                    </a:solidFill>
                  </a:tcPr>
                </a:tc>
                <a:tc>
                  <a:txBody>
                    <a:bodyPr/>
                    <a:lstStyle/>
                    <a:p>
                      <a:pPr algn="l">
                        <a:defRPr b="1" sz="1100">
                          <a:solidFill>
                            <a:srgbClr val="FFFFFF"/>
                          </a:solidFill>
                        </a:defRPr>
                      </a:pPr>
                      <a:r>
                        <a:t>Grand Total</a:t>
                      </a:r>
                    </a:p>
                  </a:txBody>
                  <a:tcPr>
                    <a:solidFill>
                      <a:srgbClr val="4472C4"/>
                    </a:solidFill>
                  </a:tcPr>
                </a:tc>
              </a:tr>
              <a:tr h="279400">
                <a:tc>
                  <a:txBody>
                    <a:bodyPr/>
                    <a:lstStyle/>
                    <a:p>
                      <a:pPr>
                        <a:defRPr sz="900">
                          <a:solidFill>
                            <a:srgbClr val="000000"/>
                          </a:solidFill>
                        </a:defRPr>
                      </a:pPr>
                      <a:r>
                        <a:t>Account Brute Force Possible Through IIS NTLM Authentication Scheme</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13</a:t>
                      </a:r>
                    </a:p>
                  </a:txBody>
                  <a:tcPr>
                    <a:solidFill>
                      <a:srgbClr val="F5F5F5"/>
                    </a:solidFill>
                  </a:tcPr>
                </a:tc>
                <a:tc>
                  <a:txBody>
                    <a:bodyPr/>
                    <a:lstStyle/>
                    <a:p>
                      <a:pPr algn="l">
                        <a:defRPr sz="900">
                          <a:solidFill>
                            <a:srgbClr val="000000"/>
                          </a:solidFill>
                        </a:defRPr>
                      </a:pPr>
                      <a:r>
                        <a:t>13</a:t>
                      </a:r>
                    </a:p>
                  </a:txBody>
                  <a:tcPr>
                    <a:solidFill>
                      <a:srgbClr val="F5F5F5"/>
                    </a:solidFill>
                  </a:tcPr>
                </a:tc>
              </a:tr>
              <a:tr h="279400">
                <a:tc>
                  <a:txBody>
                    <a:bodyPr/>
                    <a:lstStyle/>
                    <a:p>
                      <a:pPr>
                        <a:defRPr sz="900">
                          <a:solidFill>
                            <a:srgbClr val="000000"/>
                          </a:solidFill>
                        </a:defRPr>
                      </a:pPr>
                      <a:r>
                        <a:t>Detected LanMan/NTLMv1 Authentication method</a:t>
                      </a:r>
                    </a:p>
                  </a:txBody>
                  <a:tcPr/>
                </a:tc>
                <a:tc>
                  <a:txBody>
                    <a:bodyPr/>
                    <a:lstStyle/>
                    <a:p>
                      <a:pPr algn="l">
                        <a:defRPr sz="900">
                          <a:solidFill>
                            <a:srgbClr val="000000"/>
                          </a:solidFill>
                        </a:defRPr>
                      </a:pPr>
                      <a:r>
                        <a:t>82</a:t>
                      </a:r>
                    </a:p>
                  </a:txBody>
                  <a:tcPr/>
                </a:tc>
                <a:tc>
                  <a:txBody>
                    <a:bodyPr/>
                    <a:lstStyle/>
                    <a:p>
                      <a:pPr algn="l">
                        <a:defRPr sz="900">
                          <a:solidFill>
                            <a:srgbClr val="000000"/>
                          </a:solidFill>
                        </a:defRPr>
                      </a:pPr>
                    </a:p>
                  </a:txBody>
                  <a:tcPr/>
                </a:tc>
                <a:tc>
                  <a:txBody>
                    <a:bodyPr/>
                    <a:lstStyle/>
                    <a:p>
                      <a:pPr algn="l">
                        <a:defRPr sz="900">
                          <a:solidFill>
                            <a:srgbClr val="000000"/>
                          </a:solidFill>
                        </a:defRPr>
                      </a:pPr>
                      <a:r>
                        <a:t>82</a:t>
                      </a:r>
                    </a:p>
                  </a:txBody>
                  <a:tcPr/>
                </a:tc>
              </a:tr>
              <a:tr h="279400">
                <a:tc>
                  <a:txBody>
                    <a:bodyPr/>
                    <a:lstStyle/>
                    <a:p>
                      <a:pPr>
                        <a:defRPr sz="900">
                          <a:solidFill>
                            <a:srgbClr val="000000"/>
                          </a:solidFill>
                        </a:defRPr>
                      </a:pPr>
                      <a:r>
                        <a:t>Microsoft Windows Explorer AutoPlay Not Disabled</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174</a:t>
                      </a:r>
                    </a:p>
                  </a:txBody>
                  <a:tcPr>
                    <a:solidFill>
                      <a:srgbClr val="F5F5F5"/>
                    </a:solidFill>
                  </a:tcPr>
                </a:tc>
                <a:tc>
                  <a:txBody>
                    <a:bodyPr/>
                    <a:lstStyle/>
                    <a:p>
                      <a:pPr algn="l">
                        <a:defRPr sz="900">
                          <a:solidFill>
                            <a:srgbClr val="000000"/>
                          </a:solidFill>
                        </a:defRPr>
                      </a:pPr>
                      <a:r>
                        <a:t>174</a:t>
                      </a:r>
                    </a:p>
                  </a:txBody>
                  <a:tcPr>
                    <a:solidFill>
                      <a:srgbClr val="F5F5F5"/>
                    </a:solidFill>
                  </a:tcPr>
                </a:tc>
              </a:tr>
              <a:tr h="279400">
                <a:tc>
                  <a:txBody>
                    <a:bodyPr/>
                    <a:lstStyle/>
                    <a:p>
                      <a:pPr>
                        <a:defRPr sz="900">
                          <a:solidFill>
                            <a:srgbClr val="000000"/>
                          </a:solidFill>
                        </a:defRPr>
                      </a:pPr>
                      <a:r>
                        <a:t>Microsoft Windows Telnet Server Does Not Enforce NTLM Authentication</a:t>
                      </a:r>
                    </a:p>
                  </a:txBody>
                  <a:tcPr/>
                </a:tc>
                <a:tc>
                  <a:txBody>
                    <a:bodyPr/>
                    <a:lstStyle/>
                    <a:p>
                      <a:pPr algn="l">
                        <a:defRPr sz="900">
                          <a:solidFill>
                            <a:srgbClr val="000000"/>
                          </a:solidFill>
                        </a:defRPr>
                      </a:pP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2</a:t>
                      </a:r>
                    </a:p>
                  </a:txBody>
                  <a:tcPr/>
                </a:tc>
              </a:tr>
              <a:tr h="279400">
                <a:tc>
                  <a:txBody>
                    <a:bodyPr/>
                    <a:lstStyle/>
                    <a:p>
                      <a:pPr>
                        <a:defRPr sz="900">
                          <a:solidFill>
                            <a:srgbClr val="000000"/>
                          </a:solidFill>
                        </a:defRPr>
                      </a:pPr>
                      <a:r>
                        <a:t>Windows Explorer Autoplay Not Disabled for Default User</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197</a:t>
                      </a:r>
                    </a:p>
                  </a:txBody>
                  <a:tcPr>
                    <a:solidFill>
                      <a:srgbClr val="F5F5F5"/>
                    </a:solidFill>
                  </a:tcPr>
                </a:tc>
                <a:tc>
                  <a:txBody>
                    <a:bodyPr/>
                    <a:lstStyle/>
                    <a:p>
                      <a:pPr algn="l">
                        <a:defRPr sz="900">
                          <a:solidFill>
                            <a:srgbClr val="000000"/>
                          </a:solidFill>
                        </a:defRPr>
                      </a:pPr>
                      <a:r>
                        <a:t>197</a:t>
                      </a:r>
                    </a:p>
                  </a:txBody>
                  <a:tcPr>
                    <a:solidFill>
                      <a:srgbClr val="F5F5F5"/>
                    </a:solidFill>
                  </a:tcPr>
                </a:tc>
              </a:tr>
              <a:tr h="279400">
                <a:tc>
                  <a:txBody>
                    <a:bodyPr/>
                    <a:lstStyle/>
                    <a:p>
                      <a:pPr>
                        <a:defRPr sz="900">
                          <a:solidFill>
                            <a:srgbClr val="000000"/>
                          </a:solidFill>
                        </a:defRPr>
                      </a:pPr>
                      <a:r>
                        <a:t>Null Session/Password NetBIOS Access</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p>
                  </a:txBody>
                  <a:tcPr/>
                </a:tc>
                <a:tc>
                  <a:txBody>
                    <a:bodyPr/>
                    <a:lstStyle/>
                    <a:p>
                      <a:pPr algn="l">
                        <a:defRPr sz="900">
                          <a:solidFill>
                            <a:srgbClr val="000000"/>
                          </a:solidFill>
                        </a:defRPr>
                      </a:pPr>
                      <a:r>
                        <a:t>4</a:t>
                      </a:r>
                    </a:p>
                  </a:txBody>
                  <a:tcPr/>
                </a:tc>
              </a:tr>
              <a:tr h="279400">
                <a:tc>
                  <a:txBody>
                    <a:bodyPr/>
                    <a:lstStyle/>
                    <a:p>
                      <a:pPr>
                        <a:defRPr sz="900">
                          <a:solidFill>
                            <a:srgbClr val="000000"/>
                          </a:solidFill>
                        </a:defRPr>
                      </a:pPr>
                      <a:r>
                        <a:t>Potential TCP Backdoor</a:t>
                      </a:r>
                    </a:p>
                  </a:txBody>
                  <a:tcPr>
                    <a:solidFill>
                      <a:srgbClr val="F5F5F5"/>
                    </a:solidFill>
                  </a:tcPr>
                </a:tc>
                <a:tc>
                  <a:txBody>
                    <a:bodyPr/>
                    <a:lstStyle/>
                    <a:p>
                      <a:pPr algn="l">
                        <a:defRPr sz="900">
                          <a:solidFill>
                            <a:srgbClr val="000000"/>
                          </a:solidFill>
                        </a:defRPr>
                      </a:pPr>
                      <a:r>
                        <a:t>47</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47</a:t>
                      </a:r>
                    </a:p>
                  </a:txBody>
                  <a:tcPr>
                    <a:solidFill>
                      <a:srgbClr val="F5F5F5"/>
                    </a:solidFill>
                  </a:tcPr>
                </a:tc>
              </a:tr>
              <a:tr h="279400">
                <a:tc>
                  <a:txBody>
                    <a:bodyPr/>
                    <a:lstStyle/>
                    <a:p>
                      <a:pPr>
                        <a:defRPr sz="900">
                          <a:solidFill>
                            <a:srgbClr val="000000"/>
                          </a:solidFill>
                        </a:defRPr>
                      </a:pPr>
                      <a:r>
                        <a:t>Potential UDP Backdoor</a:t>
                      </a:r>
                    </a:p>
                  </a:txBody>
                  <a:tcPr/>
                </a:tc>
                <a:tc>
                  <a:txBody>
                    <a:bodyPr/>
                    <a:lstStyle/>
                    <a:p>
                      <a:pPr algn="l">
                        <a:defRPr sz="900">
                          <a:solidFill>
                            <a:srgbClr val="000000"/>
                          </a:solidFill>
                        </a:defRPr>
                      </a:pPr>
                      <a:r>
                        <a:t>21</a:t>
                      </a:r>
                    </a:p>
                  </a:txBody>
                  <a:tcPr/>
                </a:tc>
                <a:tc>
                  <a:txBody>
                    <a:bodyPr/>
                    <a:lstStyle/>
                    <a:p>
                      <a:pPr algn="l">
                        <a:defRPr sz="900">
                          <a:solidFill>
                            <a:srgbClr val="000000"/>
                          </a:solidFill>
                        </a:defRPr>
                      </a:pPr>
                    </a:p>
                  </a:txBody>
                  <a:tcPr/>
                </a:tc>
                <a:tc>
                  <a:txBody>
                    <a:bodyPr/>
                    <a:lstStyle/>
                    <a:p>
                      <a:pPr algn="l">
                        <a:defRPr sz="900">
                          <a:solidFill>
                            <a:srgbClr val="000000"/>
                          </a:solidFill>
                        </a:defRPr>
                      </a:pPr>
                      <a:r>
                        <a:t>21</a:t>
                      </a:r>
                    </a:p>
                  </a:txBody>
                  <a:tcPr/>
                </a:tc>
              </a:tr>
              <a:tr h="279400">
                <a:tc>
                  <a:txBody>
                    <a:bodyPr/>
                    <a:lstStyle/>
                    <a:p>
                      <a:pPr>
                        <a:defRPr sz="900">
                          <a:solidFill>
                            <a:srgbClr val="000000"/>
                          </a:solidFill>
                        </a:defRPr>
                      </a:pPr>
                      <a:r>
                        <a:t>Remote User List Disclosure Using NetBIOS</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4</a:t>
                      </a:r>
                    </a:p>
                  </a:txBody>
                  <a:tcPr>
                    <a:solidFill>
                      <a:srgbClr val="F5F5F5"/>
                    </a:solidFill>
                  </a:tcPr>
                </a:tc>
              </a:tr>
              <a:tr h="279400">
                <a:tc>
                  <a:txBody>
                    <a:bodyPr/>
                    <a:lstStyle/>
                    <a:p>
                      <a:pPr>
                        <a:defRPr sz="900">
                          <a:solidFill>
                            <a:srgbClr val="000000"/>
                          </a:solidFill>
                        </a:defRPr>
                      </a:pPr>
                      <a:r>
                        <a:t>Secure Sockets Layer/Transport Layer Security (SSL/TLS) Server Factoring RSA_EXPORT Keys Vulnerability (FREAK)</a:t>
                      </a: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p>
                  </a:txBody>
                  <a:tcPr/>
                </a:tc>
                <a:tc>
                  <a:txBody>
                    <a:bodyPr/>
                    <a:lstStyle/>
                    <a:p>
                      <a:pPr algn="l">
                        <a:defRPr sz="900">
                          <a:solidFill>
                            <a:srgbClr val="000000"/>
                          </a:solidFill>
                        </a:defRPr>
                      </a:pPr>
                      <a:r>
                        <a:t>7</a:t>
                      </a:r>
                    </a:p>
                  </a:txBody>
                  <a:tcPr/>
                </a:tc>
              </a:tr>
              <a:tr h="279400">
                <a:tc>
                  <a:txBody>
                    <a:bodyPr/>
                    <a:lstStyle/>
                    <a:p>
                      <a:pPr>
                        <a:defRPr sz="900">
                          <a:solidFill>
                            <a:srgbClr val="000000"/>
                          </a:solidFill>
                        </a:defRPr>
                      </a:pPr>
                      <a:r>
                        <a:t>SSL Server Allows Anonymous Authentication Vulnerability</a:t>
                      </a:r>
                    </a:p>
                  </a:txBody>
                  <a:tcPr>
                    <a:solidFill>
                      <a:srgbClr val="F5F5F5"/>
                    </a:solidFill>
                  </a:tcPr>
                </a:tc>
                <a:tc>
                  <a:txBody>
                    <a:bodyPr/>
                    <a:lstStyle/>
                    <a:p>
                      <a:pPr algn="l">
                        <a:defRPr sz="900">
                          <a:solidFill>
                            <a:srgbClr val="000000"/>
                          </a:solidFill>
                        </a:defRPr>
                      </a:pPr>
                      <a:r>
                        <a:t>9</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9</a:t>
                      </a:r>
                    </a:p>
                  </a:txBody>
                  <a:tcPr>
                    <a:solidFill>
                      <a:srgbClr val="F5F5F5"/>
                    </a:solidFill>
                  </a:tcPr>
                </a:tc>
              </a:tr>
              <a:tr h="279400">
                <a:tc>
                  <a:txBody>
                    <a:bodyPr/>
                    <a:lstStyle/>
                    <a:p>
                      <a:pPr>
                        <a:defRPr sz="900">
                          <a:solidFill>
                            <a:srgbClr val="000000"/>
                          </a:solidFill>
                        </a:defRPr>
                      </a:pPr>
                      <a:r>
                        <a:t>SSL Server Allows Cleartext Communication Vulnerability</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p>
                  </a:txBody>
                  <a:tcPr/>
                </a:tc>
                <a:tc>
                  <a:txBody>
                    <a:bodyPr/>
                    <a:lstStyle/>
                    <a:p>
                      <a:pPr algn="l">
                        <a:defRPr sz="900">
                          <a:solidFill>
                            <a:srgbClr val="000000"/>
                          </a:solidFill>
                        </a:defRPr>
                      </a:pPr>
                      <a:r>
                        <a:t>4</a:t>
                      </a:r>
                    </a:p>
                  </a:txBody>
                  <a:tcPr/>
                </a:tc>
              </a:tr>
              <a:tr h="279400">
                <a:tc>
                  <a:txBody>
                    <a:bodyPr/>
                    <a:lstStyle/>
                    <a:p>
                      <a:pPr>
                        <a:defRPr sz="900">
                          <a:solidFill>
                            <a:srgbClr val="000000"/>
                          </a:solidFill>
                        </a:defRPr>
                      </a:pPr>
                      <a:r>
                        <a:t>Unauthenticated Dynamic DNS Updates Allow DNS Poisoning Vulnerability</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2</a:t>
                      </a:r>
                    </a:p>
                  </a:txBody>
                  <a:tcPr>
                    <a:solidFill>
                      <a:srgbClr val="F5F5F5"/>
                    </a:solidFill>
                  </a:tcPr>
                </a:tc>
              </a:tr>
              <a:tr h="279400">
                <a:tc>
                  <a:txBody>
                    <a:bodyPr/>
                    <a:lstStyle/>
                    <a:p>
                      <a:pPr>
                        <a:defRPr sz="900">
                          <a:solidFill>
                            <a:srgbClr val="000000"/>
                          </a:solidFill>
                        </a:defRPr>
                      </a:pPr>
                      <a:r>
                        <a:t>Weak SSL/TLS Key Exchange</a:t>
                      </a:r>
                    </a:p>
                  </a:txBody>
                  <a:tcPr/>
                </a:tc>
                <a:tc>
                  <a:txBody>
                    <a:bodyPr/>
                    <a:lstStyle/>
                    <a:p>
                      <a:pPr algn="l">
                        <a:defRPr sz="900">
                          <a:solidFill>
                            <a:srgbClr val="000000"/>
                          </a:solidFill>
                        </a:defRPr>
                      </a:pPr>
                      <a:r>
                        <a:t>987</a:t>
                      </a:r>
                    </a:p>
                  </a:txBody>
                  <a:tcPr/>
                </a:tc>
                <a:tc>
                  <a:txBody>
                    <a:bodyPr/>
                    <a:lstStyle/>
                    <a:p>
                      <a:pPr algn="l">
                        <a:defRPr sz="900">
                          <a:solidFill>
                            <a:srgbClr val="000000"/>
                          </a:solidFill>
                        </a:defRPr>
                      </a:pPr>
                    </a:p>
                  </a:txBody>
                  <a:tcPr/>
                </a:tc>
                <a:tc>
                  <a:txBody>
                    <a:bodyPr/>
                    <a:lstStyle/>
                    <a:p>
                      <a:pPr algn="l">
                        <a:defRPr sz="900">
                          <a:solidFill>
                            <a:srgbClr val="000000"/>
                          </a:solidFill>
                        </a:defRPr>
                      </a:pPr>
                      <a:r>
                        <a:t>987</a:t>
                      </a:r>
                    </a:p>
                  </a:txBody>
                  <a:tcPr/>
                </a:tc>
              </a:tr>
              <a:tr h="279400">
                <a:tc>
                  <a:txBody>
                    <a:bodyPr/>
                    <a:lstStyle/>
                    <a:p>
                      <a:pPr>
                        <a:defRPr sz="900">
                          <a:solidFill>
                            <a:srgbClr val="000000"/>
                          </a:solidFill>
                        </a:defRPr>
                      </a:pPr>
                      <a:r>
                        <a:t>Webmin Package Updates Remote Command Execution Vulnerability</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a:t>
                      </a:r>
                    </a:p>
                  </a:txBody>
                  <a:tcPr>
                    <a:solidFill>
                      <a:srgbClr val="F5F5F5"/>
                    </a:solidFill>
                  </a:tcPr>
                </a:tc>
              </a:tr>
              <a:tr h="279400">
                <a:tc>
                  <a:txBody>
                    <a:bodyPr/>
                    <a:lstStyle/>
                    <a:p>
                      <a:pPr>
                        <a:defRPr sz="900">
                          <a:solidFill>
                            <a:srgbClr val="000000"/>
                          </a:solidFill>
                        </a:defRPr>
                      </a:pPr>
                      <a:r>
                        <a:t>Webmin XXE Vulnerability authenticated Remote Code Execution</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p>
                  </a:txBody>
                  <a:tcPr/>
                </a:tc>
                <a:tc>
                  <a:txBody>
                    <a:bodyPr/>
                    <a:lstStyle/>
                    <a:p>
                      <a:pPr algn="l">
                        <a:defRPr sz="900">
                          <a:solidFill>
                            <a:srgbClr val="000000"/>
                          </a:solidFill>
                        </a:defRPr>
                      </a:pPr>
                      <a:r>
                        <a:t>1</a:t>
                      </a:r>
                    </a:p>
                  </a:txBody>
                  <a:tcPr/>
                </a:tc>
              </a:tr>
              <a:tr h="279400">
                <a:tc>
                  <a:txBody>
                    <a:bodyPr/>
                    <a:lstStyle/>
                    <a:p>
                      <a:pPr>
                        <a:defRPr b="1" sz="1000">
                          <a:solidFill>
                            <a:srgbClr val="FFFFFF"/>
                          </a:solidFill>
                        </a:defRPr>
                      </a:pPr>
                      <a:r>
                        <a:t>Grand Total</a:t>
                      </a:r>
                    </a:p>
                  </a:txBody>
                  <a:tcPr>
                    <a:solidFill>
                      <a:srgbClr val="4472C4"/>
                    </a:solidFill>
                  </a:tcPr>
                </a:tc>
                <a:tc>
                  <a:txBody>
                    <a:bodyPr/>
                    <a:lstStyle/>
                    <a:p>
                      <a:pPr algn="l">
                        <a:defRPr b="1" sz="1000">
                          <a:solidFill>
                            <a:srgbClr val="FFFFFF"/>
                          </a:solidFill>
                        </a:defRPr>
                      </a:pPr>
                      <a:r>
                        <a:t>1169</a:t>
                      </a:r>
                    </a:p>
                  </a:txBody>
                  <a:tcPr>
                    <a:solidFill>
                      <a:srgbClr val="4472C4"/>
                    </a:solidFill>
                  </a:tcPr>
                </a:tc>
                <a:tc>
                  <a:txBody>
                    <a:bodyPr/>
                    <a:lstStyle/>
                    <a:p>
                      <a:pPr algn="l">
                        <a:defRPr b="1" sz="1000">
                          <a:solidFill>
                            <a:srgbClr val="FFFFFF"/>
                          </a:solidFill>
                        </a:defRPr>
                      </a:pPr>
                      <a:r>
                        <a:t>386</a:t>
                      </a:r>
                    </a:p>
                  </a:txBody>
                  <a:tcPr>
                    <a:solidFill>
                      <a:srgbClr val="4472C4"/>
                    </a:solidFill>
                  </a:tcPr>
                </a:tc>
                <a:tc>
                  <a:txBody>
                    <a:bodyPr/>
                    <a:lstStyle/>
                    <a:p>
                      <a:pPr algn="l">
                        <a:defRPr b="1" sz="1000">
                          <a:solidFill>
                            <a:srgbClr val="FFFFFF"/>
                          </a:solidFill>
                        </a:defRPr>
                      </a:pPr>
                      <a:r>
                        <a:t>1555</a:t>
                      </a:r>
                    </a:p>
                  </a:txBody>
                  <a:tcPr>
                    <a:solidFill>
                      <a:srgbClr val="4472C4"/>
                    </a:solidFill>
                  </a:tcPr>
                </a:tc>
              </a:tr>
            </a:tbl>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Key Highlights: Windows Server Authenticated Scan</a:t>
            </a:r>
          </a:p>
        </p:txBody>
      </p:sp>
      <p:sp>
        <p:nvSpPr>
          <p:cNvPr id="4" name="TextBox 3"/>
          <p:cNvSpPr txBox="1"/>
          <p:nvPr/>
        </p:nvSpPr>
        <p:spPr>
          <a:xfrm>
            <a:off x="182880" y="731520"/>
            <a:ext cx="4389120" cy="228600"/>
          </a:xfrm>
          <a:prstGeom prst="rect">
            <a:avLst/>
          </a:prstGeom>
          <a:solidFill>
            <a:srgbClr val="4472C4"/>
          </a:solidFill>
        </p:spPr>
        <p:txBody>
          <a:bodyPr wrap="none">
            <a:spAutoFit/>
          </a:bodyPr>
          <a:lstStyle/>
          <a:p>
            <a:pPr algn="l">
              <a:defRPr b="1" sz="1200">
                <a:solidFill>
                  <a:srgbClr val="FFFFFF"/>
                </a:solidFill>
              </a:defRPr>
            </a:pPr>
            <a:r>
              <a:t>Overall Windows – Baseline Status</a:t>
            </a:r>
          </a:p>
        </p:txBody>
      </p:sp>
      <p:graphicFrame>
        <p:nvGraphicFramePr>
          <p:cNvPr id="5" name="Table 4"/>
          <p:cNvGraphicFramePr>
            <a:graphicFrameLocks noGrp="1"/>
          </p:cNvGraphicFramePr>
          <p:nvPr/>
        </p:nvGraphicFramePr>
        <p:xfrm>
          <a:off x="182880" y="960120"/>
          <a:ext cx="4389120" cy="914400"/>
        </p:xfrm>
        <a:graphic>
          <a:graphicData uri="http://schemas.openxmlformats.org/drawingml/2006/table">
            <a:tbl>
              <a:tblPr firstRow="1" bandRow="1">
                <a:tableStyleId>{5C22544A-7EE6-4342-B048-85BDC9FD1C3A}</a:tableStyleId>
              </a:tblPr>
              <a:tblGrid>
                <a:gridCol w="3200400"/>
                <a:gridCol w="1188720"/>
              </a:tblGrid>
              <a:tr h="457200">
                <a:tc>
                  <a:txBody>
                    <a:bodyPr/>
                    <a:lstStyle/>
                    <a:p>
                      <a:pPr algn="l">
                        <a:defRPr b="1" sz="1000">
                          <a:solidFill>
                            <a:srgbClr val="FFFFFF"/>
                          </a:solidFill>
                        </a:defRPr>
                      </a:pPr>
                      <a:r>
                        <a:t>Details</a:t>
                      </a:r>
                    </a:p>
                  </a:txBody>
                  <a:tcPr>
                    <a:solidFill>
                      <a:srgbClr val="4472C4"/>
                    </a:solidFill>
                  </a:tcPr>
                </a:tc>
                <a:tc>
                  <a:txBody>
                    <a:bodyPr/>
                    <a:lstStyle/>
                    <a:p>
                      <a:pPr algn="l">
                        <a:defRPr b="1" sz="1000">
                          <a:solidFill>
                            <a:srgbClr val="FFFFFF"/>
                          </a:solidFill>
                        </a:defRPr>
                      </a:pPr>
                      <a:r>
                        <a:t>IP's Count</a:t>
                      </a:r>
                    </a:p>
                  </a:txBody>
                  <a:tcPr>
                    <a:solidFill>
                      <a:srgbClr val="4472C4"/>
                    </a:solidFill>
                  </a:tcPr>
                </a:tc>
              </a:tr>
              <a:tr h="457200">
                <a:tc>
                  <a:txBody>
                    <a:bodyPr/>
                    <a:lstStyle/>
                    <a:p>
                      <a:pPr>
                        <a:defRPr sz="1000"/>
                      </a:pPr>
                      <a:r>
                        <a:t>No. of Assets considered for baseline *</a:t>
                      </a:r>
                    </a:p>
                  </a:txBody>
                  <a:tcPr/>
                </a:tc>
                <a:tc>
                  <a:txBody>
                    <a:bodyPr/>
                    <a:lstStyle/>
                    <a:p>
                      <a:pPr algn="l">
                        <a:defRPr sz="1000"/>
                      </a:pPr>
                      <a:r>
                        <a:t>2652</a:t>
                      </a:r>
                    </a:p>
                  </a:txBody>
                  <a:tcPr/>
                </a:tc>
              </a:tr>
            </a:tbl>
          </a:graphicData>
        </a:graphic>
      </p:graphicFrame>
      <p:sp>
        <p:nvSpPr>
          <p:cNvPr id="6" name="TextBox 5"/>
          <p:cNvSpPr txBox="1"/>
          <p:nvPr/>
        </p:nvSpPr>
        <p:spPr>
          <a:xfrm>
            <a:off x="182880" y="1920240"/>
            <a:ext cx="4389120" cy="182880"/>
          </a:xfrm>
          <a:prstGeom prst="rect">
            <a:avLst/>
          </a:prstGeom>
          <a:noFill/>
        </p:spPr>
        <p:txBody>
          <a:bodyPr wrap="none">
            <a:spAutoFit/>
          </a:bodyPr>
          <a:lstStyle/>
          <a:p>
            <a:pPr>
              <a:defRPr sz="800" i="1"/>
            </a:pPr>
            <a:r>
              <a:t>* Post successful authentication</a:t>
            </a:r>
          </a:p>
        </p:txBody>
      </p:sp>
      <p:sp>
        <p:nvSpPr>
          <p:cNvPr id="7" name="TextBox 6"/>
          <p:cNvSpPr txBox="1"/>
          <p:nvPr/>
        </p:nvSpPr>
        <p:spPr>
          <a:xfrm>
            <a:off x="182880" y="2194560"/>
            <a:ext cx="4389120" cy="228600"/>
          </a:xfrm>
          <a:prstGeom prst="rect">
            <a:avLst/>
          </a:prstGeom>
          <a:solidFill>
            <a:srgbClr val="4472C4"/>
          </a:solidFill>
        </p:spPr>
        <p:txBody>
          <a:bodyPr wrap="none">
            <a:spAutoFit/>
          </a:bodyPr>
          <a:lstStyle/>
          <a:p>
            <a:pPr algn="l">
              <a:defRPr b="1" sz="1200">
                <a:solidFill>
                  <a:srgbClr val="FFFFFF"/>
                </a:solidFill>
              </a:defRPr>
            </a:pPr>
            <a:r>
              <a:t>No. of Assets Failed during Baselining **</a:t>
            </a:r>
          </a:p>
        </p:txBody>
      </p:sp>
      <p:graphicFrame>
        <p:nvGraphicFramePr>
          <p:cNvPr id="8" name="Table 7"/>
          <p:cNvGraphicFramePr>
            <a:graphicFrameLocks noGrp="1"/>
          </p:cNvGraphicFramePr>
          <p:nvPr/>
        </p:nvGraphicFramePr>
        <p:xfrm>
          <a:off x="182880" y="2423160"/>
          <a:ext cx="4389120" cy="1005840"/>
        </p:xfrm>
        <a:graphic>
          <a:graphicData uri="http://schemas.openxmlformats.org/drawingml/2006/table">
            <a:tbl>
              <a:tblPr firstRow="1" bandRow="1">
                <a:tableStyleId>{5C22544A-7EE6-4342-B048-85BDC9FD1C3A}</a:tableStyleId>
              </a:tblPr>
              <a:tblGrid>
                <a:gridCol w="3200400"/>
                <a:gridCol w="1188720"/>
              </a:tblGrid>
              <a:tr h="251460">
                <a:tc>
                  <a:txBody>
                    <a:bodyPr/>
                    <a:lstStyle/>
                    <a:p>
                      <a:pPr>
                        <a:defRPr sz="900"/>
                      </a:pPr>
                      <a:r>
                        <a:t>No. of failed authentication</a:t>
                      </a:r>
                    </a:p>
                  </a:txBody>
                  <a:tcPr/>
                </a:tc>
                <a:tc>
                  <a:txBody>
                    <a:bodyPr/>
                    <a:lstStyle/>
                    <a:p>
                      <a:pPr algn="l">
                        <a:defRPr sz="900"/>
                      </a:pPr>
                      <a:r>
                        <a:t>49</a:t>
                      </a:r>
                    </a:p>
                  </a:txBody>
                  <a:tcPr/>
                </a:tc>
              </a:tr>
              <a:tr h="251460">
                <a:tc>
                  <a:txBody>
                    <a:bodyPr/>
                    <a:lstStyle/>
                    <a:p>
                      <a:pPr>
                        <a:defRPr sz="900"/>
                      </a:pPr>
                      <a:r>
                        <a:t>No. of assets authentication not attempted</a:t>
                      </a:r>
                    </a:p>
                  </a:txBody>
                  <a:tcPr/>
                </a:tc>
                <a:tc>
                  <a:txBody>
                    <a:bodyPr/>
                    <a:lstStyle/>
                    <a:p>
                      <a:pPr algn="l">
                        <a:defRPr sz="900"/>
                      </a:pPr>
                      <a:r>
                        <a:t>24</a:t>
                      </a:r>
                    </a:p>
                  </a:txBody>
                  <a:tcPr/>
                </a:tc>
              </a:tr>
              <a:tr h="251460">
                <a:tc>
                  <a:txBody>
                    <a:bodyPr/>
                    <a:lstStyle/>
                    <a:p>
                      <a:pPr>
                        <a:defRPr sz="900"/>
                      </a:pPr>
                      <a:r>
                        <a:t>No. of assets not live</a:t>
                      </a:r>
                    </a:p>
                  </a:txBody>
                  <a:tcPr/>
                </a:tc>
                <a:tc>
                  <a:txBody>
                    <a:bodyPr/>
                    <a:lstStyle/>
                    <a:p>
                      <a:pPr algn="l">
                        <a:defRPr sz="900"/>
                      </a:pPr>
                      <a:r>
                        <a:t>393</a:t>
                      </a:r>
                    </a:p>
                  </a:txBody>
                  <a:tcPr/>
                </a:tc>
              </a:tr>
              <a:tr h="251460">
                <a:tc>
                  <a:txBody>
                    <a:bodyPr/>
                    <a:lstStyle/>
                    <a:p>
                      <a:pPr>
                        <a:defRPr sz="900" b="1">
                          <a:solidFill>
                            <a:srgbClr val="FFFFFF"/>
                          </a:solidFill>
                        </a:defRPr>
                      </a:pPr>
                      <a:r>
                        <a:t>Total</a:t>
                      </a:r>
                    </a:p>
                  </a:txBody>
                  <a:tcPr>
                    <a:solidFill>
                      <a:srgbClr val="4472C4"/>
                    </a:solidFill>
                  </a:tcPr>
                </a:tc>
                <a:tc>
                  <a:txBody>
                    <a:bodyPr/>
                    <a:lstStyle/>
                    <a:p>
                      <a:pPr algn="l">
                        <a:defRPr sz="900" b="1">
                          <a:solidFill>
                            <a:srgbClr val="FFFFFF"/>
                          </a:solidFill>
                        </a:defRPr>
                      </a:pPr>
                      <a:r>
                        <a:t>466</a:t>
                      </a:r>
                    </a:p>
                  </a:txBody>
                  <a:tcPr>
                    <a:solidFill>
                      <a:srgbClr val="4472C4"/>
                    </a:solidFill>
                  </a:tcPr>
                </a:tc>
              </a:tr>
            </a:tbl>
          </a:graphicData>
        </a:graphic>
      </p:graphicFrame>
      <p:sp>
        <p:nvSpPr>
          <p:cNvPr id="9" name="TextBox 8"/>
          <p:cNvSpPr txBox="1"/>
          <p:nvPr/>
        </p:nvSpPr>
        <p:spPr>
          <a:xfrm>
            <a:off x="182880" y="3474720"/>
            <a:ext cx="4389120" cy="274320"/>
          </a:xfrm>
          <a:prstGeom prst="rect">
            <a:avLst/>
          </a:prstGeom>
          <a:noFill/>
        </p:spPr>
        <p:txBody>
          <a:bodyPr wrap="none">
            <a:spAutoFit/>
          </a:bodyPr>
          <a:lstStyle/>
          <a:p>
            <a:pPr>
              <a:defRPr sz="800" i="1"/>
            </a:pPr>
            <a:r>
              <a:t>** Working with Rush (Windows Infra) on asset live status</a:t>
            </a:r>
          </a:p>
        </p:txBody>
      </p:sp>
      <p:graphicFrame>
        <p:nvGraphicFramePr>
          <p:cNvPr id="10" name="Table 9"/>
          <p:cNvGraphicFramePr>
            <a:graphicFrameLocks noGrp="1"/>
          </p:cNvGraphicFramePr>
          <p:nvPr/>
        </p:nvGraphicFramePr>
        <p:xfrm>
          <a:off x="4754880" y="731520"/>
          <a:ext cx="7315200" cy="1371600"/>
        </p:xfrm>
        <a:graphic>
          <a:graphicData uri="http://schemas.openxmlformats.org/drawingml/2006/table">
            <a:tbl>
              <a:tblPr firstRow="1" bandRow="1">
                <a:tableStyleId>{5C22544A-7EE6-4342-B048-85BDC9FD1C3A}</a:tableStyleId>
              </a:tblPr>
              <a:tblGrid>
                <a:gridCol w="2286000"/>
                <a:gridCol w="822960"/>
                <a:gridCol w="822960"/>
                <a:gridCol w="822960"/>
                <a:gridCol w="822960"/>
                <a:gridCol w="822960"/>
                <a:gridCol w="914400"/>
              </a:tblGrid>
              <a:tr h="228600">
                <a:tc>
                  <a:txBody>
                    <a:bodyPr/>
                    <a:lstStyle/>
                    <a:p>
                      <a:pPr algn="l">
                        <a:defRPr b="1" sz="900">
                          <a:solidFill>
                            <a:srgbClr val="FFFFFF"/>
                          </a:solidFill>
                        </a:defRPr>
                      </a:pPr>
                      <a:r>
                        <a:t>Vulnerability Categories/ Rating</a:t>
                      </a:r>
                    </a:p>
                  </a:txBody>
                  <a:tcPr>
                    <a:solidFill>
                      <a:srgbClr val="4472C4"/>
                    </a:solidFill>
                  </a:tcPr>
                </a:tc>
                <a:tc>
                  <a:txBody>
                    <a:bodyPr/>
                    <a:lstStyle/>
                    <a:p>
                      <a:pPr algn="l">
                        <a:defRPr b="1" sz="900">
                          <a:solidFill>
                            <a:srgbClr val="FFFFFF"/>
                          </a:solidFill>
                        </a:defRPr>
                      </a:pPr>
                      <a:r>
                        <a:t>Immediate</a:t>
                      </a:r>
                    </a:p>
                  </a:txBody>
                  <a:tcPr>
                    <a:solidFill>
                      <a:srgbClr val="4472C4"/>
                    </a:solidFill>
                  </a:tcPr>
                </a:tc>
                <a:tc>
                  <a:txBody>
                    <a:bodyPr/>
                    <a:lstStyle/>
                    <a:p>
                      <a:pPr algn="l">
                        <a:defRPr b="1" sz="900">
                          <a:solidFill>
                            <a:srgbClr val="FFFFFF"/>
                          </a:solidFill>
                        </a:defRPr>
                      </a:pPr>
                      <a:r>
                        <a:t>Critical</a:t>
                      </a:r>
                    </a:p>
                  </a:txBody>
                  <a:tcPr>
                    <a:solidFill>
                      <a:srgbClr val="4472C4"/>
                    </a:solidFill>
                  </a:tcPr>
                </a:tc>
                <a:tc>
                  <a:txBody>
                    <a:bodyPr/>
                    <a:lstStyle/>
                    <a:p>
                      <a:pPr algn="l">
                        <a:defRPr b="1" sz="900">
                          <a:solidFill>
                            <a:srgbClr val="FFFFFF"/>
                          </a:solidFill>
                        </a:defRPr>
                      </a:pPr>
                      <a:r>
                        <a:t>High</a:t>
                      </a:r>
                    </a:p>
                  </a:txBody>
                  <a:tcPr>
                    <a:solidFill>
                      <a:srgbClr val="4472C4"/>
                    </a:solidFill>
                  </a:tcPr>
                </a:tc>
                <a:tc>
                  <a:txBody>
                    <a:bodyPr/>
                    <a:lstStyle/>
                    <a:p>
                      <a:pPr algn="l">
                        <a:defRPr b="1" sz="900">
                          <a:solidFill>
                            <a:srgbClr val="FFFFFF"/>
                          </a:solidFill>
                        </a:defRPr>
                      </a:pPr>
                      <a:r>
                        <a:t>Medium</a:t>
                      </a:r>
                    </a:p>
                  </a:txBody>
                  <a:tcPr>
                    <a:solidFill>
                      <a:srgbClr val="4472C4"/>
                    </a:solidFill>
                  </a:tcPr>
                </a:tc>
                <a:tc>
                  <a:txBody>
                    <a:bodyPr/>
                    <a:lstStyle/>
                    <a:p>
                      <a:pPr algn="l">
                        <a:defRPr b="1" sz="900">
                          <a:solidFill>
                            <a:srgbClr val="FFFFFF"/>
                          </a:solidFill>
                        </a:defRPr>
                      </a:pPr>
                      <a:r>
                        <a:t>Low</a:t>
                      </a:r>
                    </a:p>
                  </a:txBody>
                  <a:tcPr>
                    <a:solidFill>
                      <a:srgbClr val="4472C4"/>
                    </a:solidFill>
                  </a:tcPr>
                </a:tc>
                <a:tc>
                  <a:txBody>
                    <a:bodyPr/>
                    <a:lstStyle/>
                    <a:p>
                      <a:pPr algn="l">
                        <a:defRPr b="1" sz="900">
                          <a:solidFill>
                            <a:srgbClr val="FFFFFF"/>
                          </a:solidFill>
                        </a:defRPr>
                      </a:pPr>
                      <a:r>
                        <a:t>Grand Total</a:t>
                      </a:r>
                    </a:p>
                  </a:txBody>
                  <a:tcPr>
                    <a:solidFill>
                      <a:srgbClr val="4472C4"/>
                    </a:solidFill>
                  </a:tcPr>
                </a:tc>
              </a:tr>
              <a:tr h="228600">
                <a:tc>
                  <a:txBody>
                    <a:bodyPr/>
                    <a:lstStyle/>
                    <a:p>
                      <a:pPr>
                        <a:defRPr sz="800">
                          <a:solidFill>
                            <a:srgbClr val="000000"/>
                          </a:solidFill>
                        </a:defRPr>
                      </a:pPr>
                      <a:r>
                        <a:t>MS Windows Patching</a:t>
                      </a:r>
                    </a:p>
                  </a:txBody>
                  <a:tcPr>
                    <a:solidFill>
                      <a:srgbClr val="F5F5F5"/>
                    </a:solidFill>
                  </a:tcPr>
                </a:tc>
                <a:tc>
                  <a:txBody>
                    <a:bodyPr/>
                    <a:lstStyle/>
                    <a:p>
                      <a:pPr algn="l">
                        <a:defRPr sz="800">
                          <a:solidFill>
                            <a:srgbClr val="000000"/>
                          </a:solidFill>
                        </a:defRPr>
                      </a:pPr>
                      <a:r>
                        <a:t>8055</a:t>
                      </a:r>
                    </a:p>
                  </a:txBody>
                  <a:tcPr>
                    <a:solidFill>
                      <a:srgbClr val="F5F5F5"/>
                    </a:solidFill>
                  </a:tcPr>
                </a:tc>
                <a:tc>
                  <a:txBody>
                    <a:bodyPr/>
                    <a:lstStyle/>
                    <a:p>
                      <a:pPr algn="l">
                        <a:defRPr sz="800">
                          <a:solidFill>
                            <a:srgbClr val="000000"/>
                          </a:solidFill>
                        </a:defRPr>
                      </a:pPr>
                      <a:r>
                        <a:t>23783</a:t>
                      </a:r>
                    </a:p>
                  </a:txBody>
                  <a:tcPr>
                    <a:solidFill>
                      <a:srgbClr val="F5F5F5"/>
                    </a:solidFill>
                  </a:tcPr>
                </a:tc>
                <a:tc>
                  <a:txBody>
                    <a:bodyPr/>
                    <a:lstStyle/>
                    <a:p>
                      <a:pPr algn="l">
                        <a:defRPr sz="800">
                          <a:solidFill>
                            <a:srgbClr val="000000"/>
                          </a:solidFill>
                        </a:defRPr>
                      </a:pPr>
                      <a:r>
                        <a:t>4677</a:t>
                      </a:r>
                    </a:p>
                  </a:txBody>
                  <a:tcPr>
                    <a:solidFill>
                      <a:srgbClr val="F5F5F5"/>
                    </a:solidFill>
                  </a:tcPr>
                </a:tc>
                <a:tc>
                  <a:txBody>
                    <a:bodyPr/>
                    <a:lstStyle/>
                    <a:p>
                      <a:pPr algn="l">
                        <a:defRPr sz="800">
                          <a:solidFill>
                            <a:srgbClr val="000000"/>
                          </a:solidFill>
                        </a:defRPr>
                      </a:pPr>
                      <a:r>
                        <a:t>831</a:t>
                      </a:r>
                    </a:p>
                  </a:txBody>
                  <a:tcPr>
                    <a:solidFill>
                      <a:srgbClr val="F5F5F5"/>
                    </a:solidFill>
                  </a:tcPr>
                </a:tc>
                <a:tc>
                  <a:txBody>
                    <a:bodyPr/>
                    <a:lstStyle/>
                    <a:p>
                      <a:pPr algn="l">
                        <a:defRPr sz="800">
                          <a:solidFill>
                            <a:srgbClr val="000000"/>
                          </a:solidFill>
                        </a:defRPr>
                      </a:pPr>
                    </a:p>
                  </a:txBody>
                  <a:tcPr>
                    <a:solidFill>
                      <a:srgbClr val="F5F5F5"/>
                    </a:solidFill>
                  </a:tcPr>
                </a:tc>
                <a:tc>
                  <a:txBody>
                    <a:bodyPr/>
                    <a:lstStyle/>
                    <a:p>
                      <a:pPr algn="l">
                        <a:defRPr sz="800">
                          <a:solidFill>
                            <a:srgbClr val="000000"/>
                          </a:solidFill>
                        </a:defRPr>
                      </a:pPr>
                      <a:r>
                        <a:t>37346</a:t>
                      </a:r>
                    </a:p>
                  </a:txBody>
                  <a:tcPr>
                    <a:solidFill>
                      <a:srgbClr val="F5F5F5"/>
                    </a:solidFill>
                  </a:tcPr>
                </a:tc>
              </a:tr>
              <a:tr h="228600">
                <a:tc>
                  <a:txBody>
                    <a:bodyPr/>
                    <a:lstStyle/>
                    <a:p>
                      <a:pPr>
                        <a:defRPr sz="800">
                          <a:solidFill>
                            <a:srgbClr val="000000"/>
                          </a:solidFill>
                        </a:defRPr>
                      </a:pPr>
                      <a:r>
                        <a:t>Software Update/ Uninstallation</a:t>
                      </a:r>
                    </a:p>
                  </a:txBody>
                  <a:tcPr/>
                </a:tc>
                <a:tc>
                  <a:txBody>
                    <a:bodyPr/>
                    <a:lstStyle/>
                    <a:p>
                      <a:pPr algn="l">
                        <a:defRPr sz="800">
                          <a:solidFill>
                            <a:srgbClr val="000000"/>
                          </a:solidFill>
                        </a:defRPr>
                      </a:pPr>
                      <a:r>
                        <a:t>5466</a:t>
                      </a:r>
                    </a:p>
                  </a:txBody>
                  <a:tcPr/>
                </a:tc>
                <a:tc>
                  <a:txBody>
                    <a:bodyPr/>
                    <a:lstStyle/>
                    <a:p>
                      <a:pPr algn="l">
                        <a:defRPr sz="800">
                          <a:solidFill>
                            <a:srgbClr val="000000"/>
                          </a:solidFill>
                        </a:defRPr>
                      </a:pPr>
                      <a:r>
                        <a:t>27358</a:t>
                      </a:r>
                    </a:p>
                  </a:txBody>
                  <a:tcPr/>
                </a:tc>
                <a:tc>
                  <a:txBody>
                    <a:bodyPr/>
                    <a:lstStyle/>
                    <a:p>
                      <a:pPr algn="l">
                        <a:defRPr sz="800">
                          <a:solidFill>
                            <a:srgbClr val="000000"/>
                          </a:solidFill>
                        </a:defRPr>
                      </a:pPr>
                      <a:r>
                        <a:t>14925</a:t>
                      </a:r>
                    </a:p>
                  </a:txBody>
                  <a:tcPr/>
                </a:tc>
                <a:tc>
                  <a:txBody>
                    <a:bodyPr/>
                    <a:lstStyle/>
                    <a:p>
                      <a:pPr algn="l">
                        <a:defRPr sz="800">
                          <a:solidFill>
                            <a:srgbClr val="000000"/>
                          </a:solidFill>
                        </a:defRPr>
                      </a:pPr>
                      <a:r>
                        <a:t>2966</a:t>
                      </a:r>
                    </a:p>
                  </a:txBody>
                  <a:tcPr/>
                </a:tc>
                <a:tc>
                  <a:txBody>
                    <a:bodyPr/>
                    <a:lstStyle/>
                    <a:p>
                      <a:pPr algn="l">
                        <a:defRPr sz="800">
                          <a:solidFill>
                            <a:srgbClr val="000000"/>
                          </a:solidFill>
                        </a:defRPr>
                      </a:pPr>
                      <a:r>
                        <a:t>1672</a:t>
                      </a:r>
                    </a:p>
                  </a:txBody>
                  <a:tcPr/>
                </a:tc>
                <a:tc>
                  <a:txBody>
                    <a:bodyPr/>
                    <a:lstStyle/>
                    <a:p>
                      <a:pPr algn="l">
                        <a:defRPr sz="800">
                          <a:solidFill>
                            <a:srgbClr val="000000"/>
                          </a:solidFill>
                        </a:defRPr>
                      </a:pPr>
                      <a:r>
                        <a:t>52387</a:t>
                      </a:r>
                    </a:p>
                  </a:txBody>
                  <a:tcPr/>
                </a:tc>
              </a:tr>
              <a:tr h="228600">
                <a:tc>
                  <a:txBody>
                    <a:bodyPr/>
                    <a:lstStyle/>
                    <a:p>
                      <a:pPr>
                        <a:defRPr sz="800">
                          <a:solidFill>
                            <a:srgbClr val="000000"/>
                          </a:solidFill>
                        </a:defRPr>
                      </a:pPr>
                      <a:r>
                        <a:t>EOL/ Obsolete</a:t>
                      </a:r>
                    </a:p>
                  </a:txBody>
                  <a:tcPr>
                    <a:solidFill>
                      <a:srgbClr val="F5F5F5"/>
                    </a:solidFill>
                  </a:tcPr>
                </a:tc>
                <a:tc>
                  <a:txBody>
                    <a:bodyPr/>
                    <a:lstStyle/>
                    <a:p>
                      <a:pPr algn="l">
                        <a:defRPr sz="800">
                          <a:solidFill>
                            <a:srgbClr val="000000"/>
                          </a:solidFill>
                        </a:defRPr>
                      </a:pPr>
                      <a:r>
                        <a:t>4083</a:t>
                      </a:r>
                    </a:p>
                  </a:txBody>
                  <a:tcPr>
                    <a:solidFill>
                      <a:srgbClr val="F5F5F5"/>
                    </a:solidFill>
                  </a:tcPr>
                </a:tc>
                <a:tc>
                  <a:txBody>
                    <a:bodyPr/>
                    <a:lstStyle/>
                    <a:p>
                      <a:pPr algn="l">
                        <a:defRPr sz="800">
                          <a:solidFill>
                            <a:srgbClr val="000000"/>
                          </a:solidFill>
                        </a:defRPr>
                      </a:pPr>
                    </a:p>
                  </a:txBody>
                  <a:tcPr>
                    <a:solidFill>
                      <a:srgbClr val="F5F5F5"/>
                    </a:solidFill>
                  </a:tcPr>
                </a:tc>
                <a:tc>
                  <a:txBody>
                    <a:bodyPr/>
                    <a:lstStyle/>
                    <a:p>
                      <a:pPr algn="l">
                        <a:defRPr sz="800">
                          <a:solidFill>
                            <a:srgbClr val="000000"/>
                          </a:solidFill>
                        </a:defRPr>
                      </a:pPr>
                    </a:p>
                  </a:txBody>
                  <a:tcPr>
                    <a:solidFill>
                      <a:srgbClr val="F5F5F5"/>
                    </a:solidFill>
                  </a:tcPr>
                </a:tc>
                <a:tc>
                  <a:txBody>
                    <a:bodyPr/>
                    <a:lstStyle/>
                    <a:p>
                      <a:pPr algn="l">
                        <a:defRPr sz="800">
                          <a:solidFill>
                            <a:srgbClr val="000000"/>
                          </a:solidFill>
                        </a:defRPr>
                      </a:pPr>
                    </a:p>
                  </a:txBody>
                  <a:tcPr>
                    <a:solidFill>
                      <a:srgbClr val="F5F5F5"/>
                    </a:solidFill>
                  </a:tcPr>
                </a:tc>
                <a:tc>
                  <a:txBody>
                    <a:bodyPr/>
                    <a:lstStyle/>
                    <a:p>
                      <a:pPr algn="l">
                        <a:defRPr sz="800">
                          <a:solidFill>
                            <a:srgbClr val="000000"/>
                          </a:solidFill>
                        </a:defRPr>
                      </a:pPr>
                    </a:p>
                  </a:txBody>
                  <a:tcPr>
                    <a:solidFill>
                      <a:srgbClr val="F5F5F5"/>
                    </a:solidFill>
                  </a:tcPr>
                </a:tc>
                <a:tc>
                  <a:txBody>
                    <a:bodyPr/>
                    <a:lstStyle/>
                    <a:p>
                      <a:pPr algn="l">
                        <a:defRPr sz="800">
                          <a:solidFill>
                            <a:srgbClr val="000000"/>
                          </a:solidFill>
                        </a:defRPr>
                      </a:pPr>
                      <a:r>
                        <a:t>4083</a:t>
                      </a:r>
                    </a:p>
                  </a:txBody>
                  <a:tcPr>
                    <a:solidFill>
                      <a:srgbClr val="F5F5F5"/>
                    </a:solidFill>
                  </a:tcPr>
                </a:tc>
              </a:tr>
              <a:tr h="228600">
                <a:tc>
                  <a:txBody>
                    <a:bodyPr/>
                    <a:lstStyle/>
                    <a:p>
                      <a:pPr>
                        <a:defRPr sz="800">
                          <a:solidFill>
                            <a:srgbClr val="000000"/>
                          </a:solidFill>
                        </a:defRPr>
                      </a:pPr>
                      <a:r>
                        <a:t>OS Hardening (configuration)</a:t>
                      </a:r>
                    </a:p>
                  </a:txBody>
                  <a:tcPr/>
                </a:tc>
                <a:tc>
                  <a:txBody>
                    <a:bodyPr/>
                    <a:lstStyle/>
                    <a:p>
                      <a:pPr algn="l">
                        <a:defRPr sz="800">
                          <a:solidFill>
                            <a:srgbClr val="000000"/>
                          </a:solidFill>
                        </a:defRPr>
                      </a:pPr>
                      <a:r>
                        <a:t>120</a:t>
                      </a:r>
                    </a:p>
                  </a:txBody>
                  <a:tcPr/>
                </a:tc>
                <a:tc>
                  <a:txBody>
                    <a:bodyPr/>
                    <a:lstStyle/>
                    <a:p>
                      <a:pPr algn="l">
                        <a:defRPr sz="800">
                          <a:solidFill>
                            <a:srgbClr val="000000"/>
                          </a:solidFill>
                        </a:defRPr>
                      </a:pPr>
                      <a:r>
                        <a:t>2735</a:t>
                      </a:r>
                    </a:p>
                  </a:txBody>
                  <a:tcPr/>
                </a:tc>
                <a:tc>
                  <a:txBody>
                    <a:bodyPr/>
                    <a:lstStyle/>
                    <a:p>
                      <a:pPr algn="l">
                        <a:defRPr sz="800">
                          <a:solidFill>
                            <a:srgbClr val="000000"/>
                          </a:solidFill>
                        </a:defRPr>
                      </a:pPr>
                      <a:r>
                        <a:t>37343</a:t>
                      </a:r>
                    </a:p>
                  </a:txBody>
                  <a:tcPr/>
                </a:tc>
                <a:tc>
                  <a:txBody>
                    <a:bodyPr/>
                    <a:lstStyle/>
                    <a:p>
                      <a:pPr algn="l">
                        <a:defRPr sz="800">
                          <a:solidFill>
                            <a:srgbClr val="000000"/>
                          </a:solidFill>
                        </a:defRPr>
                      </a:pPr>
                      <a:r>
                        <a:t>34132</a:t>
                      </a:r>
                    </a:p>
                  </a:txBody>
                  <a:tcPr/>
                </a:tc>
                <a:tc>
                  <a:txBody>
                    <a:bodyPr/>
                    <a:lstStyle/>
                    <a:p>
                      <a:pPr algn="l">
                        <a:defRPr sz="800">
                          <a:solidFill>
                            <a:srgbClr val="000000"/>
                          </a:solidFill>
                        </a:defRPr>
                      </a:pPr>
                      <a:r>
                        <a:t>356</a:t>
                      </a:r>
                    </a:p>
                  </a:txBody>
                  <a:tcPr/>
                </a:tc>
                <a:tc>
                  <a:txBody>
                    <a:bodyPr/>
                    <a:lstStyle/>
                    <a:p>
                      <a:pPr algn="l">
                        <a:defRPr sz="800">
                          <a:solidFill>
                            <a:srgbClr val="000000"/>
                          </a:solidFill>
                        </a:defRPr>
                      </a:pPr>
                      <a:r>
                        <a:t>74686</a:t>
                      </a:r>
                    </a:p>
                  </a:txBody>
                  <a:tcPr/>
                </a:tc>
              </a:tr>
              <a:tr h="228600">
                <a:tc>
                  <a:txBody>
                    <a:bodyPr/>
                    <a:lstStyle/>
                    <a:p>
                      <a:pPr>
                        <a:defRPr sz="800" b="1">
                          <a:solidFill>
                            <a:srgbClr val="FFFFFF"/>
                          </a:solidFill>
                        </a:defRPr>
                      </a:pPr>
                      <a:r>
                        <a:t>Grand Total</a:t>
                      </a:r>
                    </a:p>
                  </a:txBody>
                  <a:tcPr>
                    <a:solidFill>
                      <a:srgbClr val="4472C4"/>
                    </a:solidFill>
                  </a:tcPr>
                </a:tc>
                <a:tc>
                  <a:txBody>
                    <a:bodyPr/>
                    <a:lstStyle/>
                    <a:p>
                      <a:pPr algn="l">
                        <a:defRPr sz="800" b="1">
                          <a:solidFill>
                            <a:srgbClr val="FFFFFF"/>
                          </a:solidFill>
                        </a:defRPr>
                      </a:pPr>
                      <a:r>
                        <a:t>17724</a:t>
                      </a:r>
                    </a:p>
                  </a:txBody>
                  <a:tcPr>
                    <a:solidFill>
                      <a:srgbClr val="4472C4"/>
                    </a:solidFill>
                  </a:tcPr>
                </a:tc>
                <a:tc>
                  <a:txBody>
                    <a:bodyPr/>
                    <a:lstStyle/>
                    <a:p>
                      <a:pPr algn="l">
                        <a:defRPr sz="800" b="1">
                          <a:solidFill>
                            <a:srgbClr val="FFFFFF"/>
                          </a:solidFill>
                        </a:defRPr>
                      </a:pPr>
                      <a:r>
                        <a:t>53876</a:t>
                      </a:r>
                    </a:p>
                  </a:txBody>
                  <a:tcPr>
                    <a:solidFill>
                      <a:srgbClr val="4472C4"/>
                    </a:solidFill>
                  </a:tcPr>
                </a:tc>
                <a:tc>
                  <a:txBody>
                    <a:bodyPr/>
                    <a:lstStyle/>
                    <a:p>
                      <a:pPr algn="l">
                        <a:defRPr sz="800" b="1">
                          <a:solidFill>
                            <a:srgbClr val="FFFFFF"/>
                          </a:solidFill>
                        </a:defRPr>
                      </a:pPr>
                      <a:r>
                        <a:t>56945</a:t>
                      </a:r>
                    </a:p>
                  </a:txBody>
                  <a:tcPr>
                    <a:solidFill>
                      <a:srgbClr val="4472C4"/>
                    </a:solidFill>
                  </a:tcPr>
                </a:tc>
                <a:tc>
                  <a:txBody>
                    <a:bodyPr/>
                    <a:lstStyle/>
                    <a:p>
                      <a:pPr algn="l">
                        <a:defRPr sz="800" b="1">
                          <a:solidFill>
                            <a:srgbClr val="FFFFFF"/>
                          </a:solidFill>
                        </a:defRPr>
                      </a:pPr>
                      <a:r>
                        <a:t>37929</a:t>
                      </a:r>
                    </a:p>
                  </a:txBody>
                  <a:tcPr>
                    <a:solidFill>
                      <a:srgbClr val="4472C4"/>
                    </a:solidFill>
                  </a:tcPr>
                </a:tc>
                <a:tc>
                  <a:txBody>
                    <a:bodyPr/>
                    <a:lstStyle/>
                    <a:p>
                      <a:pPr algn="l">
                        <a:defRPr sz="800" b="1">
                          <a:solidFill>
                            <a:srgbClr val="FFFFFF"/>
                          </a:solidFill>
                        </a:defRPr>
                      </a:pPr>
                      <a:r>
                        <a:t>2028</a:t>
                      </a:r>
                    </a:p>
                  </a:txBody>
                  <a:tcPr>
                    <a:solidFill>
                      <a:srgbClr val="4472C4"/>
                    </a:solidFill>
                  </a:tcPr>
                </a:tc>
                <a:tc>
                  <a:txBody>
                    <a:bodyPr/>
                    <a:lstStyle/>
                    <a:p>
                      <a:pPr algn="l">
                        <a:defRPr sz="800" b="1">
                          <a:solidFill>
                            <a:srgbClr val="FFFFFF"/>
                          </a:solidFill>
                        </a:defRPr>
                      </a:pPr>
                      <a:r>
                        <a:t>168502</a:t>
                      </a:r>
                    </a:p>
                  </a:txBody>
                  <a:tcPr>
                    <a:solidFill>
                      <a:srgbClr val="4472C4"/>
                    </a:solidFill>
                  </a:tcPr>
                </a:tc>
              </a:tr>
            </a:tbl>
          </a:graphicData>
        </a:graphic>
      </p:graphicFrame>
      <p:sp>
        <p:nvSpPr>
          <p:cNvPr id="11" name="TextBox 10"/>
          <p:cNvSpPr txBox="1"/>
          <p:nvPr/>
        </p:nvSpPr>
        <p:spPr>
          <a:xfrm>
            <a:off x="4754880" y="2286000"/>
            <a:ext cx="7253935" cy="914400"/>
          </a:xfrm>
          <a:prstGeom prst="rect">
            <a:avLst/>
          </a:prstGeom>
          <a:noFill/>
        </p:spPr>
        <p:txBody>
          <a:bodyPr wrap="none">
            <a:spAutoFit/>
          </a:bodyPr>
          <a:lstStyle/>
          <a:p>
            <a:pPr>
              <a:defRPr b="1" sz="1200"/>
            </a:pPr>
            <a:r>
              <a:t>Legends</a:t>
            </a:r>
          </a:p>
          <a:p>
            <a:pPr>
              <a:spcBef>
                <a:spcPts val="300"/>
              </a:spcBef>
              <a:defRPr sz="800"/>
            </a:pPr>
            <a:r>
              <a:t>• Patching: MS – Patches &amp; components (MS Office/ SQL, Oracle, JAVA JRE, Apache tomcat, etc.)</a:t>
            </a:r>
          </a:p>
          <a:p>
            <a:pPr>
              <a:spcBef>
                <a:spcPts val="300"/>
              </a:spcBef>
              <a:defRPr sz="800"/>
            </a:pPr>
            <a:r>
              <a:t>• S/W Update/ Uninstallation: Categorized for utility tools/ Apps like, WinZip, Zoom, 7Zip, Google Chrome, etc.</a:t>
            </a:r>
          </a:p>
          <a:p>
            <a:pPr>
              <a:spcBef>
                <a:spcPts val="300"/>
              </a:spcBef>
              <a:defRPr sz="800"/>
            </a:pPr>
            <a:r>
              <a:t>• EOL/ Obsolete: End of life and obsolete vulnerabilities on OS, applications, middleware, etc.</a:t>
            </a:r>
          </a:p>
          <a:p>
            <a:pPr>
              <a:spcBef>
                <a:spcPts val="300"/>
              </a:spcBef>
              <a:defRPr sz="800"/>
            </a:pPr>
            <a:r>
              <a:t>• Configuration: OS hardening/ configuration (GPO/ Registry entries, TLS/ SSL version/ cipher suite etc.)</a:t>
            </a:r>
          </a:p>
        </p:txBody>
      </p:sp>
      <p:graphicFrame>
        <p:nvGraphicFramePr>
          <p:cNvPr id="12" name="Table 11"/>
          <p:cNvGraphicFramePr>
            <a:graphicFrameLocks noGrp="1"/>
          </p:cNvGraphicFramePr>
          <p:nvPr/>
        </p:nvGraphicFramePr>
        <p:xfrm>
          <a:off x="182880" y="3474720"/>
          <a:ext cx="11247120" cy="2560320"/>
        </p:xfrm>
        <a:graphic>
          <a:graphicData uri="http://schemas.openxmlformats.org/drawingml/2006/table">
            <a:tbl>
              <a:tblPr firstRow="1" bandRow="1">
                <a:tableStyleId>{5C22544A-7EE6-4342-B048-85BDC9FD1C3A}</a:tableStyleId>
              </a:tblPr>
              <a:tblGrid>
                <a:gridCol w="1463040"/>
                <a:gridCol w="1828800"/>
                <a:gridCol w="2011680"/>
                <a:gridCol w="5943600"/>
              </a:tblGrid>
              <a:tr h="426720">
                <a:tc>
                  <a:txBody>
                    <a:bodyPr/>
                    <a:lstStyle/>
                    <a:p>
                      <a:pPr algn="l">
                        <a:defRPr b="1" sz="1000">
                          <a:solidFill>
                            <a:srgbClr val="FFFFFF"/>
                          </a:solidFill>
                        </a:defRPr>
                      </a:pPr>
                      <a:r>
                        <a:t>Severity</a:t>
                      </a:r>
                    </a:p>
                  </a:txBody>
                  <a:tcPr>
                    <a:solidFill>
                      <a:srgbClr val="4472C4"/>
                    </a:solidFill>
                  </a:tcPr>
                </a:tc>
                <a:tc>
                  <a:txBody>
                    <a:bodyPr/>
                    <a:lstStyle/>
                    <a:p>
                      <a:pPr algn="l">
                        <a:defRPr b="1" sz="1000">
                          <a:solidFill>
                            <a:srgbClr val="FFFFFF"/>
                          </a:solidFill>
                        </a:defRPr>
                      </a:pPr>
                      <a:r>
                        <a:t>CVSS Score</a:t>
                      </a:r>
                    </a:p>
                  </a:txBody>
                  <a:tcPr>
                    <a:solidFill>
                      <a:srgbClr val="4472C4"/>
                    </a:solidFill>
                  </a:tcPr>
                </a:tc>
                <a:tc>
                  <a:txBody>
                    <a:bodyPr/>
                    <a:lstStyle/>
                    <a:p>
                      <a:pPr algn="l">
                        <a:defRPr b="1" sz="1000">
                          <a:solidFill>
                            <a:srgbClr val="FFFFFF"/>
                          </a:solidFill>
                        </a:defRPr>
                      </a:pPr>
                      <a:r>
                        <a:t>Timeline</a:t>
                      </a:r>
                    </a:p>
                  </a:txBody>
                  <a:tcPr>
                    <a:solidFill>
                      <a:srgbClr val="4472C4"/>
                    </a:solidFill>
                  </a:tcPr>
                </a:tc>
                <a:tc>
                  <a:txBody>
                    <a:bodyPr/>
                    <a:lstStyle/>
                    <a:p>
                      <a:pPr algn="l">
                        <a:defRPr b="1" sz="1000">
                          <a:solidFill>
                            <a:srgbClr val="FFFFFF"/>
                          </a:solidFill>
                        </a:defRPr>
                      </a:pPr>
                      <a:r>
                        <a:t>Description</a:t>
                      </a:r>
                    </a:p>
                  </a:txBody>
                  <a:tcPr>
                    <a:solidFill>
                      <a:srgbClr val="4472C4"/>
                    </a:solidFill>
                  </a:tcPr>
                </a:tc>
              </a:tr>
              <a:tr h="426720">
                <a:tc>
                  <a:txBody>
                    <a:bodyPr/>
                    <a:lstStyle/>
                    <a:p>
                      <a:pPr algn="l">
                        <a:defRPr sz="800" b="1">
                          <a:solidFill>
                            <a:srgbClr val="FFFFFF"/>
                          </a:solidFill>
                        </a:defRPr>
                      </a:pPr>
                      <a:r>
                        <a:t>Immediate</a:t>
                      </a:r>
                    </a:p>
                  </a:txBody>
                  <a:tcPr>
                    <a:solidFill>
                      <a:srgbClr val="FF0000"/>
                    </a:solidFill>
                  </a:tcPr>
                </a:tc>
                <a:tc>
                  <a:txBody>
                    <a:bodyPr/>
                    <a:lstStyle/>
                    <a:p>
                      <a:pPr>
                        <a:defRPr sz="800"/>
                      </a:pPr>
                      <a:r>
                        <a:t>Top priority</a:t>
                      </a:r>
                    </a:p>
                  </a:txBody>
                  <a:tcPr/>
                </a:tc>
                <a:tc>
                  <a:txBody>
                    <a:bodyPr/>
                    <a:lstStyle/>
                    <a:p>
                      <a:pPr>
                        <a:defRPr sz="800"/>
                      </a:pPr>
                      <a:r>
                        <a:t>0 - 02 days</a:t>
                      </a:r>
                    </a:p>
                  </a:txBody>
                  <a:tcPr/>
                </a:tc>
                <a:tc>
                  <a:txBody>
                    <a:bodyPr/>
                    <a:lstStyle/>
                    <a:p>
                      <a:pPr>
                        <a:defRPr sz="800"/>
                      </a:pPr>
                      <a:r>
                        <a:t>Intruders can easily gain control of the host, might compromise entire network security, including full read &amp; write access, remote execution of commands, and the presence of backdoors</a:t>
                      </a:r>
                    </a:p>
                  </a:txBody>
                  <a:tcPr/>
                </a:tc>
              </a:tr>
              <a:tr h="426720">
                <a:tc>
                  <a:txBody>
                    <a:bodyPr/>
                    <a:lstStyle/>
                    <a:p>
                      <a:pPr algn="l">
                        <a:defRPr sz="800" b="1">
                          <a:solidFill>
                            <a:srgbClr val="FFFFFF"/>
                          </a:solidFill>
                        </a:defRPr>
                      </a:pPr>
                      <a:r>
                        <a:t>Critical</a:t>
                      </a:r>
                    </a:p>
                  </a:txBody>
                  <a:tcPr>
                    <a:solidFill>
                      <a:srgbClr val="DC143C"/>
                    </a:solidFill>
                  </a:tcPr>
                </a:tc>
                <a:tc>
                  <a:txBody>
                    <a:bodyPr/>
                    <a:lstStyle/>
                    <a:p>
                      <a:pPr>
                        <a:defRPr sz="800"/>
                      </a:pPr>
                      <a:r>
                        <a:t>9.0-10.0</a:t>
                      </a:r>
                    </a:p>
                  </a:txBody>
                  <a:tcPr/>
                </a:tc>
                <a:tc>
                  <a:txBody>
                    <a:bodyPr/>
                    <a:lstStyle/>
                    <a:p>
                      <a:pPr>
                        <a:defRPr sz="800"/>
                      </a:pPr>
                      <a:r>
                        <a:t>0 – 05 days</a:t>
                      </a:r>
                    </a:p>
                  </a:txBody>
                  <a:tcPr/>
                </a:tc>
                <a:tc>
                  <a:txBody>
                    <a:bodyPr/>
                    <a:lstStyle/>
                    <a:p>
                      <a:pPr>
                        <a:defRPr sz="800"/>
                      </a:pPr>
                      <a:r>
                        <a:t>Intruders can possibly gain control of the host, might lead to potential leakage of highly sensitive information, including full read access, potential backdoors, or a listing of all the users on the host.</a:t>
                      </a:r>
                    </a:p>
                  </a:txBody>
                  <a:tcPr/>
                </a:tc>
              </a:tr>
              <a:tr h="426720">
                <a:tc>
                  <a:txBody>
                    <a:bodyPr/>
                    <a:lstStyle/>
                    <a:p>
                      <a:pPr algn="l">
                        <a:defRPr sz="800" b="1">
                          <a:solidFill>
                            <a:srgbClr val="FFFFFF"/>
                          </a:solidFill>
                        </a:defRPr>
                      </a:pPr>
                      <a:r>
                        <a:t>High</a:t>
                      </a:r>
                    </a:p>
                  </a:txBody>
                  <a:tcPr>
                    <a:solidFill>
                      <a:srgbClr val="FFA500"/>
                    </a:solidFill>
                  </a:tcPr>
                </a:tc>
                <a:tc>
                  <a:txBody>
                    <a:bodyPr/>
                    <a:lstStyle/>
                    <a:p>
                      <a:pPr>
                        <a:defRPr sz="800"/>
                      </a:pPr>
                      <a:r>
                        <a:t>7.0-8.9</a:t>
                      </a:r>
                    </a:p>
                  </a:txBody>
                  <a:tcPr/>
                </a:tc>
                <a:tc>
                  <a:txBody>
                    <a:bodyPr/>
                    <a:lstStyle/>
                    <a:p>
                      <a:pPr>
                        <a:defRPr sz="800"/>
                      </a:pPr>
                      <a:r>
                        <a:t>0 - 30 days</a:t>
                      </a:r>
                    </a:p>
                  </a:txBody>
                  <a:tcPr/>
                </a:tc>
                <a:tc>
                  <a:txBody>
                    <a:bodyPr/>
                    <a:lstStyle/>
                    <a:p>
                      <a:pPr>
                        <a:defRPr sz="800"/>
                      </a:pPr>
                      <a:r>
                        <a:t>Intruders can gain access to specific information, including security settings. potential misuse of the host by intruders, including vulnerabilities at this level may include partial disclosure, access to certain files, directory browsing, disclosure of filtering rules and security mechanisms, DOS attacks, and unauthorized use of services.</a:t>
                      </a:r>
                    </a:p>
                  </a:txBody>
                  <a:tcPr/>
                </a:tc>
              </a:tr>
              <a:tr h="426720">
                <a:tc>
                  <a:txBody>
                    <a:bodyPr/>
                    <a:lstStyle/>
                    <a:p>
                      <a:pPr algn="l">
                        <a:defRPr sz="800" b="1">
                          <a:solidFill>
                            <a:srgbClr val="FFFFFF"/>
                          </a:solidFill>
                        </a:defRPr>
                      </a:pPr>
                      <a:r>
                        <a:t>Medium</a:t>
                      </a:r>
                    </a:p>
                  </a:txBody>
                  <a:tcPr>
                    <a:solidFill>
                      <a:srgbClr val="FFFF00"/>
                    </a:solidFill>
                  </a:tcPr>
                </a:tc>
                <a:tc>
                  <a:txBody>
                    <a:bodyPr/>
                    <a:lstStyle/>
                    <a:p>
                      <a:pPr>
                        <a:defRPr sz="800"/>
                      </a:pPr>
                      <a:r>
                        <a:t>4.0-6.9</a:t>
                      </a:r>
                    </a:p>
                  </a:txBody>
                  <a:tcPr/>
                </a:tc>
                <a:tc>
                  <a:txBody>
                    <a:bodyPr/>
                    <a:lstStyle/>
                    <a:p>
                      <a:pPr>
                        <a:defRPr sz="800"/>
                      </a:pPr>
                      <a:r>
                        <a:t>0 - 60 days</a:t>
                      </a:r>
                    </a:p>
                  </a:txBody>
                  <a:tcPr/>
                </a:tc>
                <a:tc>
                  <a:txBody>
                    <a:bodyPr/>
                    <a:lstStyle/>
                    <a:p>
                      <a:pPr>
                        <a:defRPr sz="800"/>
                      </a:pPr>
                      <a:r>
                        <a:t>Intruders can collect sensitive information, such as the precise version of software installed. Intruders can easily exploit known vulnerabilities specific to software versions</a:t>
                      </a:r>
                    </a:p>
                  </a:txBody>
                  <a:tcPr/>
                </a:tc>
              </a:tr>
              <a:tr h="426720">
                <a:tc>
                  <a:txBody>
                    <a:bodyPr/>
                    <a:lstStyle/>
                    <a:p>
                      <a:pPr algn="l">
                        <a:defRPr sz="800" b="1">
                          <a:solidFill>
                            <a:srgbClr val="FFFFFF"/>
                          </a:solidFill>
                        </a:defRPr>
                      </a:pPr>
                      <a:r>
                        <a:t>Low</a:t>
                      </a:r>
                    </a:p>
                  </a:txBody>
                  <a:tcPr>
                    <a:solidFill>
                      <a:srgbClr val="808080"/>
                    </a:solidFill>
                  </a:tcPr>
                </a:tc>
                <a:tc>
                  <a:txBody>
                    <a:bodyPr/>
                    <a:lstStyle/>
                    <a:p>
                      <a:pPr>
                        <a:defRPr sz="800"/>
                      </a:pPr>
                      <a:r>
                        <a:t>0.1-3.9</a:t>
                      </a:r>
                    </a:p>
                  </a:txBody>
                  <a:tcPr/>
                </a:tc>
                <a:tc>
                  <a:txBody>
                    <a:bodyPr/>
                    <a:lstStyle/>
                    <a:p>
                      <a:pPr>
                        <a:defRPr sz="800"/>
                      </a:pPr>
                      <a:r>
                        <a:t>0 - 90 days</a:t>
                      </a:r>
                    </a:p>
                  </a:txBody>
                  <a:tcPr/>
                </a:tc>
                <a:tc>
                  <a:txBody>
                    <a:bodyPr/>
                    <a:lstStyle/>
                    <a:p>
                      <a:pPr>
                        <a:defRPr sz="800"/>
                      </a:pPr>
                      <a:r>
                        <a:t>Intruders can collect information about open ports, services, etc. and may be able to use this information to find other vulnerabilities.</a:t>
                      </a:r>
                    </a:p>
                  </a:txBody>
                  <a:tcPr/>
                </a:tc>
              </a:tr>
            </a:tbl>
          </a:graphicData>
        </a:graphic>
      </p:graphicFrame>
      <p:sp>
        <p:nvSpPr>
          <p:cNvPr id="13" name="TextBox 12"/>
          <p:cNvSpPr txBox="1"/>
          <p:nvPr/>
        </p:nvSpPr>
        <p:spPr>
          <a:xfrm>
            <a:off x="182880" y="6217920"/>
            <a:ext cx="11825935" cy="274320"/>
          </a:xfrm>
          <a:prstGeom prst="rect">
            <a:avLst/>
          </a:prstGeom>
          <a:noFill/>
        </p:spPr>
        <p:txBody>
          <a:bodyPr wrap="none">
            <a:spAutoFit/>
          </a:bodyPr>
          <a:lstStyle/>
          <a:p>
            <a:pPr>
              <a:defRPr sz="800" i="1"/>
            </a:pPr>
            <a:r>
              <a:t>Disclaimer – * Remediation SLA will be factored after project go-live date (ETA – 15th Jan'24)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Key Highlights: Windows Server Authenticated Scan</a:t>
            </a:r>
          </a:p>
        </p:txBody>
      </p:sp>
      <p:sp>
        <p:nvSpPr>
          <p:cNvPr id="4" name="TextBox 3"/>
          <p:cNvSpPr txBox="1"/>
          <p:nvPr/>
        </p:nvSpPr>
        <p:spPr>
          <a:xfrm>
            <a:off x="457200" y="731520"/>
            <a:ext cx="11277295" cy="274320"/>
          </a:xfrm>
          <a:prstGeom prst="rect">
            <a:avLst/>
          </a:prstGeom>
          <a:noFill/>
        </p:spPr>
        <p:txBody>
          <a:bodyPr wrap="none">
            <a:spAutoFit/>
          </a:bodyPr>
          <a:lstStyle/>
          <a:p>
            <a:pPr algn="l">
              <a:defRPr b="1" sz="1400">
                <a:solidFill>
                  <a:srgbClr val="000000"/>
                </a:solidFill>
              </a:defRPr>
            </a:pPr>
            <a:r>
              <a:t>Zero-Day Vulnerability - Confirmed Threat</a:t>
            </a:r>
          </a:p>
        </p:txBody>
      </p:sp>
      <p:graphicFrame>
        <p:nvGraphicFramePr>
          <p:cNvPr id="5" name="Table 4"/>
          <p:cNvGraphicFramePr>
            <a:graphicFrameLocks noGrp="1"/>
          </p:cNvGraphicFramePr>
          <p:nvPr/>
        </p:nvGraphicFramePr>
        <p:xfrm>
          <a:off x="457200" y="1097280"/>
          <a:ext cx="11265408" cy="2011680"/>
        </p:xfrm>
        <a:graphic>
          <a:graphicData uri="http://schemas.openxmlformats.org/drawingml/2006/table">
            <a:tbl>
              <a:tblPr firstRow="1" bandRow="1">
                <a:tableStyleId>{5C22544A-7EE6-4342-B048-85BDC9FD1C3A}</a:tableStyleId>
              </a:tblPr>
              <a:tblGrid>
                <a:gridCol w="6355080"/>
                <a:gridCol w="1271016"/>
                <a:gridCol w="1014984"/>
                <a:gridCol w="1014984"/>
                <a:gridCol w="1609344"/>
              </a:tblGrid>
              <a:tr h="287382">
                <a:tc>
                  <a:txBody>
                    <a:bodyPr/>
                    <a:lstStyle/>
                    <a:p>
                      <a:pPr algn="l">
                        <a:defRPr b="1" sz="1100">
                          <a:solidFill>
                            <a:srgbClr val="FFFFFF"/>
                          </a:solidFill>
                        </a:defRPr>
                      </a:pPr>
                      <a:r>
                        <a:t>Vulnerability Title</a:t>
                      </a:r>
                    </a:p>
                  </a:txBody>
                  <a:tcPr>
                    <a:solidFill>
                      <a:srgbClr val="4472C4"/>
                    </a:solidFill>
                  </a:tcPr>
                </a:tc>
                <a:tc>
                  <a:txBody>
                    <a:bodyPr/>
                    <a:lstStyle/>
                    <a:p>
                      <a:pPr algn="l">
                        <a:defRPr b="1" sz="1100">
                          <a:solidFill>
                            <a:srgbClr val="FFFFFF"/>
                          </a:solidFill>
                        </a:defRPr>
                      </a:pPr>
                      <a:r>
                        <a:t>CRITICAL</a:t>
                      </a:r>
                    </a:p>
                  </a:txBody>
                  <a:tcPr>
                    <a:solidFill>
                      <a:srgbClr val="4472C4"/>
                    </a:solidFill>
                  </a:tcPr>
                </a:tc>
                <a:tc>
                  <a:txBody>
                    <a:bodyPr/>
                    <a:lstStyle/>
                    <a:p>
                      <a:pPr algn="l">
                        <a:defRPr b="1" sz="1100">
                          <a:solidFill>
                            <a:srgbClr val="FFFFFF"/>
                          </a:solidFill>
                        </a:defRPr>
                      </a:pPr>
                      <a:r>
                        <a:t>HIGH</a:t>
                      </a:r>
                    </a:p>
                  </a:txBody>
                  <a:tcPr>
                    <a:solidFill>
                      <a:srgbClr val="4472C4"/>
                    </a:solidFill>
                  </a:tcPr>
                </a:tc>
                <a:tc>
                  <a:txBody>
                    <a:bodyPr/>
                    <a:lstStyle/>
                    <a:p>
                      <a:pPr algn="l">
                        <a:defRPr b="1" sz="1100">
                          <a:solidFill>
                            <a:srgbClr val="FFFFFF"/>
                          </a:solidFill>
                        </a:defRPr>
                      </a:pPr>
                      <a:r>
                        <a:t>MEDIUM</a:t>
                      </a:r>
                    </a:p>
                  </a:txBody>
                  <a:tcPr>
                    <a:solidFill>
                      <a:srgbClr val="4472C4"/>
                    </a:solidFill>
                  </a:tcPr>
                </a:tc>
                <a:tc>
                  <a:txBody>
                    <a:bodyPr/>
                    <a:lstStyle/>
                    <a:p>
                      <a:pPr algn="l">
                        <a:defRPr b="1" sz="1100">
                          <a:solidFill>
                            <a:srgbClr val="FFFFFF"/>
                          </a:solidFill>
                        </a:defRPr>
                      </a:pPr>
                      <a:r>
                        <a:t>Grand Total</a:t>
                      </a:r>
                    </a:p>
                  </a:txBody>
                  <a:tcPr>
                    <a:solidFill>
                      <a:srgbClr val="4472C4"/>
                    </a:solidFill>
                  </a:tcPr>
                </a:tc>
              </a:tr>
              <a:tr h="287382">
                <a:tc>
                  <a:txBody>
                    <a:bodyPr/>
                    <a:lstStyle/>
                    <a:p>
                      <a:pPr>
                        <a:defRPr sz="900">
                          <a:solidFill>
                            <a:srgbClr val="000000"/>
                          </a:solidFill>
                        </a:defRPr>
                      </a:pPr>
                      <a:r>
                        <a:t>EOL/Obsolete Software: Apache HTTP Server 2.2.x Detected</a:t>
                      </a:r>
                    </a:p>
                  </a:txBody>
                  <a:tcPr>
                    <a:solidFill>
                      <a:srgbClr val="F5F5F5"/>
                    </a:solidFill>
                  </a:tcPr>
                </a:tc>
                <a:tc>
                  <a:txBody>
                    <a:bodyPr/>
                    <a:lstStyle/>
                    <a:p>
                      <a:pPr algn="l">
                        <a:defRPr sz="900">
                          <a:solidFill>
                            <a:srgbClr val="000000"/>
                          </a:solidFill>
                        </a:defRPr>
                      </a:pPr>
                      <a:r>
                        <a:t>124</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124</a:t>
                      </a:r>
                    </a:p>
                  </a:txBody>
                  <a:tcPr>
                    <a:solidFill>
                      <a:srgbClr val="F5F5F5"/>
                    </a:solidFill>
                  </a:tcPr>
                </a:tc>
              </a:tr>
              <a:tr h="287382">
                <a:tc>
                  <a:txBody>
                    <a:bodyPr/>
                    <a:lstStyle/>
                    <a:p>
                      <a:pPr>
                        <a:defRPr sz="900">
                          <a:solidFill>
                            <a:srgbClr val="000000"/>
                          </a:solidFill>
                        </a:defRPr>
                      </a:pPr>
                      <a:r>
                        <a:t>Microsoft Exchange Server Multiple Vulnerabilities (ProxyNotShell) (Unauthenticated Check)</a:t>
                      </a:r>
                    </a:p>
                  </a:txBody>
                  <a:tcPr/>
                </a:tc>
                <a:tc>
                  <a:txBody>
                    <a:bodyPr/>
                    <a:lstStyle/>
                    <a:p>
                      <a:pPr algn="l">
                        <a:defRPr sz="900">
                          <a:solidFill>
                            <a:srgbClr val="000000"/>
                          </a:solidFill>
                        </a:defRPr>
                      </a:pP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p>
                  </a:txBody>
                  <a:tcPr/>
                </a:tc>
                <a:tc>
                  <a:txBody>
                    <a:bodyPr/>
                    <a:lstStyle/>
                    <a:p>
                      <a:pPr algn="l">
                        <a:defRPr sz="900">
                          <a:solidFill>
                            <a:srgbClr val="000000"/>
                          </a:solidFill>
                        </a:defRPr>
                      </a:pPr>
                      <a:r>
                        <a:t>8</a:t>
                      </a:r>
                    </a:p>
                  </a:txBody>
                  <a:tcPr/>
                </a:tc>
              </a:tr>
              <a:tr h="287382">
                <a:tc>
                  <a:txBody>
                    <a:bodyPr/>
                    <a:lstStyle/>
                    <a:p>
                      <a:pPr>
                        <a:defRPr sz="900">
                          <a:solidFill>
                            <a:srgbClr val="000000"/>
                          </a:solidFill>
                        </a:defRPr>
                      </a:pPr>
                      <a:r>
                        <a:t>Microsoft SQL Server Database Link Crawling Command Execution - Zero Day</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116</a:t>
                      </a:r>
                    </a:p>
                  </a:txBody>
                  <a:tcPr>
                    <a:solidFill>
                      <a:srgbClr val="F5F5F5"/>
                    </a:solidFill>
                  </a:tcPr>
                </a:tc>
                <a:tc>
                  <a:txBody>
                    <a:bodyPr/>
                    <a:lstStyle/>
                    <a:p>
                      <a:pPr algn="l">
                        <a:defRPr sz="900">
                          <a:solidFill>
                            <a:srgbClr val="000000"/>
                          </a:solidFill>
                        </a:defRPr>
                      </a:pPr>
                      <a:r>
                        <a:t>116</a:t>
                      </a:r>
                    </a:p>
                  </a:txBody>
                  <a:tcPr>
                    <a:solidFill>
                      <a:srgbClr val="F5F5F5"/>
                    </a:solidFill>
                  </a:tcPr>
                </a:tc>
              </a:tr>
              <a:tr h="287382">
                <a:tc>
                  <a:txBody>
                    <a:bodyPr/>
                    <a:lstStyle/>
                    <a:p>
                      <a:pPr>
                        <a:defRPr sz="900">
                          <a:solidFill>
                            <a:srgbClr val="000000"/>
                          </a:solidFill>
                        </a:defRPr>
                      </a:pPr>
                      <a:r>
                        <a:t>Version Control System Files Exposed by the Web Server</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3</a:t>
                      </a:r>
                    </a:p>
                  </a:txBody>
                  <a:tcPr/>
                </a:tc>
                <a:tc>
                  <a:txBody>
                    <a:bodyPr/>
                    <a:lstStyle/>
                    <a:p>
                      <a:pPr algn="l">
                        <a:defRPr sz="900">
                          <a:solidFill>
                            <a:srgbClr val="000000"/>
                          </a:solidFill>
                        </a:defRPr>
                      </a:pPr>
                      <a:r>
                        <a:t>3</a:t>
                      </a:r>
                    </a:p>
                  </a:txBody>
                  <a:tcPr/>
                </a:tc>
              </a:tr>
              <a:tr h="287382">
                <a:tc>
                  <a:txBody>
                    <a:bodyPr/>
                    <a:lstStyle/>
                    <a:p>
                      <a:pPr>
                        <a:defRPr sz="900">
                          <a:solidFill>
                            <a:srgbClr val="000000"/>
                          </a:solidFill>
                        </a:defRPr>
                      </a:pPr>
                      <a:r>
                        <a:t>Windows Unquoted/Trusted Service Paths Privilege Escalation Security Issue</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1146</a:t>
                      </a:r>
                    </a:p>
                  </a:txBody>
                  <a:tcPr>
                    <a:solidFill>
                      <a:srgbClr val="F5F5F5"/>
                    </a:solidFill>
                  </a:tcPr>
                </a:tc>
                <a:tc>
                  <a:txBody>
                    <a:bodyPr/>
                    <a:lstStyle/>
                    <a:p>
                      <a:pPr algn="l">
                        <a:defRPr sz="900">
                          <a:solidFill>
                            <a:srgbClr val="000000"/>
                          </a:solidFill>
                        </a:defRPr>
                      </a:pPr>
                      <a:r>
                        <a:t>1146</a:t>
                      </a:r>
                    </a:p>
                  </a:txBody>
                  <a:tcPr>
                    <a:solidFill>
                      <a:srgbClr val="F5F5F5"/>
                    </a:solidFill>
                  </a:tcPr>
                </a:tc>
              </a:tr>
              <a:tr h="287388">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124</a:t>
                      </a:r>
                    </a:p>
                  </a:txBody>
                  <a:tcPr>
                    <a:solidFill>
                      <a:srgbClr val="4472C4"/>
                    </a:solidFill>
                  </a:tcPr>
                </a:tc>
                <a:tc>
                  <a:txBody>
                    <a:bodyPr/>
                    <a:lstStyle/>
                    <a:p>
                      <a:pPr algn="l">
                        <a:defRPr sz="900" b="1">
                          <a:solidFill>
                            <a:srgbClr val="FFFFFF"/>
                          </a:solidFill>
                        </a:defRPr>
                      </a:pPr>
                      <a:r>
                        <a:t>8</a:t>
                      </a:r>
                    </a:p>
                  </a:txBody>
                  <a:tcPr>
                    <a:solidFill>
                      <a:srgbClr val="4472C4"/>
                    </a:solidFill>
                  </a:tcPr>
                </a:tc>
                <a:tc>
                  <a:txBody>
                    <a:bodyPr/>
                    <a:lstStyle/>
                    <a:p>
                      <a:pPr algn="l">
                        <a:defRPr sz="900" b="1">
                          <a:solidFill>
                            <a:srgbClr val="FFFFFF"/>
                          </a:solidFill>
                        </a:defRPr>
                      </a:pPr>
                      <a:r>
                        <a:t>1265</a:t>
                      </a:r>
                    </a:p>
                  </a:txBody>
                  <a:tcPr>
                    <a:solidFill>
                      <a:srgbClr val="4472C4"/>
                    </a:solidFill>
                  </a:tcPr>
                </a:tc>
                <a:tc>
                  <a:txBody>
                    <a:bodyPr/>
                    <a:lstStyle/>
                    <a:p>
                      <a:pPr algn="l">
                        <a:defRPr sz="900" b="1">
                          <a:solidFill>
                            <a:srgbClr val="FFFFFF"/>
                          </a:solidFill>
                        </a:defRPr>
                      </a:pPr>
                      <a:r>
                        <a:t>1397</a:t>
                      </a:r>
                    </a:p>
                  </a:txBody>
                  <a:tcPr>
                    <a:solidFill>
                      <a:srgbClr val="4472C4"/>
                    </a:solidFill>
                  </a:tcPr>
                </a:tc>
              </a:tr>
            </a:tbl>
          </a:graphicData>
        </a:graphic>
      </p:graphicFrame>
      <p:sp>
        <p:nvSpPr>
          <p:cNvPr id="6" name="TextBox 5"/>
          <p:cNvSpPr txBox="1"/>
          <p:nvPr/>
        </p:nvSpPr>
        <p:spPr>
          <a:xfrm>
            <a:off x="457200" y="3291840"/>
            <a:ext cx="11277295" cy="274320"/>
          </a:xfrm>
          <a:prstGeom prst="rect">
            <a:avLst/>
          </a:prstGeom>
          <a:noFill/>
        </p:spPr>
        <p:txBody>
          <a:bodyPr wrap="none">
            <a:spAutoFit/>
          </a:bodyPr>
          <a:lstStyle/>
          <a:p>
            <a:pPr algn="l">
              <a:defRPr b="1" sz="1400">
                <a:solidFill>
                  <a:srgbClr val="000000"/>
                </a:solidFill>
              </a:defRPr>
            </a:pPr>
            <a:r>
              <a:t>Zero-Day Vulnerability – Potential Threat</a:t>
            </a:r>
          </a:p>
        </p:txBody>
      </p:sp>
      <p:graphicFrame>
        <p:nvGraphicFramePr>
          <p:cNvPr id="7" name="Table 6"/>
          <p:cNvGraphicFramePr>
            <a:graphicFrameLocks noGrp="1"/>
          </p:cNvGraphicFramePr>
          <p:nvPr/>
        </p:nvGraphicFramePr>
        <p:xfrm>
          <a:off x="457200" y="3657600"/>
          <a:ext cx="11265408" cy="2194560"/>
        </p:xfrm>
        <a:graphic>
          <a:graphicData uri="http://schemas.openxmlformats.org/drawingml/2006/table">
            <a:tbl>
              <a:tblPr firstRow="1" bandRow="1">
                <a:tableStyleId>{5C22544A-7EE6-4342-B048-85BDC9FD1C3A}</a:tableStyleId>
              </a:tblPr>
              <a:tblGrid>
                <a:gridCol w="6355080"/>
                <a:gridCol w="1271016"/>
                <a:gridCol w="1014984"/>
                <a:gridCol w="1014984"/>
                <a:gridCol w="1609344"/>
              </a:tblGrid>
              <a:tr h="219456">
                <a:tc>
                  <a:txBody>
                    <a:bodyPr/>
                    <a:lstStyle/>
                    <a:p>
                      <a:pPr algn="l">
                        <a:defRPr b="1" sz="1100">
                          <a:solidFill>
                            <a:srgbClr val="FFFFFF"/>
                          </a:solidFill>
                        </a:defRPr>
                      </a:pPr>
                      <a:r>
                        <a:t>Vulnerability Title</a:t>
                      </a:r>
                    </a:p>
                  </a:txBody>
                  <a:tcPr>
                    <a:solidFill>
                      <a:srgbClr val="4472C4"/>
                    </a:solidFill>
                  </a:tcPr>
                </a:tc>
                <a:tc>
                  <a:txBody>
                    <a:bodyPr/>
                    <a:lstStyle/>
                    <a:p>
                      <a:pPr algn="l">
                        <a:defRPr b="1" sz="1100">
                          <a:solidFill>
                            <a:srgbClr val="FFFFFF"/>
                          </a:solidFill>
                        </a:defRPr>
                      </a:pPr>
                      <a:r>
                        <a:t>CRITICAL</a:t>
                      </a:r>
                    </a:p>
                  </a:txBody>
                  <a:tcPr>
                    <a:solidFill>
                      <a:srgbClr val="4472C4"/>
                    </a:solidFill>
                  </a:tcPr>
                </a:tc>
                <a:tc>
                  <a:txBody>
                    <a:bodyPr/>
                    <a:lstStyle/>
                    <a:p>
                      <a:pPr algn="l">
                        <a:defRPr b="1" sz="1100">
                          <a:solidFill>
                            <a:srgbClr val="FFFFFF"/>
                          </a:solidFill>
                        </a:defRPr>
                      </a:pPr>
                      <a:r>
                        <a:t>HIGH</a:t>
                      </a:r>
                    </a:p>
                  </a:txBody>
                  <a:tcPr>
                    <a:solidFill>
                      <a:srgbClr val="4472C4"/>
                    </a:solidFill>
                  </a:tcPr>
                </a:tc>
                <a:tc>
                  <a:txBody>
                    <a:bodyPr/>
                    <a:lstStyle/>
                    <a:p>
                      <a:pPr algn="l">
                        <a:defRPr b="1" sz="1100">
                          <a:solidFill>
                            <a:srgbClr val="FFFFFF"/>
                          </a:solidFill>
                        </a:defRPr>
                      </a:pPr>
                      <a:r>
                        <a:t>MEDIUM</a:t>
                      </a:r>
                    </a:p>
                  </a:txBody>
                  <a:tcPr>
                    <a:solidFill>
                      <a:srgbClr val="4472C4"/>
                    </a:solidFill>
                  </a:tcPr>
                </a:tc>
                <a:tc>
                  <a:txBody>
                    <a:bodyPr/>
                    <a:lstStyle/>
                    <a:p>
                      <a:pPr algn="l">
                        <a:defRPr b="1" sz="1100">
                          <a:solidFill>
                            <a:srgbClr val="FFFFFF"/>
                          </a:solidFill>
                        </a:defRPr>
                      </a:pPr>
                      <a:r>
                        <a:t>Grand Total</a:t>
                      </a:r>
                    </a:p>
                  </a:txBody>
                  <a:tcPr>
                    <a:solidFill>
                      <a:srgbClr val="4472C4"/>
                    </a:solidFill>
                  </a:tcPr>
                </a:tc>
              </a:tr>
              <a:tr h="219456">
                <a:tc>
                  <a:txBody>
                    <a:bodyPr/>
                    <a:lstStyle/>
                    <a:p>
                      <a:pPr>
                        <a:defRPr sz="900">
                          <a:solidFill>
                            <a:srgbClr val="000000"/>
                          </a:solidFill>
                        </a:defRPr>
                      </a:pPr>
                      <a:r>
                        <a:t>Microsoft Group Converter (grpconv.exe) Arbitrary DLL Preloading Vulnerability - Zero Day</a:t>
                      </a: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3</a:t>
                      </a:r>
                    </a:p>
                  </a:txBody>
                  <a:tcPr>
                    <a:solidFill>
                      <a:srgbClr val="F5F5F5"/>
                    </a:solidFill>
                  </a:tcPr>
                </a:tc>
              </a:tr>
              <a:tr h="219456">
                <a:tc>
                  <a:txBody>
                    <a:bodyPr/>
                    <a:lstStyle/>
                    <a:p>
                      <a:pPr>
                        <a:defRPr sz="900">
                          <a:solidFill>
                            <a:srgbClr val="000000"/>
                          </a:solidFill>
                        </a:defRPr>
                      </a:pPr>
                      <a:r>
                        <a:t>Microsoft Windows "RunAs" Password Length Local Information Disclosure - Zero Day</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14</a:t>
                      </a:r>
                    </a:p>
                  </a:txBody>
                  <a:tcPr/>
                </a:tc>
                <a:tc>
                  <a:txBody>
                    <a:bodyPr/>
                    <a:lstStyle/>
                    <a:p>
                      <a:pPr algn="l">
                        <a:defRPr sz="900">
                          <a:solidFill>
                            <a:srgbClr val="000000"/>
                          </a:solidFill>
                        </a:defRPr>
                      </a:pPr>
                      <a:r>
                        <a:t>14</a:t>
                      </a:r>
                    </a:p>
                  </a:txBody>
                  <a:tcPr/>
                </a:tc>
              </a:tr>
              <a:tr h="219456">
                <a:tc>
                  <a:txBody>
                    <a:bodyPr/>
                    <a:lstStyle/>
                    <a:p>
                      <a:pPr>
                        <a:defRPr sz="900">
                          <a:solidFill>
                            <a:srgbClr val="000000"/>
                          </a:solidFill>
                        </a:defRPr>
                      </a:pPr>
                      <a:r>
                        <a:t>Microsoft Windows Help File Heap Based Buffer Overflow - Zero Day</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r>
                        <a:t>3</a:t>
                      </a:r>
                    </a:p>
                  </a:txBody>
                  <a:tcPr>
                    <a:solidFill>
                      <a:srgbClr val="F5F5F5"/>
                    </a:solidFill>
                  </a:tcPr>
                </a:tc>
              </a:tr>
              <a:tr h="219456">
                <a:tc>
                  <a:txBody>
                    <a:bodyPr/>
                    <a:lstStyle/>
                    <a:p>
                      <a:pPr>
                        <a:defRPr sz="900">
                          <a:solidFill>
                            <a:srgbClr val="000000"/>
                          </a:solidFill>
                        </a:defRPr>
                      </a:pPr>
                      <a:r>
                        <a:t>Microsoft Windows PNG File IHDR Block Denial of Service Vulnerability - Zero Day</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6</a:t>
                      </a:r>
                    </a:p>
                  </a:txBody>
                  <a:tcPr/>
                </a:tc>
                <a:tc>
                  <a:txBody>
                    <a:bodyPr/>
                    <a:lstStyle/>
                    <a:p>
                      <a:pPr algn="l">
                        <a:defRPr sz="900">
                          <a:solidFill>
                            <a:srgbClr val="000000"/>
                          </a:solidFill>
                        </a:defRPr>
                      </a:pPr>
                      <a:r>
                        <a:t>6</a:t>
                      </a:r>
                    </a:p>
                  </a:txBody>
                  <a:tcPr/>
                </a:tc>
              </a:tr>
              <a:tr h="219456">
                <a:tc>
                  <a:txBody>
                    <a:bodyPr/>
                    <a:lstStyle/>
                    <a:p>
                      <a:pPr>
                        <a:defRPr sz="900">
                          <a:solidFill>
                            <a:srgbClr val="000000"/>
                          </a:solidFill>
                        </a:defRPr>
                      </a:pPr>
                      <a:r>
                        <a:t>Microsoft Word 2007 WWLib.DLL Unspecified Document File Buffer Overflow Vulnerability - Zero Day</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r>
                        <a:t>3</a:t>
                      </a:r>
                    </a:p>
                  </a:txBody>
                  <a:tcPr>
                    <a:solidFill>
                      <a:srgbClr val="F5F5F5"/>
                    </a:solidFill>
                  </a:tcPr>
                </a:tc>
              </a:tr>
              <a:tr h="219456">
                <a:tc>
                  <a:txBody>
                    <a:bodyPr/>
                    <a:lstStyle/>
                    <a:p>
                      <a:pPr>
                        <a:defRPr sz="900">
                          <a:solidFill>
                            <a:srgbClr val="000000"/>
                          </a:solidFill>
                        </a:defRPr>
                      </a:pPr>
                      <a:r>
                        <a:t>Oracle VM VirtualBox E1000 Guest-to-Host Escape Vulnerability (Zero Day)</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a:t>
                      </a:r>
                    </a:p>
                  </a:txBody>
                  <a:tcPr/>
                </a:tc>
              </a:tr>
              <a:tr h="219456">
                <a:tc>
                  <a:txBody>
                    <a:bodyPr/>
                    <a:lstStyle/>
                    <a:p>
                      <a:pPr>
                        <a:defRPr sz="900">
                          <a:solidFill>
                            <a:srgbClr val="000000"/>
                          </a:solidFill>
                        </a:defRPr>
                      </a:pPr>
                      <a:r>
                        <a:t>Webmin Package Updates Remote Command Execution Vulnerability</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a:t>
                      </a:r>
                    </a:p>
                  </a:txBody>
                  <a:tcPr>
                    <a:solidFill>
                      <a:srgbClr val="F5F5F5"/>
                    </a:solidFill>
                  </a:tcPr>
                </a:tc>
              </a:tr>
              <a:tr h="219456">
                <a:tc>
                  <a:txBody>
                    <a:bodyPr/>
                    <a:lstStyle/>
                    <a:p>
                      <a:pPr>
                        <a:defRPr sz="900">
                          <a:solidFill>
                            <a:srgbClr val="000000"/>
                          </a:solidFill>
                        </a:defRPr>
                      </a:pPr>
                      <a:r>
                        <a:t>Windows Service Weak Permissions detected</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135</a:t>
                      </a:r>
                    </a:p>
                  </a:txBody>
                  <a:tcPr/>
                </a:tc>
                <a:tc>
                  <a:txBody>
                    <a:bodyPr/>
                    <a:lstStyle/>
                    <a:p>
                      <a:pPr algn="l">
                        <a:defRPr sz="900">
                          <a:solidFill>
                            <a:srgbClr val="000000"/>
                          </a:solidFill>
                        </a:defRPr>
                      </a:pPr>
                      <a:r>
                        <a:t>135</a:t>
                      </a:r>
                    </a:p>
                  </a:txBody>
                  <a:tcPr/>
                </a:tc>
              </a:tr>
              <a:tr h="219456">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4</a:t>
                      </a:r>
                    </a:p>
                  </a:txBody>
                  <a:tcPr>
                    <a:solidFill>
                      <a:srgbClr val="4472C4"/>
                    </a:solidFill>
                  </a:tcPr>
                </a:tc>
                <a:tc>
                  <a:txBody>
                    <a:bodyPr/>
                    <a:lstStyle/>
                    <a:p>
                      <a:pPr algn="l">
                        <a:defRPr sz="900" b="1">
                          <a:solidFill>
                            <a:srgbClr val="FFFFFF"/>
                          </a:solidFill>
                        </a:defRPr>
                      </a:pPr>
                      <a:r>
                        <a:t>1</a:t>
                      </a:r>
                    </a:p>
                  </a:txBody>
                  <a:tcPr>
                    <a:solidFill>
                      <a:srgbClr val="4472C4"/>
                    </a:solidFill>
                  </a:tcPr>
                </a:tc>
                <a:tc>
                  <a:txBody>
                    <a:bodyPr/>
                    <a:lstStyle/>
                    <a:p>
                      <a:pPr algn="l">
                        <a:defRPr sz="900" b="1">
                          <a:solidFill>
                            <a:srgbClr val="FFFFFF"/>
                          </a:solidFill>
                        </a:defRPr>
                      </a:pPr>
                      <a:r>
                        <a:t>161</a:t>
                      </a:r>
                    </a:p>
                  </a:txBody>
                  <a:tcPr>
                    <a:solidFill>
                      <a:srgbClr val="4472C4"/>
                    </a:solidFill>
                  </a:tcPr>
                </a:tc>
                <a:tc>
                  <a:txBody>
                    <a:bodyPr/>
                    <a:lstStyle/>
                    <a:p>
                      <a:pPr algn="l">
                        <a:defRPr sz="900" b="1">
                          <a:solidFill>
                            <a:srgbClr val="FFFFFF"/>
                          </a:solidFill>
                        </a:defRPr>
                      </a:pPr>
                      <a:r>
                        <a:t>166</a:t>
                      </a:r>
                    </a:p>
                  </a:txBody>
                  <a:tcPr>
                    <a:solidFill>
                      <a:srgbClr val="4472C4"/>
                    </a:solidFill>
                  </a:tcPr>
                </a:tc>
              </a:tr>
            </a:tbl>
          </a:graphicData>
        </a:graphic>
      </p:graphicFrame>
      <p:graphicFrame>
        <p:nvGraphicFramePr>
          <p:cNvPr id="8" name="Table 7"/>
          <p:cNvGraphicFramePr>
            <a:graphicFrameLocks noGrp="1"/>
          </p:cNvGraphicFramePr>
          <p:nvPr/>
        </p:nvGraphicFramePr>
        <p:xfrm>
          <a:off x="457200" y="6035040"/>
          <a:ext cx="11274552" cy="731520"/>
        </p:xfrm>
        <a:graphic>
          <a:graphicData uri="http://schemas.openxmlformats.org/drawingml/2006/table">
            <a:tbl>
              <a:tblPr firstRow="1" bandRow="1">
                <a:tableStyleId>{5C22544A-7EE6-4342-B048-85BDC9FD1C3A}</a:tableStyleId>
              </a:tblPr>
              <a:tblGrid>
                <a:gridCol w="5637276"/>
                <a:gridCol w="5637276"/>
              </a:tblGrid>
              <a:tr h="365760">
                <a:tc>
                  <a:txBody>
                    <a:bodyPr/>
                    <a:lstStyle/>
                    <a:p>
                      <a:pPr algn="l">
                        <a:defRPr b="1" sz="1100">
                          <a:solidFill>
                            <a:srgbClr val="FFFFFF"/>
                          </a:solidFill>
                        </a:defRPr>
                      </a:pPr>
                      <a:r>
                        <a:t>Risk</a:t>
                      </a:r>
                    </a:p>
                  </a:txBody>
                  <a:tcPr>
                    <a:solidFill>
                      <a:srgbClr val="4472C4"/>
                    </a:solidFill>
                  </a:tcPr>
                </a:tc>
                <a:tc>
                  <a:txBody>
                    <a:bodyPr/>
                    <a:lstStyle/>
                    <a:p>
                      <a:pPr algn="l">
                        <a:defRPr b="1" sz="1100">
                          <a:solidFill>
                            <a:srgbClr val="FFFFFF"/>
                          </a:solidFill>
                        </a:defRPr>
                      </a:pPr>
                      <a:r>
                        <a:t>Impact</a:t>
                      </a:r>
                    </a:p>
                  </a:txBody>
                  <a:tcPr>
                    <a:solidFill>
                      <a:srgbClr val="4472C4"/>
                    </a:solidFill>
                  </a:tcPr>
                </a:tc>
              </a:tr>
              <a:tr h="365760">
                <a:tc>
                  <a:txBody>
                    <a:bodyPr/>
                    <a:lstStyle/>
                    <a:p>
                      <a:pPr>
                        <a:defRPr sz="900">
                          <a:solidFill>
                            <a:srgbClr val="000000"/>
                          </a:solidFill>
                        </a:defRPr>
                      </a:pPr>
                      <a:r>
                        <a:t>Data loss, Ransomware, System compromise etc.</a:t>
                      </a:r>
                    </a:p>
                  </a:txBody>
                  <a:tcPr>
                    <a:solidFill>
                      <a:srgbClr val="F5F5F5"/>
                    </a:solidFill>
                  </a:tcPr>
                </a:tc>
                <a:tc>
                  <a:txBody>
                    <a:bodyPr/>
                    <a:lstStyle/>
                    <a:p>
                      <a:pPr>
                        <a:defRPr sz="900">
                          <a:solidFill>
                            <a:srgbClr val="000000"/>
                          </a:solidFill>
                        </a:defRPr>
                      </a:pPr>
                      <a:r>
                        <a:t>Data leakage (Sensitive info), Org Security score impact etc</a:t>
                      </a:r>
                    </a:p>
                  </a:txBody>
                  <a:tcPr>
                    <a:solidFill>
                      <a:srgbClr val="F5F5F5"/>
                    </a:solidFill>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Key Highlights: Windows Server Authenticated Scan</a:t>
            </a:r>
          </a:p>
        </p:txBody>
      </p:sp>
      <p:sp>
        <p:nvSpPr>
          <p:cNvPr id="4" name="TextBox 3"/>
          <p:cNvSpPr txBox="1"/>
          <p:nvPr/>
        </p:nvSpPr>
        <p:spPr>
          <a:xfrm>
            <a:off x="457200" y="731520"/>
            <a:ext cx="11277295" cy="274320"/>
          </a:xfrm>
          <a:prstGeom prst="rect">
            <a:avLst/>
          </a:prstGeom>
          <a:noFill/>
        </p:spPr>
        <p:txBody>
          <a:bodyPr wrap="none">
            <a:spAutoFit/>
          </a:bodyPr>
          <a:lstStyle/>
          <a:p>
            <a:pPr algn="l">
              <a:defRPr b="1" sz="1400">
                <a:solidFill>
                  <a:srgbClr val="000000"/>
                </a:solidFill>
              </a:defRPr>
            </a:pPr>
            <a:r>
              <a:t>Key Exploits based on Software Update/Uninstallation</a:t>
            </a:r>
          </a:p>
        </p:txBody>
      </p:sp>
      <p:graphicFrame>
        <p:nvGraphicFramePr>
          <p:cNvPr id="5" name="Table 4"/>
          <p:cNvGraphicFramePr>
            <a:graphicFrameLocks noGrp="1"/>
          </p:cNvGraphicFramePr>
          <p:nvPr/>
        </p:nvGraphicFramePr>
        <p:xfrm>
          <a:off x="457200" y="1097280"/>
          <a:ext cx="11247120" cy="3474720"/>
        </p:xfrm>
        <a:graphic>
          <a:graphicData uri="http://schemas.openxmlformats.org/drawingml/2006/table">
            <a:tbl>
              <a:tblPr firstRow="1" bandRow="1">
                <a:tableStyleId>{5C22544A-7EE6-4342-B048-85BDC9FD1C3A}</a:tableStyleId>
              </a:tblPr>
              <a:tblGrid>
                <a:gridCol w="3200400"/>
                <a:gridCol w="1371600"/>
                <a:gridCol w="1371600"/>
                <a:gridCol w="1371600"/>
                <a:gridCol w="1371600"/>
                <a:gridCol w="2560320"/>
              </a:tblGrid>
              <a:tr h="231648">
                <a:tc>
                  <a:txBody>
                    <a:bodyPr/>
                    <a:lstStyle/>
                    <a:p>
                      <a:pPr algn="l">
                        <a:defRPr b="1" sz="1100">
                          <a:solidFill>
                            <a:srgbClr val="FFFFFF"/>
                          </a:solidFill>
                        </a:defRPr>
                      </a:pPr>
                      <a:r>
                        <a:t>Software</a:t>
                      </a:r>
                    </a:p>
                  </a:txBody>
                  <a:tcPr>
                    <a:solidFill>
                      <a:srgbClr val="4472C4"/>
                    </a:solidFill>
                  </a:tcPr>
                </a:tc>
                <a:tc>
                  <a:txBody>
                    <a:bodyPr/>
                    <a:lstStyle/>
                    <a:p>
                      <a:pPr algn="l">
                        <a:defRPr b="1" sz="1100">
                          <a:solidFill>
                            <a:srgbClr val="FFFFFF"/>
                          </a:solidFill>
                        </a:defRPr>
                      </a:pPr>
                      <a:r>
                        <a:t>Critical</a:t>
                      </a:r>
                    </a:p>
                  </a:txBody>
                  <a:tcPr>
                    <a:solidFill>
                      <a:srgbClr val="4472C4"/>
                    </a:solidFill>
                  </a:tcPr>
                </a:tc>
                <a:tc>
                  <a:txBody>
                    <a:bodyPr/>
                    <a:lstStyle/>
                    <a:p>
                      <a:pPr algn="l">
                        <a:defRPr b="1" sz="1100">
                          <a:solidFill>
                            <a:srgbClr val="FFFFFF"/>
                          </a:solidFill>
                        </a:defRPr>
                      </a:pPr>
                      <a:r>
                        <a:t>High</a:t>
                      </a:r>
                    </a:p>
                  </a:txBody>
                  <a:tcPr>
                    <a:solidFill>
                      <a:srgbClr val="4472C4"/>
                    </a:solidFill>
                  </a:tcPr>
                </a:tc>
                <a:tc>
                  <a:txBody>
                    <a:bodyPr/>
                    <a:lstStyle/>
                    <a:p>
                      <a:pPr algn="l">
                        <a:defRPr b="1" sz="1100">
                          <a:solidFill>
                            <a:srgbClr val="FFFFFF"/>
                          </a:solidFill>
                        </a:defRPr>
                      </a:pPr>
                      <a:r>
                        <a:t>Immediate</a:t>
                      </a:r>
                    </a:p>
                  </a:txBody>
                  <a:tcPr>
                    <a:solidFill>
                      <a:srgbClr val="4472C4"/>
                    </a:solidFill>
                  </a:tcPr>
                </a:tc>
                <a:tc>
                  <a:txBody>
                    <a:bodyPr/>
                    <a:lstStyle/>
                    <a:p>
                      <a:pPr algn="l">
                        <a:defRPr b="1" sz="1100">
                          <a:solidFill>
                            <a:srgbClr val="FFFFFF"/>
                          </a:solidFill>
                        </a:defRPr>
                      </a:pPr>
                      <a:r>
                        <a:t>Medium</a:t>
                      </a:r>
                    </a:p>
                  </a:txBody>
                  <a:tcPr>
                    <a:solidFill>
                      <a:srgbClr val="4472C4"/>
                    </a:solidFill>
                  </a:tcPr>
                </a:tc>
                <a:tc>
                  <a:txBody>
                    <a:bodyPr/>
                    <a:lstStyle/>
                    <a:p>
                      <a:pPr algn="l">
                        <a:defRPr b="1" sz="1100">
                          <a:solidFill>
                            <a:srgbClr val="FFFFFF"/>
                          </a:solidFill>
                        </a:defRPr>
                      </a:pPr>
                      <a:r>
                        <a:t>Grand Total</a:t>
                      </a:r>
                    </a:p>
                  </a:txBody>
                  <a:tcPr>
                    <a:solidFill>
                      <a:srgbClr val="4472C4"/>
                    </a:solidFill>
                  </a:tcPr>
                </a:tc>
              </a:tr>
              <a:tr h="231648">
                <a:tc>
                  <a:txBody>
                    <a:bodyPr/>
                    <a:lstStyle/>
                    <a:p>
                      <a:pPr>
                        <a:defRPr sz="900">
                          <a:solidFill>
                            <a:srgbClr val="000000"/>
                          </a:solidFill>
                        </a:defRPr>
                      </a:pPr>
                      <a:r>
                        <a:t>7-Zip</a:t>
                      </a:r>
                    </a:p>
                  </a:txBody>
                  <a:tcPr>
                    <a:solidFill>
                      <a:srgbClr val="F5F5F5"/>
                    </a:solidFill>
                  </a:tcPr>
                </a:tc>
                <a:tc>
                  <a:txBody>
                    <a:bodyPr/>
                    <a:lstStyle/>
                    <a:p>
                      <a:pPr algn="l">
                        <a:defRPr sz="900">
                          <a:solidFill>
                            <a:srgbClr val="000000"/>
                          </a:solidFill>
                        </a:defRPr>
                      </a:pPr>
                      <a:r>
                        <a:t>1200</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1200</a:t>
                      </a:r>
                    </a:p>
                  </a:txBody>
                  <a:tcPr>
                    <a:solidFill>
                      <a:srgbClr val="F5F5F5"/>
                    </a:solidFill>
                  </a:tcPr>
                </a:tc>
              </a:tr>
              <a:tr h="231648">
                <a:tc>
                  <a:txBody>
                    <a:bodyPr/>
                    <a:lstStyle/>
                    <a:p>
                      <a:pPr>
                        <a:defRPr sz="900">
                          <a:solidFill>
                            <a:srgbClr val="000000"/>
                          </a:solidFill>
                        </a:defRPr>
                      </a:pPr>
                      <a:r>
                        <a:t>Adobe Acrobat Reader</a:t>
                      </a:r>
                    </a:p>
                  </a:txBody>
                  <a:tcPr/>
                </a:tc>
                <a:tc>
                  <a:txBody>
                    <a:bodyPr/>
                    <a:lstStyle/>
                    <a:p>
                      <a:pPr algn="l">
                        <a:defRPr sz="900">
                          <a:solidFill>
                            <a:srgbClr val="000000"/>
                          </a:solidFill>
                        </a:defRPr>
                      </a:pPr>
                      <a:r>
                        <a:t>185</a:t>
                      </a: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9</a:t>
                      </a:r>
                    </a:p>
                  </a:txBody>
                  <a:tcPr/>
                </a:tc>
                <a:tc>
                  <a:txBody>
                    <a:bodyPr/>
                    <a:lstStyle/>
                    <a:p>
                      <a:pPr algn="l">
                        <a:defRPr sz="900">
                          <a:solidFill>
                            <a:srgbClr val="000000"/>
                          </a:solidFill>
                        </a:defRPr>
                      </a:pPr>
                    </a:p>
                  </a:txBody>
                  <a:tcPr/>
                </a:tc>
                <a:tc>
                  <a:txBody>
                    <a:bodyPr/>
                    <a:lstStyle/>
                    <a:p>
                      <a:pPr algn="l">
                        <a:defRPr sz="900">
                          <a:solidFill>
                            <a:srgbClr val="000000"/>
                          </a:solidFill>
                        </a:defRPr>
                      </a:pPr>
                      <a:r>
                        <a:t>196</a:t>
                      </a:r>
                    </a:p>
                  </a:txBody>
                  <a:tcPr/>
                </a:tc>
              </a:tr>
              <a:tr h="231648">
                <a:tc>
                  <a:txBody>
                    <a:bodyPr/>
                    <a:lstStyle/>
                    <a:p>
                      <a:pPr>
                        <a:defRPr sz="900">
                          <a:solidFill>
                            <a:srgbClr val="000000"/>
                          </a:solidFill>
                        </a:defRPr>
                      </a:pPr>
                      <a:r>
                        <a:t>Adobe Flash player</a:t>
                      </a:r>
                    </a:p>
                  </a:txBody>
                  <a:tcPr>
                    <a:solidFill>
                      <a:srgbClr val="F5F5F5"/>
                    </a:solidFill>
                  </a:tcPr>
                </a:tc>
                <a:tc>
                  <a:txBody>
                    <a:bodyPr/>
                    <a:lstStyle/>
                    <a:p>
                      <a:pPr algn="l">
                        <a:defRPr sz="900">
                          <a:solidFill>
                            <a:srgbClr val="000000"/>
                          </a:solidFill>
                        </a:defRPr>
                      </a:pPr>
                      <a:r>
                        <a:t>227</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427</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654</a:t>
                      </a:r>
                    </a:p>
                  </a:txBody>
                  <a:tcPr>
                    <a:solidFill>
                      <a:srgbClr val="F5F5F5"/>
                    </a:solidFill>
                  </a:tcPr>
                </a:tc>
              </a:tr>
              <a:tr h="231648">
                <a:tc>
                  <a:txBody>
                    <a:bodyPr/>
                    <a:lstStyle/>
                    <a:p>
                      <a:pPr>
                        <a:defRPr sz="900">
                          <a:solidFill>
                            <a:srgbClr val="000000"/>
                          </a:solidFill>
                        </a:defRPr>
                      </a:pPr>
                      <a:r>
                        <a:t>Google Chrome</a:t>
                      </a:r>
                    </a:p>
                  </a:txBody>
                  <a:tcPr/>
                </a:tc>
                <a:tc>
                  <a:txBody>
                    <a:bodyPr/>
                    <a:lstStyle/>
                    <a:p>
                      <a:pPr algn="l">
                        <a:defRPr sz="900">
                          <a:solidFill>
                            <a:srgbClr val="000000"/>
                          </a:solidFill>
                        </a:defRPr>
                      </a:pPr>
                      <a:r>
                        <a:t>510</a:t>
                      </a:r>
                    </a:p>
                  </a:txBody>
                  <a:tcPr/>
                </a:tc>
                <a:tc>
                  <a:txBody>
                    <a:bodyPr/>
                    <a:lstStyle/>
                    <a:p>
                      <a:pPr algn="l">
                        <a:defRPr sz="900">
                          <a:solidFill>
                            <a:srgbClr val="000000"/>
                          </a:solidFill>
                        </a:defRPr>
                      </a:pPr>
                      <a:r>
                        <a:t>99</a:t>
                      </a:r>
                    </a:p>
                  </a:txBody>
                  <a:tcPr/>
                </a:tc>
                <a:tc>
                  <a:txBody>
                    <a:bodyPr/>
                    <a:lstStyle/>
                    <a:p>
                      <a:pPr algn="l">
                        <a:defRPr sz="900">
                          <a:solidFill>
                            <a:srgbClr val="000000"/>
                          </a:solidFill>
                        </a:defRPr>
                      </a:pPr>
                      <a:r>
                        <a:t>58</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r>
                        <a:t>671</a:t>
                      </a:r>
                    </a:p>
                  </a:txBody>
                  <a:tcPr/>
                </a:tc>
              </a:tr>
              <a:tr h="231648">
                <a:tc>
                  <a:txBody>
                    <a:bodyPr/>
                    <a:lstStyle/>
                    <a:p>
                      <a:pPr>
                        <a:defRPr sz="900">
                          <a:solidFill>
                            <a:srgbClr val="000000"/>
                          </a:solidFill>
                        </a:defRPr>
                      </a:pPr>
                      <a:r>
                        <a:t>Internet Explorer</a:t>
                      </a:r>
                    </a:p>
                  </a:txBody>
                  <a:tcPr>
                    <a:solidFill>
                      <a:srgbClr val="F5F5F5"/>
                    </a:solidFill>
                  </a:tcPr>
                </a:tc>
                <a:tc>
                  <a:txBody>
                    <a:bodyPr/>
                    <a:lstStyle/>
                    <a:p>
                      <a:pPr algn="l">
                        <a:defRPr sz="900">
                          <a:solidFill>
                            <a:srgbClr val="000000"/>
                          </a:solidFill>
                        </a:defRPr>
                      </a:pPr>
                      <a:r>
                        <a:t>911</a:t>
                      </a:r>
                    </a:p>
                  </a:txBody>
                  <a:tcPr>
                    <a:solidFill>
                      <a:srgbClr val="F5F5F5"/>
                    </a:solidFill>
                  </a:tcPr>
                </a:tc>
                <a:tc>
                  <a:txBody>
                    <a:bodyPr/>
                    <a:lstStyle/>
                    <a:p>
                      <a:pPr algn="l">
                        <a:defRPr sz="900">
                          <a:solidFill>
                            <a:srgbClr val="000000"/>
                          </a:solidFill>
                        </a:defRPr>
                      </a:pPr>
                      <a:r>
                        <a:t>607</a:t>
                      </a:r>
                    </a:p>
                  </a:txBody>
                  <a:tcPr>
                    <a:solidFill>
                      <a:srgbClr val="F5F5F5"/>
                    </a:solidFill>
                  </a:tcPr>
                </a:tc>
                <a:tc>
                  <a:txBody>
                    <a:bodyPr/>
                    <a:lstStyle/>
                    <a:p>
                      <a:pPr algn="l">
                        <a:defRPr sz="900">
                          <a:solidFill>
                            <a:srgbClr val="000000"/>
                          </a:solidFill>
                        </a:defRPr>
                      </a:pPr>
                      <a:r>
                        <a:t>1151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2669</a:t>
                      </a:r>
                    </a:p>
                  </a:txBody>
                  <a:tcPr>
                    <a:solidFill>
                      <a:srgbClr val="F5F5F5"/>
                    </a:solidFill>
                  </a:tcPr>
                </a:tc>
              </a:tr>
              <a:tr h="231648">
                <a:tc>
                  <a:txBody>
                    <a:bodyPr/>
                    <a:lstStyle/>
                    <a:p>
                      <a:pPr>
                        <a:defRPr sz="900">
                          <a:solidFill>
                            <a:srgbClr val="000000"/>
                          </a:solidFill>
                        </a:defRPr>
                      </a:pPr>
                      <a:r>
                        <a:t>Microsoft Office</a:t>
                      </a:r>
                    </a:p>
                  </a:txBody>
                  <a:tcPr/>
                </a:tc>
                <a:tc>
                  <a:txBody>
                    <a:bodyPr/>
                    <a:lstStyle/>
                    <a:p>
                      <a:pPr algn="l">
                        <a:defRPr sz="900">
                          <a:solidFill>
                            <a:srgbClr val="000000"/>
                          </a:solidFill>
                        </a:defRPr>
                      </a:pPr>
                      <a:r>
                        <a:t>798</a:t>
                      </a: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r>
                        <a:t>149</a:t>
                      </a:r>
                    </a:p>
                  </a:txBody>
                  <a:tcPr/>
                </a:tc>
                <a:tc>
                  <a:txBody>
                    <a:bodyPr/>
                    <a:lstStyle/>
                    <a:p>
                      <a:pPr algn="l">
                        <a:defRPr sz="900">
                          <a:solidFill>
                            <a:srgbClr val="000000"/>
                          </a:solidFill>
                        </a:defRPr>
                      </a:pPr>
                    </a:p>
                  </a:txBody>
                  <a:tcPr/>
                </a:tc>
                <a:tc>
                  <a:txBody>
                    <a:bodyPr/>
                    <a:lstStyle/>
                    <a:p>
                      <a:pPr algn="l">
                        <a:defRPr sz="900">
                          <a:solidFill>
                            <a:srgbClr val="000000"/>
                          </a:solidFill>
                        </a:defRPr>
                      </a:pPr>
                      <a:r>
                        <a:t>955</a:t>
                      </a:r>
                    </a:p>
                  </a:txBody>
                  <a:tcPr/>
                </a:tc>
              </a:tr>
              <a:tr h="231648">
                <a:tc>
                  <a:txBody>
                    <a:bodyPr/>
                    <a:lstStyle/>
                    <a:p>
                      <a:pPr>
                        <a:defRPr sz="900">
                          <a:solidFill>
                            <a:srgbClr val="000000"/>
                          </a:solidFill>
                        </a:defRPr>
                      </a:pPr>
                      <a:r>
                        <a:t>Microsoft SharePoint</a:t>
                      </a:r>
                    </a:p>
                  </a:txBody>
                  <a:tcPr>
                    <a:solidFill>
                      <a:srgbClr val="F5F5F5"/>
                    </a:solidFill>
                  </a:tcPr>
                </a:tc>
                <a:tc>
                  <a:txBody>
                    <a:bodyPr/>
                    <a:lstStyle/>
                    <a:p>
                      <a:pPr algn="l">
                        <a:defRPr sz="900">
                          <a:solidFill>
                            <a:srgbClr val="000000"/>
                          </a:solidFill>
                        </a:defRPr>
                      </a:pPr>
                      <a:r>
                        <a:t>119</a:t>
                      </a:r>
                    </a:p>
                  </a:txBody>
                  <a:tcPr>
                    <a:solidFill>
                      <a:srgbClr val="F5F5F5"/>
                    </a:solidFill>
                  </a:tcPr>
                </a:tc>
                <a:tc>
                  <a:txBody>
                    <a:bodyPr/>
                    <a:lstStyle/>
                    <a:p>
                      <a:pPr algn="l">
                        <a:defRPr sz="900">
                          <a:solidFill>
                            <a:srgbClr val="000000"/>
                          </a:solidFill>
                        </a:defRPr>
                      </a:pPr>
                      <a:r>
                        <a:t>28</a:t>
                      </a:r>
                    </a:p>
                  </a:txBody>
                  <a:tcPr>
                    <a:solidFill>
                      <a:srgbClr val="F5F5F5"/>
                    </a:solidFill>
                  </a:tcPr>
                </a:tc>
                <a:tc>
                  <a:txBody>
                    <a:bodyPr/>
                    <a:lstStyle/>
                    <a:p>
                      <a:pPr algn="l">
                        <a:defRPr sz="900">
                          <a:solidFill>
                            <a:srgbClr val="000000"/>
                          </a:solidFill>
                        </a:defRPr>
                      </a:pPr>
                      <a:r>
                        <a:t>6</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153</a:t>
                      </a:r>
                    </a:p>
                  </a:txBody>
                  <a:tcPr>
                    <a:solidFill>
                      <a:srgbClr val="F5F5F5"/>
                    </a:solidFill>
                  </a:tcPr>
                </a:tc>
              </a:tr>
              <a:tr h="231648">
                <a:tc>
                  <a:txBody>
                    <a:bodyPr/>
                    <a:lstStyle/>
                    <a:p>
                      <a:pPr>
                        <a:defRPr sz="900">
                          <a:solidFill>
                            <a:srgbClr val="000000"/>
                          </a:solidFill>
                        </a:defRPr>
                      </a:pPr>
                      <a:r>
                        <a:t>Mozilla Firefox</a:t>
                      </a:r>
                    </a:p>
                  </a:txBody>
                  <a:tcPr/>
                </a:tc>
                <a:tc>
                  <a:txBody>
                    <a:bodyPr/>
                    <a:lstStyle/>
                    <a:p>
                      <a:pPr algn="l">
                        <a:defRPr sz="900">
                          <a:solidFill>
                            <a:srgbClr val="000000"/>
                          </a:solidFill>
                        </a:defRPr>
                      </a:pPr>
                      <a:r>
                        <a:t>712</a:t>
                      </a:r>
                    </a:p>
                  </a:txBody>
                  <a:tcPr/>
                </a:tc>
                <a:tc>
                  <a:txBody>
                    <a:bodyPr/>
                    <a:lstStyle/>
                    <a:p>
                      <a:pPr algn="l">
                        <a:defRPr sz="900">
                          <a:solidFill>
                            <a:srgbClr val="000000"/>
                          </a:solidFill>
                        </a:defRPr>
                      </a:pPr>
                      <a:r>
                        <a:t>281</a:t>
                      </a:r>
                    </a:p>
                  </a:txBody>
                  <a:tcPr/>
                </a:tc>
                <a:tc>
                  <a:txBody>
                    <a:bodyPr/>
                    <a:lstStyle/>
                    <a:p>
                      <a:pPr algn="l">
                        <a:defRPr sz="900">
                          <a:solidFill>
                            <a:srgbClr val="000000"/>
                          </a:solidFill>
                        </a:defRPr>
                      </a:pPr>
                      <a:r>
                        <a:t>217</a:t>
                      </a:r>
                    </a:p>
                  </a:txBody>
                  <a:tcPr/>
                </a:tc>
                <a:tc>
                  <a:txBody>
                    <a:bodyPr/>
                    <a:lstStyle/>
                    <a:p>
                      <a:pPr algn="l">
                        <a:defRPr sz="900">
                          <a:solidFill>
                            <a:srgbClr val="000000"/>
                          </a:solidFill>
                        </a:defRPr>
                      </a:pPr>
                    </a:p>
                  </a:txBody>
                  <a:tcPr/>
                </a:tc>
                <a:tc>
                  <a:txBody>
                    <a:bodyPr/>
                    <a:lstStyle/>
                    <a:p>
                      <a:pPr algn="l">
                        <a:defRPr sz="900">
                          <a:solidFill>
                            <a:srgbClr val="000000"/>
                          </a:solidFill>
                        </a:defRPr>
                      </a:pPr>
                      <a:r>
                        <a:t>1210</a:t>
                      </a:r>
                    </a:p>
                  </a:txBody>
                  <a:tcPr/>
                </a:tc>
              </a:tr>
              <a:tr h="231648">
                <a:tc>
                  <a:txBody>
                    <a:bodyPr/>
                    <a:lstStyle/>
                    <a:p>
                      <a:pPr>
                        <a:defRPr sz="900">
                          <a:solidFill>
                            <a:srgbClr val="000000"/>
                          </a:solidFill>
                        </a:defRPr>
                      </a:pPr>
                      <a:r>
                        <a:t>TeamViewer</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2</a:t>
                      </a:r>
                    </a:p>
                  </a:txBody>
                  <a:tcPr>
                    <a:solidFill>
                      <a:srgbClr val="F5F5F5"/>
                    </a:solidFill>
                  </a:tcPr>
                </a:tc>
              </a:tr>
              <a:tr h="231648">
                <a:tc>
                  <a:txBody>
                    <a:bodyPr/>
                    <a:lstStyle/>
                    <a:p>
                      <a:pPr>
                        <a:defRPr sz="900">
                          <a:solidFill>
                            <a:srgbClr val="000000"/>
                          </a:solidFill>
                        </a:defRPr>
                      </a:pPr>
                      <a:r>
                        <a:t>WinRAR</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16</a:t>
                      </a:r>
                    </a:p>
                  </a:txBody>
                  <a:tcPr/>
                </a:tc>
              </a:tr>
              <a:tr h="231648">
                <a:tc>
                  <a:txBody>
                    <a:bodyPr/>
                    <a:lstStyle/>
                    <a:p>
                      <a:pPr>
                        <a:defRPr sz="900">
                          <a:solidFill>
                            <a:srgbClr val="000000"/>
                          </a:solidFill>
                        </a:defRPr>
                      </a:pPr>
                      <a:r>
                        <a:t>WinSCP</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19</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21</a:t>
                      </a:r>
                    </a:p>
                  </a:txBody>
                  <a:tcPr>
                    <a:solidFill>
                      <a:srgbClr val="F5F5F5"/>
                    </a:solidFill>
                  </a:tcPr>
                </a:tc>
              </a:tr>
              <a:tr h="231648">
                <a:tc>
                  <a:txBody>
                    <a:bodyPr/>
                    <a:lstStyle/>
                    <a:p>
                      <a:pPr>
                        <a:defRPr sz="900">
                          <a:solidFill>
                            <a:srgbClr val="000000"/>
                          </a:solidFill>
                        </a:defRPr>
                      </a:pPr>
                      <a:r>
                        <a:t>Wireshark</a:t>
                      </a:r>
                    </a:p>
                  </a:txBody>
                  <a:tcPr/>
                </a:tc>
                <a:tc>
                  <a:txBody>
                    <a:bodyPr/>
                    <a:lstStyle/>
                    <a:p>
                      <a:pPr algn="l">
                        <a:defRPr sz="900">
                          <a:solidFill>
                            <a:srgbClr val="000000"/>
                          </a:solidFill>
                        </a:defRPr>
                      </a:pPr>
                      <a:r>
                        <a:t>99</a:t>
                      </a:r>
                    </a:p>
                  </a:txBody>
                  <a:tcPr/>
                </a:tc>
                <a:tc>
                  <a:txBody>
                    <a:bodyPr/>
                    <a:lstStyle/>
                    <a:p>
                      <a:pPr algn="l">
                        <a:defRPr sz="900">
                          <a:solidFill>
                            <a:srgbClr val="000000"/>
                          </a:solidFill>
                        </a:defRPr>
                      </a:pPr>
                      <a:r>
                        <a:t>387</a:t>
                      </a:r>
                    </a:p>
                  </a:txBody>
                  <a:tcPr/>
                </a:tc>
                <a:tc>
                  <a:txBody>
                    <a:bodyPr/>
                    <a:lstStyle/>
                    <a:p>
                      <a:pPr algn="l">
                        <a:defRPr sz="900">
                          <a:solidFill>
                            <a:srgbClr val="000000"/>
                          </a:solidFill>
                        </a:defRPr>
                      </a:pPr>
                    </a:p>
                  </a:txBody>
                  <a:tcPr/>
                </a:tc>
                <a:tc>
                  <a:txBody>
                    <a:bodyPr/>
                    <a:lstStyle/>
                    <a:p>
                      <a:pPr algn="l">
                        <a:defRPr sz="900">
                          <a:solidFill>
                            <a:srgbClr val="000000"/>
                          </a:solidFill>
                        </a:defRPr>
                      </a:pPr>
                      <a:r>
                        <a:t>6</a:t>
                      </a:r>
                    </a:p>
                  </a:txBody>
                  <a:tcPr/>
                </a:tc>
                <a:tc>
                  <a:txBody>
                    <a:bodyPr/>
                    <a:lstStyle/>
                    <a:p>
                      <a:pPr algn="l">
                        <a:defRPr sz="900">
                          <a:solidFill>
                            <a:srgbClr val="000000"/>
                          </a:solidFill>
                        </a:defRPr>
                      </a:pPr>
                      <a:r>
                        <a:t>492</a:t>
                      </a:r>
                    </a:p>
                  </a:txBody>
                  <a:tcPr/>
                </a:tc>
              </a:tr>
              <a:tr h="231648">
                <a:tc>
                  <a:txBody>
                    <a:bodyPr/>
                    <a:lstStyle/>
                    <a:p>
                      <a:pPr>
                        <a:defRPr sz="900">
                          <a:solidFill>
                            <a:srgbClr val="000000"/>
                          </a:solidFill>
                        </a:defRPr>
                      </a:pPr>
                      <a:r>
                        <a:t>Zoom</a:t>
                      </a:r>
                    </a:p>
                  </a:txBody>
                  <a:tcPr>
                    <a:solidFill>
                      <a:srgbClr val="F5F5F5"/>
                    </a:solidFill>
                  </a:tcPr>
                </a:tc>
                <a:tc>
                  <a:txBody>
                    <a:bodyPr/>
                    <a:lstStyle/>
                    <a:p>
                      <a:pPr algn="l">
                        <a:defRPr sz="900">
                          <a:solidFill>
                            <a:srgbClr val="000000"/>
                          </a:solidFill>
                        </a:defRPr>
                      </a:pPr>
                      <a:r>
                        <a:t>21</a:t>
                      </a:r>
                    </a:p>
                  </a:txBody>
                  <a:tcPr>
                    <a:solidFill>
                      <a:srgbClr val="F5F5F5"/>
                    </a:solidFill>
                  </a:tcPr>
                </a:tc>
                <a:tc>
                  <a:txBody>
                    <a:bodyPr/>
                    <a:lstStyle/>
                    <a:p>
                      <a:pPr algn="l">
                        <a:defRPr sz="900">
                          <a:solidFill>
                            <a:srgbClr val="000000"/>
                          </a:solidFill>
                        </a:defRPr>
                      </a:pPr>
                      <a:r>
                        <a:t>35</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11</a:t>
                      </a:r>
                    </a:p>
                  </a:txBody>
                  <a:tcPr>
                    <a:solidFill>
                      <a:srgbClr val="F5F5F5"/>
                    </a:solidFill>
                  </a:tcPr>
                </a:tc>
                <a:tc>
                  <a:txBody>
                    <a:bodyPr/>
                    <a:lstStyle/>
                    <a:p>
                      <a:pPr algn="l">
                        <a:defRPr sz="900">
                          <a:solidFill>
                            <a:srgbClr val="000000"/>
                          </a:solidFill>
                        </a:defRPr>
                      </a:pPr>
                      <a:r>
                        <a:t>67</a:t>
                      </a:r>
                    </a:p>
                  </a:txBody>
                  <a:tcPr>
                    <a:solidFill>
                      <a:srgbClr val="F5F5F5"/>
                    </a:solidFill>
                  </a:tcPr>
                </a:tc>
              </a:tr>
              <a:tr h="231648">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4797</a:t>
                      </a:r>
                    </a:p>
                  </a:txBody>
                  <a:tcPr>
                    <a:solidFill>
                      <a:srgbClr val="4472C4"/>
                    </a:solidFill>
                  </a:tcPr>
                </a:tc>
                <a:tc>
                  <a:txBody>
                    <a:bodyPr/>
                    <a:lstStyle/>
                    <a:p>
                      <a:pPr algn="l">
                        <a:defRPr sz="900" b="1">
                          <a:solidFill>
                            <a:srgbClr val="FFFFFF"/>
                          </a:solidFill>
                        </a:defRPr>
                      </a:pPr>
                      <a:r>
                        <a:t>1471</a:t>
                      </a:r>
                    </a:p>
                  </a:txBody>
                  <a:tcPr>
                    <a:solidFill>
                      <a:srgbClr val="4472C4"/>
                    </a:solidFill>
                  </a:tcPr>
                </a:tc>
                <a:tc>
                  <a:txBody>
                    <a:bodyPr/>
                    <a:lstStyle/>
                    <a:p>
                      <a:pPr algn="l">
                        <a:defRPr sz="900" b="1">
                          <a:solidFill>
                            <a:srgbClr val="FFFFFF"/>
                          </a:solidFill>
                        </a:defRPr>
                      </a:pPr>
                      <a:r>
                        <a:t>2017</a:t>
                      </a:r>
                    </a:p>
                  </a:txBody>
                  <a:tcPr>
                    <a:solidFill>
                      <a:srgbClr val="4472C4"/>
                    </a:solidFill>
                  </a:tcPr>
                </a:tc>
                <a:tc>
                  <a:txBody>
                    <a:bodyPr/>
                    <a:lstStyle/>
                    <a:p>
                      <a:pPr algn="l">
                        <a:defRPr sz="900" b="1">
                          <a:solidFill>
                            <a:srgbClr val="FFFFFF"/>
                          </a:solidFill>
                        </a:defRPr>
                      </a:pPr>
                      <a:r>
                        <a:t>21</a:t>
                      </a:r>
                    </a:p>
                  </a:txBody>
                  <a:tcPr>
                    <a:solidFill>
                      <a:srgbClr val="4472C4"/>
                    </a:solidFill>
                  </a:tcPr>
                </a:tc>
                <a:tc>
                  <a:txBody>
                    <a:bodyPr/>
                    <a:lstStyle/>
                    <a:p>
                      <a:pPr algn="l">
                        <a:defRPr sz="900" b="1">
                          <a:solidFill>
                            <a:srgbClr val="FFFFFF"/>
                          </a:solidFill>
                        </a:defRPr>
                      </a:pPr>
                      <a:r>
                        <a:t>8306</a:t>
                      </a:r>
                    </a:p>
                  </a:txBody>
                  <a:tcPr>
                    <a:solidFill>
                      <a:srgbClr val="4472C4"/>
                    </a:solidFill>
                  </a:tcPr>
                </a:tc>
              </a:tr>
            </a:tbl>
          </a:graphicData>
        </a:graphic>
      </p:graphicFrame>
      <p:sp>
        <p:nvSpPr>
          <p:cNvPr id="6" name="TextBox 5"/>
          <p:cNvSpPr txBox="1"/>
          <p:nvPr/>
        </p:nvSpPr>
        <p:spPr>
          <a:xfrm>
            <a:off x="457200" y="4754880"/>
            <a:ext cx="11277295" cy="274320"/>
          </a:xfrm>
          <a:prstGeom prst="rect">
            <a:avLst/>
          </a:prstGeom>
          <a:noFill/>
        </p:spPr>
        <p:txBody>
          <a:bodyPr wrap="none">
            <a:spAutoFit/>
          </a:bodyPr>
          <a:lstStyle/>
          <a:p>
            <a:pPr algn="l">
              <a:defRPr b="1" sz="1400">
                <a:solidFill>
                  <a:srgbClr val="000000"/>
                </a:solidFill>
              </a:defRPr>
            </a:pPr>
            <a:r>
              <a:t>Key Exploits based on OS Hardening/Configuration</a:t>
            </a:r>
          </a:p>
        </p:txBody>
      </p:sp>
      <p:graphicFrame>
        <p:nvGraphicFramePr>
          <p:cNvPr id="7" name="Table 6"/>
          <p:cNvGraphicFramePr>
            <a:graphicFrameLocks noGrp="1"/>
          </p:cNvGraphicFramePr>
          <p:nvPr/>
        </p:nvGraphicFramePr>
        <p:xfrm>
          <a:off x="457200" y="5120640"/>
          <a:ext cx="12161520" cy="2194560"/>
        </p:xfrm>
        <a:graphic>
          <a:graphicData uri="http://schemas.openxmlformats.org/drawingml/2006/table">
            <a:tbl>
              <a:tblPr firstRow="1" bandRow="1">
                <a:tableStyleId>{5C22544A-7EE6-4342-B048-85BDC9FD1C3A}</a:tableStyleId>
              </a:tblPr>
              <a:tblGrid>
                <a:gridCol w="7772400"/>
                <a:gridCol w="1371600"/>
                <a:gridCol w="1371600"/>
                <a:gridCol w="1645920"/>
              </a:tblGrid>
              <a:tr h="199505">
                <a:tc>
                  <a:txBody>
                    <a:bodyPr/>
                    <a:lstStyle/>
                    <a:p>
                      <a:pPr algn="l">
                        <a:defRPr b="1" sz="1100">
                          <a:solidFill>
                            <a:srgbClr val="FFFFFF"/>
                          </a:solidFill>
                        </a:defRPr>
                      </a:pPr>
                      <a:r>
                        <a:t>Vulnerability</a:t>
                      </a:r>
                    </a:p>
                  </a:txBody>
                  <a:tcPr>
                    <a:solidFill>
                      <a:srgbClr val="4472C4"/>
                    </a:solidFill>
                  </a:tcPr>
                </a:tc>
                <a:tc>
                  <a:txBody>
                    <a:bodyPr/>
                    <a:lstStyle/>
                    <a:p>
                      <a:pPr algn="l">
                        <a:defRPr b="1" sz="1100">
                          <a:solidFill>
                            <a:srgbClr val="FFFFFF"/>
                          </a:solidFill>
                        </a:defRPr>
                      </a:pPr>
                      <a:r>
                        <a:t>Critical</a:t>
                      </a:r>
                    </a:p>
                  </a:txBody>
                  <a:tcPr>
                    <a:solidFill>
                      <a:srgbClr val="4472C4"/>
                    </a:solidFill>
                  </a:tcPr>
                </a:tc>
                <a:tc>
                  <a:txBody>
                    <a:bodyPr/>
                    <a:lstStyle/>
                    <a:p>
                      <a:pPr algn="l">
                        <a:defRPr b="1" sz="1100">
                          <a:solidFill>
                            <a:srgbClr val="FFFFFF"/>
                          </a:solidFill>
                        </a:defRPr>
                      </a:pPr>
                      <a:r>
                        <a:t>Medium</a:t>
                      </a:r>
                    </a:p>
                  </a:txBody>
                  <a:tcPr>
                    <a:solidFill>
                      <a:srgbClr val="4472C4"/>
                    </a:solidFill>
                  </a:tcPr>
                </a:tc>
                <a:tc>
                  <a:txBody>
                    <a:bodyPr/>
                    <a:lstStyle/>
                    <a:p>
                      <a:pPr algn="l">
                        <a:defRPr b="1" sz="1100">
                          <a:solidFill>
                            <a:srgbClr val="FFFFFF"/>
                          </a:solidFill>
                        </a:defRPr>
                      </a:pPr>
                      <a:r>
                        <a:t>Grand Total</a:t>
                      </a:r>
                    </a:p>
                  </a:txBody>
                  <a:tcPr>
                    <a:solidFill>
                      <a:srgbClr val="4472C4"/>
                    </a:solidFill>
                  </a:tcPr>
                </a:tc>
              </a:tr>
              <a:tr h="199505">
                <a:tc>
                  <a:txBody>
                    <a:bodyPr/>
                    <a:lstStyle/>
                    <a:p>
                      <a:pPr>
                        <a:defRPr sz="900">
                          <a:solidFill>
                            <a:srgbClr val="000000"/>
                          </a:solidFill>
                        </a:defRPr>
                      </a:pPr>
                      <a:r>
                        <a:t>Account Brute Force Possible Through IIS NTLM Authentication Scheme</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13</a:t>
                      </a:r>
                    </a:p>
                  </a:txBody>
                  <a:tcPr>
                    <a:solidFill>
                      <a:srgbClr val="F5F5F5"/>
                    </a:solidFill>
                  </a:tcPr>
                </a:tc>
                <a:tc>
                  <a:txBody>
                    <a:bodyPr/>
                    <a:lstStyle/>
                    <a:p>
                      <a:pPr algn="l">
                        <a:defRPr sz="900">
                          <a:solidFill>
                            <a:srgbClr val="000000"/>
                          </a:solidFill>
                        </a:defRPr>
                      </a:pPr>
                      <a:r>
                        <a:t>13</a:t>
                      </a:r>
                    </a:p>
                  </a:txBody>
                  <a:tcPr>
                    <a:solidFill>
                      <a:srgbClr val="F5F5F5"/>
                    </a:solidFill>
                  </a:tcPr>
                </a:tc>
              </a:tr>
              <a:tr h="199505">
                <a:tc>
                  <a:txBody>
                    <a:bodyPr/>
                    <a:lstStyle/>
                    <a:p>
                      <a:pPr>
                        <a:defRPr sz="900">
                          <a:solidFill>
                            <a:srgbClr val="000000"/>
                          </a:solidFill>
                        </a:defRPr>
                      </a:pPr>
                      <a:r>
                        <a:t>Detected LanMan/NTLMv1 Authentication method</a:t>
                      </a:r>
                    </a:p>
                  </a:txBody>
                  <a:tcPr/>
                </a:tc>
                <a:tc>
                  <a:txBody>
                    <a:bodyPr/>
                    <a:lstStyle/>
                    <a:p>
                      <a:pPr algn="l">
                        <a:defRPr sz="900">
                          <a:solidFill>
                            <a:srgbClr val="000000"/>
                          </a:solidFill>
                        </a:defRPr>
                      </a:pPr>
                      <a:r>
                        <a:t>82</a:t>
                      </a:r>
                    </a:p>
                  </a:txBody>
                  <a:tcPr/>
                </a:tc>
                <a:tc>
                  <a:txBody>
                    <a:bodyPr/>
                    <a:lstStyle/>
                    <a:p>
                      <a:pPr algn="l">
                        <a:defRPr sz="900">
                          <a:solidFill>
                            <a:srgbClr val="000000"/>
                          </a:solidFill>
                        </a:defRPr>
                      </a:pPr>
                    </a:p>
                  </a:txBody>
                  <a:tcPr/>
                </a:tc>
                <a:tc>
                  <a:txBody>
                    <a:bodyPr/>
                    <a:lstStyle/>
                    <a:p>
                      <a:pPr algn="l">
                        <a:defRPr sz="900">
                          <a:solidFill>
                            <a:srgbClr val="000000"/>
                          </a:solidFill>
                        </a:defRPr>
                      </a:pPr>
                      <a:r>
                        <a:t>82</a:t>
                      </a:r>
                    </a:p>
                  </a:txBody>
                  <a:tcPr/>
                </a:tc>
              </a:tr>
              <a:tr h="199505">
                <a:tc>
                  <a:txBody>
                    <a:bodyPr/>
                    <a:lstStyle/>
                    <a:p>
                      <a:pPr>
                        <a:defRPr sz="900">
                          <a:solidFill>
                            <a:srgbClr val="000000"/>
                          </a:solidFill>
                        </a:defRPr>
                      </a:pPr>
                      <a:r>
                        <a:t>Microsoft Windows Explorer AutoPlay Not Disabled</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174</a:t>
                      </a:r>
                    </a:p>
                  </a:txBody>
                  <a:tcPr>
                    <a:solidFill>
                      <a:srgbClr val="F5F5F5"/>
                    </a:solidFill>
                  </a:tcPr>
                </a:tc>
                <a:tc>
                  <a:txBody>
                    <a:bodyPr/>
                    <a:lstStyle/>
                    <a:p>
                      <a:pPr algn="l">
                        <a:defRPr sz="900">
                          <a:solidFill>
                            <a:srgbClr val="000000"/>
                          </a:solidFill>
                        </a:defRPr>
                      </a:pPr>
                      <a:r>
                        <a:t>174</a:t>
                      </a:r>
                    </a:p>
                  </a:txBody>
                  <a:tcPr>
                    <a:solidFill>
                      <a:srgbClr val="F5F5F5"/>
                    </a:solidFill>
                  </a:tcPr>
                </a:tc>
              </a:tr>
              <a:tr h="199505">
                <a:tc>
                  <a:txBody>
                    <a:bodyPr/>
                    <a:lstStyle/>
                    <a:p>
                      <a:pPr>
                        <a:defRPr sz="900">
                          <a:solidFill>
                            <a:srgbClr val="000000"/>
                          </a:solidFill>
                        </a:defRPr>
                      </a:pPr>
                      <a:r>
                        <a:t>Microsoft Windows Telnet Server Does Not Enforce NTLM Authentication</a:t>
                      </a:r>
                    </a:p>
                  </a:txBody>
                  <a:tcPr/>
                </a:tc>
                <a:tc>
                  <a:txBody>
                    <a:bodyPr/>
                    <a:lstStyle/>
                    <a:p>
                      <a:pPr algn="l">
                        <a:defRPr sz="900">
                          <a:solidFill>
                            <a:srgbClr val="000000"/>
                          </a:solidFill>
                        </a:defRPr>
                      </a:pP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2</a:t>
                      </a:r>
                    </a:p>
                  </a:txBody>
                  <a:tcPr/>
                </a:tc>
              </a:tr>
              <a:tr h="199505">
                <a:tc>
                  <a:txBody>
                    <a:bodyPr/>
                    <a:lstStyle/>
                    <a:p>
                      <a:pPr>
                        <a:defRPr sz="900">
                          <a:solidFill>
                            <a:srgbClr val="000000"/>
                          </a:solidFill>
                        </a:defRPr>
                      </a:pPr>
                      <a:r>
                        <a:t>Remote User List Disclosure Using NetBIOS</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4</a:t>
                      </a:r>
                    </a:p>
                  </a:txBody>
                  <a:tcPr>
                    <a:solidFill>
                      <a:srgbClr val="F5F5F5"/>
                    </a:solidFill>
                  </a:tcPr>
                </a:tc>
              </a:tr>
              <a:tr h="199505">
                <a:tc>
                  <a:txBody>
                    <a:bodyPr/>
                    <a:lstStyle/>
                    <a:p>
                      <a:pPr>
                        <a:defRPr sz="900">
                          <a:solidFill>
                            <a:srgbClr val="000000"/>
                          </a:solidFill>
                        </a:defRPr>
                      </a:pPr>
                      <a:r>
                        <a:t>Secure Sockets Layer/Transport Layer Security (SSL/TLS) Server Factoring RSA_EXPORT Keys Vulnerability (FREAK)</a:t>
                      </a: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p>
                  </a:txBody>
                  <a:tcPr/>
                </a:tc>
                <a:tc>
                  <a:txBody>
                    <a:bodyPr/>
                    <a:lstStyle/>
                    <a:p>
                      <a:pPr algn="l">
                        <a:defRPr sz="900">
                          <a:solidFill>
                            <a:srgbClr val="000000"/>
                          </a:solidFill>
                        </a:defRPr>
                      </a:pPr>
                      <a:r>
                        <a:t>7</a:t>
                      </a:r>
                    </a:p>
                  </a:txBody>
                  <a:tcPr/>
                </a:tc>
              </a:tr>
              <a:tr h="199505">
                <a:tc>
                  <a:txBody>
                    <a:bodyPr/>
                    <a:lstStyle/>
                    <a:p>
                      <a:pPr>
                        <a:defRPr sz="900">
                          <a:solidFill>
                            <a:srgbClr val="000000"/>
                          </a:solidFill>
                        </a:defRPr>
                      </a:pPr>
                      <a:r>
                        <a:t>Webmin Package Updates Remote Command Execution Vulnerability</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a:t>
                      </a:r>
                    </a:p>
                  </a:txBody>
                  <a:tcPr>
                    <a:solidFill>
                      <a:srgbClr val="F5F5F5"/>
                    </a:solidFill>
                  </a:tcPr>
                </a:tc>
              </a:tr>
              <a:tr h="199505">
                <a:tc>
                  <a:txBody>
                    <a:bodyPr/>
                    <a:lstStyle/>
                    <a:p>
                      <a:pPr>
                        <a:defRPr sz="900">
                          <a:solidFill>
                            <a:srgbClr val="000000"/>
                          </a:solidFill>
                        </a:defRPr>
                      </a:pPr>
                      <a:r>
                        <a:t>Webmin XXE Vulnerability authenticated Remote Code Execution</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p>
                  </a:txBody>
                  <a:tcPr/>
                </a:tc>
                <a:tc>
                  <a:txBody>
                    <a:bodyPr/>
                    <a:lstStyle/>
                    <a:p>
                      <a:pPr algn="l">
                        <a:defRPr sz="900">
                          <a:solidFill>
                            <a:srgbClr val="000000"/>
                          </a:solidFill>
                        </a:defRPr>
                      </a:pPr>
                      <a:r>
                        <a:t>1</a:t>
                      </a:r>
                    </a:p>
                  </a:txBody>
                  <a:tcPr/>
                </a:tc>
              </a:tr>
              <a:tr h="199505">
                <a:tc>
                  <a:txBody>
                    <a:bodyPr/>
                    <a:lstStyle/>
                    <a:p>
                      <a:pPr>
                        <a:defRPr sz="900">
                          <a:solidFill>
                            <a:srgbClr val="000000"/>
                          </a:solidFill>
                        </a:defRPr>
                      </a:pPr>
                      <a:r>
                        <a:t>Windows Explorer Autoplay Not Disabled for Default User</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197</a:t>
                      </a:r>
                    </a:p>
                  </a:txBody>
                  <a:tcPr>
                    <a:solidFill>
                      <a:srgbClr val="F5F5F5"/>
                    </a:solidFill>
                  </a:tcPr>
                </a:tc>
                <a:tc>
                  <a:txBody>
                    <a:bodyPr/>
                    <a:lstStyle/>
                    <a:p>
                      <a:pPr algn="l">
                        <a:defRPr sz="900">
                          <a:solidFill>
                            <a:srgbClr val="000000"/>
                          </a:solidFill>
                        </a:defRPr>
                      </a:pPr>
                      <a:r>
                        <a:t>197</a:t>
                      </a:r>
                    </a:p>
                  </a:txBody>
                  <a:tcPr>
                    <a:solidFill>
                      <a:srgbClr val="F5F5F5"/>
                    </a:solidFill>
                  </a:tcPr>
                </a:tc>
              </a:tr>
              <a:tr h="199510">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95</a:t>
                      </a:r>
                    </a:p>
                  </a:txBody>
                  <a:tcPr>
                    <a:solidFill>
                      <a:srgbClr val="4472C4"/>
                    </a:solidFill>
                  </a:tcPr>
                </a:tc>
                <a:tc>
                  <a:txBody>
                    <a:bodyPr/>
                    <a:lstStyle/>
                    <a:p>
                      <a:pPr algn="l">
                        <a:defRPr sz="900" b="1">
                          <a:solidFill>
                            <a:srgbClr val="FFFFFF"/>
                          </a:solidFill>
                        </a:defRPr>
                      </a:pPr>
                      <a:r>
                        <a:t>386</a:t>
                      </a:r>
                    </a:p>
                  </a:txBody>
                  <a:tcPr>
                    <a:solidFill>
                      <a:srgbClr val="4472C4"/>
                    </a:solidFill>
                  </a:tcPr>
                </a:tc>
                <a:tc>
                  <a:txBody>
                    <a:bodyPr/>
                    <a:lstStyle/>
                    <a:p>
                      <a:pPr algn="l">
                        <a:defRPr sz="900" b="1">
                          <a:solidFill>
                            <a:srgbClr val="FFFFFF"/>
                          </a:solidFill>
                        </a:defRPr>
                      </a:pPr>
                      <a:r>
                        <a:t>481</a:t>
                      </a:r>
                    </a:p>
                  </a:txBody>
                  <a:tcPr>
                    <a:solidFill>
                      <a:srgbClr val="4472C4"/>
                    </a:solidFill>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Key Highlights: Windows Server Authenticated Scan</a:t>
            </a:r>
          </a:p>
        </p:txBody>
      </p:sp>
      <p:sp>
        <p:nvSpPr>
          <p:cNvPr id="4" name="TextBox 3"/>
          <p:cNvSpPr txBox="1"/>
          <p:nvPr/>
        </p:nvSpPr>
        <p:spPr>
          <a:xfrm>
            <a:off x="457200" y="731520"/>
            <a:ext cx="11277295" cy="274320"/>
          </a:xfrm>
          <a:prstGeom prst="rect">
            <a:avLst/>
          </a:prstGeom>
          <a:noFill/>
        </p:spPr>
        <p:txBody>
          <a:bodyPr wrap="none">
            <a:spAutoFit/>
          </a:bodyPr>
          <a:lstStyle/>
          <a:p>
            <a:pPr algn="l">
              <a:defRPr b="1" sz="1600">
                <a:solidFill>
                  <a:srgbClr val="000000"/>
                </a:solidFill>
              </a:defRPr>
            </a:pPr>
            <a:r>
              <a:t>Key Exploits based on Windows Patching</a:t>
            </a:r>
          </a:p>
        </p:txBody>
      </p:sp>
      <p:graphicFrame>
        <p:nvGraphicFramePr>
          <p:cNvPr id="5" name="Table 4"/>
          <p:cNvGraphicFramePr>
            <a:graphicFrameLocks noGrp="1"/>
          </p:cNvGraphicFramePr>
          <p:nvPr/>
        </p:nvGraphicFramePr>
        <p:xfrm>
          <a:off x="457200" y="1097280"/>
          <a:ext cx="11247120" cy="5029200"/>
        </p:xfrm>
        <a:graphic>
          <a:graphicData uri="http://schemas.openxmlformats.org/drawingml/2006/table">
            <a:tbl>
              <a:tblPr firstRow="1" bandRow="1">
                <a:tableStyleId>{5C22544A-7EE6-4342-B048-85BDC9FD1C3A}</a:tableStyleId>
              </a:tblPr>
              <a:tblGrid>
                <a:gridCol w="5943600"/>
                <a:gridCol w="1371600"/>
                <a:gridCol w="1371600"/>
                <a:gridCol w="1371600"/>
                <a:gridCol w="1188720"/>
              </a:tblGrid>
              <a:tr h="209550">
                <a:tc>
                  <a:txBody>
                    <a:bodyPr/>
                    <a:lstStyle/>
                    <a:p>
                      <a:pPr algn="l">
                        <a:defRPr b="1" sz="1100">
                          <a:solidFill>
                            <a:srgbClr val="FFFFFF"/>
                          </a:solidFill>
                        </a:defRPr>
                      </a:pPr>
                      <a:r>
                        <a:t>Operating System</a:t>
                      </a:r>
                    </a:p>
                  </a:txBody>
                  <a:tcPr>
                    <a:solidFill>
                      <a:srgbClr val="4472C4"/>
                    </a:solidFill>
                  </a:tcPr>
                </a:tc>
                <a:tc>
                  <a:txBody>
                    <a:bodyPr/>
                    <a:lstStyle/>
                    <a:p>
                      <a:pPr algn="l">
                        <a:defRPr b="1" sz="1100">
                          <a:solidFill>
                            <a:srgbClr val="FFFFFF"/>
                          </a:solidFill>
                        </a:defRPr>
                      </a:pPr>
                      <a:r>
                        <a:t>Critical</a:t>
                      </a:r>
                    </a:p>
                  </a:txBody>
                  <a:tcPr>
                    <a:solidFill>
                      <a:srgbClr val="4472C4"/>
                    </a:solidFill>
                  </a:tcPr>
                </a:tc>
                <a:tc>
                  <a:txBody>
                    <a:bodyPr/>
                    <a:lstStyle/>
                    <a:p>
                      <a:pPr algn="l">
                        <a:defRPr b="1" sz="1100">
                          <a:solidFill>
                            <a:srgbClr val="FFFFFF"/>
                          </a:solidFill>
                        </a:defRPr>
                      </a:pPr>
                      <a:r>
                        <a:t>High</a:t>
                      </a:r>
                    </a:p>
                  </a:txBody>
                  <a:tcPr>
                    <a:solidFill>
                      <a:srgbClr val="4472C4"/>
                    </a:solidFill>
                  </a:tcPr>
                </a:tc>
                <a:tc>
                  <a:txBody>
                    <a:bodyPr/>
                    <a:lstStyle/>
                    <a:p>
                      <a:pPr algn="l">
                        <a:defRPr b="1" sz="1100">
                          <a:solidFill>
                            <a:srgbClr val="FFFFFF"/>
                          </a:solidFill>
                        </a:defRPr>
                      </a:pPr>
                      <a:r>
                        <a:t>Immediate</a:t>
                      </a:r>
                    </a:p>
                  </a:txBody>
                  <a:tcPr>
                    <a:solidFill>
                      <a:srgbClr val="4472C4"/>
                    </a:solidFill>
                  </a:tcPr>
                </a:tc>
                <a:tc>
                  <a:txBody>
                    <a:bodyPr/>
                    <a:lstStyle/>
                    <a:p>
                      <a:pPr algn="l">
                        <a:defRPr b="1" sz="1100">
                          <a:solidFill>
                            <a:srgbClr val="FFFFFF"/>
                          </a:solidFill>
                        </a:defRPr>
                      </a:pPr>
                      <a:r>
                        <a:t>Grand Total</a:t>
                      </a:r>
                    </a:p>
                  </a:txBody>
                  <a:tcPr>
                    <a:solidFill>
                      <a:srgbClr val="4472C4"/>
                    </a:solidFill>
                  </a:tcPr>
                </a:tc>
              </a:tr>
              <a:tr h="209550">
                <a:tc>
                  <a:txBody>
                    <a:bodyPr/>
                    <a:lstStyle/>
                    <a:p>
                      <a:pPr>
                        <a:defRPr sz="900">
                          <a:solidFill>
                            <a:srgbClr val="000000"/>
                          </a:solidFill>
                        </a:defRPr>
                      </a:pPr>
                      <a:r>
                        <a:t>Windows (R) Storage Server 2008 Standard Service Pack 2</a:t>
                      </a:r>
                    </a:p>
                  </a:txBody>
                  <a:tcPr>
                    <a:solidFill>
                      <a:srgbClr val="F5F5F5"/>
                    </a:solidFill>
                  </a:tcPr>
                </a:tc>
                <a:tc>
                  <a:txBody>
                    <a:bodyPr/>
                    <a:lstStyle/>
                    <a:p>
                      <a:pPr algn="l">
                        <a:defRPr sz="900">
                          <a:solidFill>
                            <a:srgbClr val="000000"/>
                          </a:solidFill>
                        </a:defRPr>
                      </a:pPr>
                      <a:r>
                        <a:t>41</a:t>
                      </a: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r>
                        <a:t>16</a:t>
                      </a:r>
                    </a:p>
                  </a:txBody>
                  <a:tcPr>
                    <a:solidFill>
                      <a:srgbClr val="F5F5F5"/>
                    </a:solidFill>
                  </a:tcPr>
                </a:tc>
                <a:tc>
                  <a:txBody>
                    <a:bodyPr/>
                    <a:lstStyle/>
                    <a:p>
                      <a:pPr algn="l">
                        <a:defRPr sz="900">
                          <a:solidFill>
                            <a:srgbClr val="000000"/>
                          </a:solidFill>
                        </a:defRPr>
                      </a:pPr>
                      <a:r>
                        <a:t>60</a:t>
                      </a:r>
                    </a:p>
                  </a:txBody>
                  <a:tcPr>
                    <a:solidFill>
                      <a:srgbClr val="F5F5F5"/>
                    </a:solidFill>
                  </a:tcPr>
                </a:tc>
              </a:tr>
              <a:tr h="209550">
                <a:tc>
                  <a:txBody>
                    <a:bodyPr/>
                    <a:lstStyle/>
                    <a:p>
                      <a:pPr>
                        <a:defRPr sz="900">
                          <a:solidFill>
                            <a:srgbClr val="000000"/>
                          </a:solidFill>
                        </a:defRPr>
                      </a:pPr>
                      <a:r>
                        <a:t>Windows 2003 R2 Service Pack 2</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9</a:t>
                      </a:r>
                    </a:p>
                  </a:txBody>
                  <a:tcPr/>
                </a:tc>
                <a:tc>
                  <a:txBody>
                    <a:bodyPr/>
                    <a:lstStyle/>
                    <a:p>
                      <a:pPr algn="l">
                        <a:defRPr sz="900">
                          <a:solidFill>
                            <a:srgbClr val="000000"/>
                          </a:solidFill>
                        </a:defRPr>
                      </a:pPr>
                      <a:r>
                        <a:t>9</a:t>
                      </a:r>
                    </a:p>
                  </a:txBody>
                  <a:tcPr/>
                </a:tc>
              </a:tr>
              <a:tr h="209550">
                <a:tc>
                  <a:txBody>
                    <a:bodyPr/>
                    <a:lstStyle/>
                    <a:p>
                      <a:pPr>
                        <a:defRPr sz="900">
                          <a:solidFill>
                            <a:srgbClr val="000000"/>
                          </a:solidFill>
                        </a:defRPr>
                      </a:pPr>
                      <a:r>
                        <a:t>Windows 2008 Enterprise Server 64 bit Edition Service Pack 2</a:t>
                      </a:r>
                    </a:p>
                  </a:txBody>
                  <a:tcPr>
                    <a:solidFill>
                      <a:srgbClr val="F5F5F5"/>
                    </a:solidFill>
                  </a:tcPr>
                </a:tc>
                <a:tc>
                  <a:txBody>
                    <a:bodyPr/>
                    <a:lstStyle/>
                    <a:p>
                      <a:pPr algn="l">
                        <a:defRPr sz="900">
                          <a:solidFill>
                            <a:srgbClr val="000000"/>
                          </a:solidFill>
                        </a:defRPr>
                      </a:pPr>
                      <a:r>
                        <a:t>194</a:t>
                      </a:r>
                    </a:p>
                  </a:txBody>
                  <a:tcPr>
                    <a:solidFill>
                      <a:srgbClr val="F5F5F5"/>
                    </a:solidFill>
                  </a:tcPr>
                </a:tc>
                <a:tc>
                  <a:txBody>
                    <a:bodyPr/>
                    <a:lstStyle/>
                    <a:p>
                      <a:pPr algn="l">
                        <a:defRPr sz="900">
                          <a:solidFill>
                            <a:srgbClr val="000000"/>
                          </a:solidFill>
                        </a:defRPr>
                      </a:pPr>
                      <a:r>
                        <a:t>17</a:t>
                      </a:r>
                    </a:p>
                  </a:txBody>
                  <a:tcPr>
                    <a:solidFill>
                      <a:srgbClr val="F5F5F5"/>
                    </a:solidFill>
                  </a:tcPr>
                </a:tc>
                <a:tc>
                  <a:txBody>
                    <a:bodyPr/>
                    <a:lstStyle/>
                    <a:p>
                      <a:pPr algn="l">
                        <a:defRPr sz="900">
                          <a:solidFill>
                            <a:srgbClr val="000000"/>
                          </a:solidFill>
                        </a:defRPr>
                      </a:pPr>
                      <a:r>
                        <a:t>78</a:t>
                      </a:r>
                    </a:p>
                  </a:txBody>
                  <a:tcPr>
                    <a:solidFill>
                      <a:srgbClr val="F5F5F5"/>
                    </a:solidFill>
                  </a:tcPr>
                </a:tc>
                <a:tc>
                  <a:txBody>
                    <a:bodyPr/>
                    <a:lstStyle/>
                    <a:p>
                      <a:pPr algn="l">
                        <a:defRPr sz="900">
                          <a:solidFill>
                            <a:srgbClr val="000000"/>
                          </a:solidFill>
                        </a:defRPr>
                      </a:pPr>
                      <a:r>
                        <a:t>289</a:t>
                      </a:r>
                    </a:p>
                  </a:txBody>
                  <a:tcPr>
                    <a:solidFill>
                      <a:srgbClr val="F5F5F5"/>
                    </a:solidFill>
                  </a:tcPr>
                </a:tc>
              </a:tr>
              <a:tr h="209550">
                <a:tc>
                  <a:txBody>
                    <a:bodyPr/>
                    <a:lstStyle/>
                    <a:p>
                      <a:pPr>
                        <a:defRPr sz="900">
                          <a:solidFill>
                            <a:srgbClr val="000000"/>
                          </a:solidFill>
                        </a:defRPr>
                      </a:pPr>
                      <a:r>
                        <a:t>Windows 2008 Enterprise Server Service Pack 2</a:t>
                      </a:r>
                    </a:p>
                  </a:txBody>
                  <a:tcPr/>
                </a:tc>
                <a:tc>
                  <a:txBody>
                    <a:bodyPr/>
                    <a:lstStyle/>
                    <a:p>
                      <a:pPr algn="l">
                        <a:defRPr sz="900">
                          <a:solidFill>
                            <a:srgbClr val="000000"/>
                          </a:solidFill>
                        </a:defRPr>
                      </a:pPr>
                      <a:r>
                        <a:t>253</a:t>
                      </a:r>
                    </a:p>
                  </a:txBody>
                  <a:tcPr/>
                </a:tc>
                <a:tc>
                  <a:txBody>
                    <a:bodyPr/>
                    <a:lstStyle/>
                    <a:p>
                      <a:pPr algn="l">
                        <a:defRPr sz="900">
                          <a:solidFill>
                            <a:srgbClr val="000000"/>
                          </a:solidFill>
                        </a:defRPr>
                      </a:pPr>
                      <a:r>
                        <a:t>27</a:t>
                      </a:r>
                    </a:p>
                  </a:txBody>
                  <a:tcPr/>
                </a:tc>
                <a:tc>
                  <a:txBody>
                    <a:bodyPr/>
                    <a:lstStyle/>
                    <a:p>
                      <a:pPr algn="l">
                        <a:defRPr sz="900">
                          <a:solidFill>
                            <a:srgbClr val="000000"/>
                          </a:solidFill>
                        </a:defRPr>
                      </a:pPr>
                      <a:r>
                        <a:t>123</a:t>
                      </a:r>
                    </a:p>
                  </a:txBody>
                  <a:tcPr/>
                </a:tc>
                <a:tc>
                  <a:txBody>
                    <a:bodyPr/>
                    <a:lstStyle/>
                    <a:p>
                      <a:pPr algn="l">
                        <a:defRPr sz="900">
                          <a:solidFill>
                            <a:srgbClr val="000000"/>
                          </a:solidFill>
                        </a:defRPr>
                      </a:pPr>
                      <a:r>
                        <a:t>403</a:t>
                      </a:r>
                    </a:p>
                  </a:txBody>
                  <a:tcPr/>
                </a:tc>
              </a:tr>
              <a:tr h="209550">
                <a:tc>
                  <a:txBody>
                    <a:bodyPr/>
                    <a:lstStyle/>
                    <a:p>
                      <a:pPr>
                        <a:defRPr sz="900">
                          <a:solidFill>
                            <a:srgbClr val="000000"/>
                          </a:solidFill>
                        </a:defRPr>
                      </a:pPr>
                      <a:r>
                        <a:t>Windows 2008 R2 Enterprise Service Pack 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13</a:t>
                      </a:r>
                    </a:p>
                  </a:txBody>
                  <a:tcPr>
                    <a:solidFill>
                      <a:srgbClr val="F5F5F5"/>
                    </a:solidFill>
                  </a:tcPr>
                </a:tc>
                <a:tc>
                  <a:txBody>
                    <a:bodyPr/>
                    <a:lstStyle/>
                    <a:p>
                      <a:pPr algn="l">
                        <a:defRPr sz="900">
                          <a:solidFill>
                            <a:srgbClr val="000000"/>
                          </a:solidFill>
                        </a:defRPr>
                      </a:pPr>
                      <a:r>
                        <a:t>13</a:t>
                      </a:r>
                    </a:p>
                  </a:txBody>
                  <a:tcPr>
                    <a:solidFill>
                      <a:srgbClr val="F5F5F5"/>
                    </a:solidFill>
                  </a:tcPr>
                </a:tc>
              </a:tr>
              <a:tr h="209550">
                <a:tc>
                  <a:txBody>
                    <a:bodyPr/>
                    <a:lstStyle/>
                    <a:p>
                      <a:pPr>
                        <a:defRPr sz="900">
                          <a:solidFill>
                            <a:srgbClr val="000000"/>
                          </a:solidFill>
                        </a:defRPr>
                      </a:pPr>
                      <a:r>
                        <a:t>Windows 2008 R2 Standard Service Pack 1</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15</a:t>
                      </a:r>
                    </a:p>
                  </a:txBody>
                  <a:tcPr/>
                </a:tc>
                <a:tc>
                  <a:txBody>
                    <a:bodyPr/>
                    <a:lstStyle/>
                    <a:p>
                      <a:pPr algn="l">
                        <a:defRPr sz="900">
                          <a:solidFill>
                            <a:srgbClr val="000000"/>
                          </a:solidFill>
                        </a:defRPr>
                      </a:pPr>
                      <a:r>
                        <a:t>15</a:t>
                      </a:r>
                    </a:p>
                  </a:txBody>
                  <a:tcPr/>
                </a:tc>
              </a:tr>
              <a:tr h="209550">
                <a:tc>
                  <a:txBody>
                    <a:bodyPr/>
                    <a:lstStyle/>
                    <a:p>
                      <a:pPr>
                        <a:defRPr sz="900">
                          <a:solidFill>
                            <a:srgbClr val="000000"/>
                          </a:solidFill>
                        </a:defRPr>
                      </a:pPr>
                      <a:r>
                        <a:t>Windows 2012 R2 Standard</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r>
                        <a:t>1</a:t>
                      </a:r>
                    </a:p>
                  </a:txBody>
                  <a:tcPr>
                    <a:solidFill>
                      <a:srgbClr val="F5F5F5"/>
                    </a:solidFill>
                  </a:tcPr>
                </a:tc>
              </a:tr>
              <a:tr h="209550">
                <a:tc>
                  <a:txBody>
                    <a:bodyPr/>
                    <a:lstStyle/>
                    <a:p>
                      <a:pPr>
                        <a:defRPr sz="900">
                          <a:solidFill>
                            <a:srgbClr val="000000"/>
                          </a:solidFill>
                        </a:defRPr>
                      </a:pPr>
                      <a:r>
                        <a:t>Windows 2016</a:t>
                      </a:r>
                    </a:p>
                  </a:txBody>
                  <a:tcPr/>
                </a:tc>
                <a:tc>
                  <a:txBody>
                    <a:bodyPr/>
                    <a:lstStyle/>
                    <a:p>
                      <a:pPr algn="l">
                        <a:defRPr sz="900">
                          <a:solidFill>
                            <a:srgbClr val="000000"/>
                          </a:solidFill>
                        </a:defRPr>
                      </a:pP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r>
                        <a:t>5</a:t>
                      </a:r>
                    </a:p>
                  </a:txBody>
                  <a:tcPr/>
                </a:tc>
              </a:tr>
              <a:tr h="209550">
                <a:tc>
                  <a:txBody>
                    <a:bodyPr/>
                    <a:lstStyle/>
                    <a:p>
                      <a:pPr>
                        <a:defRPr sz="900">
                          <a:solidFill>
                            <a:srgbClr val="000000"/>
                          </a:solidFill>
                        </a:defRPr>
                      </a:pPr>
                      <a:r>
                        <a:t>Windows Server 2003 R2 Service Pack 2</a:t>
                      </a:r>
                    </a:p>
                  </a:txBody>
                  <a:tcPr>
                    <a:solidFill>
                      <a:srgbClr val="F5F5F5"/>
                    </a:solidFill>
                  </a:tcPr>
                </a:tc>
                <a:tc>
                  <a:txBody>
                    <a:bodyPr/>
                    <a:lstStyle/>
                    <a:p>
                      <a:pPr algn="l">
                        <a:defRPr sz="900">
                          <a:solidFill>
                            <a:srgbClr val="000000"/>
                          </a:solidFill>
                        </a:defRPr>
                      </a:pPr>
                      <a:r>
                        <a:t>18</a:t>
                      </a:r>
                    </a:p>
                  </a:txBody>
                  <a:tcPr>
                    <a:solidFill>
                      <a:srgbClr val="F5F5F5"/>
                    </a:solidFill>
                  </a:tcPr>
                </a:tc>
                <a:tc>
                  <a:txBody>
                    <a:bodyPr/>
                    <a:lstStyle/>
                    <a:p>
                      <a:pPr algn="l">
                        <a:defRPr sz="900">
                          <a:solidFill>
                            <a:srgbClr val="000000"/>
                          </a:solidFill>
                        </a:defRPr>
                      </a:pPr>
                      <a:r>
                        <a:t>26</a:t>
                      </a:r>
                    </a:p>
                  </a:txBody>
                  <a:tcPr>
                    <a:solidFill>
                      <a:srgbClr val="F5F5F5"/>
                    </a:solidFill>
                  </a:tcPr>
                </a:tc>
                <a:tc>
                  <a:txBody>
                    <a:bodyPr/>
                    <a:lstStyle/>
                    <a:p>
                      <a:pPr algn="l">
                        <a:defRPr sz="900">
                          <a:solidFill>
                            <a:srgbClr val="000000"/>
                          </a:solidFill>
                        </a:defRPr>
                      </a:pPr>
                      <a:r>
                        <a:t>21</a:t>
                      </a:r>
                    </a:p>
                  </a:txBody>
                  <a:tcPr>
                    <a:solidFill>
                      <a:srgbClr val="F5F5F5"/>
                    </a:solidFill>
                  </a:tcPr>
                </a:tc>
                <a:tc>
                  <a:txBody>
                    <a:bodyPr/>
                    <a:lstStyle/>
                    <a:p>
                      <a:pPr algn="l">
                        <a:defRPr sz="900">
                          <a:solidFill>
                            <a:srgbClr val="000000"/>
                          </a:solidFill>
                        </a:defRPr>
                      </a:pPr>
                      <a:r>
                        <a:t>65</a:t>
                      </a:r>
                    </a:p>
                  </a:txBody>
                  <a:tcPr>
                    <a:solidFill>
                      <a:srgbClr val="F5F5F5"/>
                    </a:solidFill>
                  </a:tcPr>
                </a:tc>
              </a:tr>
              <a:tr h="209550">
                <a:tc>
                  <a:txBody>
                    <a:bodyPr/>
                    <a:lstStyle/>
                    <a:p>
                      <a:pPr>
                        <a:defRPr sz="900">
                          <a:solidFill>
                            <a:srgbClr val="000000"/>
                          </a:solidFill>
                        </a:defRPr>
                      </a:pPr>
                      <a:r>
                        <a:t>Windows Server 2008 R2 Enterprise 64 bit Edition Service Pack 1</a:t>
                      </a:r>
                    </a:p>
                  </a:txBody>
                  <a:tcPr/>
                </a:tc>
                <a:tc>
                  <a:txBody>
                    <a:bodyPr/>
                    <a:lstStyle/>
                    <a:p>
                      <a:pPr algn="l">
                        <a:defRPr sz="900">
                          <a:solidFill>
                            <a:srgbClr val="000000"/>
                          </a:solidFill>
                        </a:defRPr>
                      </a:pPr>
                      <a:r>
                        <a:t>2615</a:t>
                      </a:r>
                    </a:p>
                  </a:txBody>
                  <a:tcPr/>
                </a:tc>
                <a:tc>
                  <a:txBody>
                    <a:bodyPr/>
                    <a:lstStyle/>
                    <a:p>
                      <a:pPr algn="l">
                        <a:defRPr sz="900">
                          <a:solidFill>
                            <a:srgbClr val="000000"/>
                          </a:solidFill>
                        </a:defRPr>
                      </a:pPr>
                      <a:r>
                        <a:t>97</a:t>
                      </a:r>
                    </a:p>
                  </a:txBody>
                  <a:tcPr/>
                </a:tc>
                <a:tc>
                  <a:txBody>
                    <a:bodyPr/>
                    <a:lstStyle/>
                    <a:p>
                      <a:pPr algn="l">
                        <a:defRPr sz="900">
                          <a:solidFill>
                            <a:srgbClr val="000000"/>
                          </a:solidFill>
                        </a:defRPr>
                      </a:pPr>
                      <a:r>
                        <a:t>1158</a:t>
                      </a:r>
                    </a:p>
                  </a:txBody>
                  <a:tcPr/>
                </a:tc>
                <a:tc>
                  <a:txBody>
                    <a:bodyPr/>
                    <a:lstStyle/>
                    <a:p>
                      <a:pPr algn="l">
                        <a:defRPr sz="900">
                          <a:solidFill>
                            <a:srgbClr val="000000"/>
                          </a:solidFill>
                        </a:defRPr>
                      </a:pPr>
                      <a:r>
                        <a:t>3870</a:t>
                      </a:r>
                    </a:p>
                  </a:txBody>
                  <a:tcPr/>
                </a:tc>
              </a:tr>
              <a:tr h="209550">
                <a:tc>
                  <a:txBody>
                    <a:bodyPr/>
                    <a:lstStyle/>
                    <a:p>
                      <a:pPr>
                        <a:defRPr sz="900">
                          <a:solidFill>
                            <a:srgbClr val="000000"/>
                          </a:solidFill>
                        </a:defRPr>
                      </a:pPr>
                      <a:r>
                        <a:t>Windows Server 2008 R2 Standard 64 bit Edition Service Pack 1</a:t>
                      </a:r>
                    </a:p>
                  </a:txBody>
                  <a:tcPr>
                    <a:solidFill>
                      <a:srgbClr val="F5F5F5"/>
                    </a:solidFill>
                  </a:tcPr>
                </a:tc>
                <a:tc>
                  <a:txBody>
                    <a:bodyPr/>
                    <a:lstStyle/>
                    <a:p>
                      <a:pPr algn="l">
                        <a:defRPr sz="900">
                          <a:solidFill>
                            <a:srgbClr val="000000"/>
                          </a:solidFill>
                        </a:defRPr>
                      </a:pPr>
                      <a:r>
                        <a:t>5200</a:t>
                      </a:r>
                    </a:p>
                  </a:txBody>
                  <a:tcPr>
                    <a:solidFill>
                      <a:srgbClr val="F5F5F5"/>
                    </a:solidFill>
                  </a:tcPr>
                </a:tc>
                <a:tc>
                  <a:txBody>
                    <a:bodyPr/>
                    <a:lstStyle/>
                    <a:p>
                      <a:pPr algn="l">
                        <a:defRPr sz="900">
                          <a:solidFill>
                            <a:srgbClr val="000000"/>
                          </a:solidFill>
                        </a:defRPr>
                      </a:pPr>
                      <a:r>
                        <a:t>121</a:t>
                      </a:r>
                    </a:p>
                  </a:txBody>
                  <a:tcPr>
                    <a:solidFill>
                      <a:srgbClr val="F5F5F5"/>
                    </a:solidFill>
                  </a:tcPr>
                </a:tc>
                <a:tc>
                  <a:txBody>
                    <a:bodyPr/>
                    <a:lstStyle/>
                    <a:p>
                      <a:pPr algn="l">
                        <a:defRPr sz="900">
                          <a:solidFill>
                            <a:srgbClr val="000000"/>
                          </a:solidFill>
                        </a:defRPr>
                      </a:pPr>
                      <a:r>
                        <a:t>2152</a:t>
                      </a:r>
                    </a:p>
                  </a:txBody>
                  <a:tcPr>
                    <a:solidFill>
                      <a:srgbClr val="F5F5F5"/>
                    </a:solidFill>
                  </a:tcPr>
                </a:tc>
                <a:tc>
                  <a:txBody>
                    <a:bodyPr/>
                    <a:lstStyle/>
                    <a:p>
                      <a:pPr algn="l">
                        <a:defRPr sz="900">
                          <a:solidFill>
                            <a:srgbClr val="000000"/>
                          </a:solidFill>
                        </a:defRPr>
                      </a:pPr>
                      <a:r>
                        <a:t>7473</a:t>
                      </a:r>
                    </a:p>
                  </a:txBody>
                  <a:tcPr>
                    <a:solidFill>
                      <a:srgbClr val="F5F5F5"/>
                    </a:solidFill>
                  </a:tcPr>
                </a:tc>
              </a:tr>
              <a:tr h="209550">
                <a:tc>
                  <a:txBody>
                    <a:bodyPr/>
                    <a:lstStyle/>
                    <a:p>
                      <a:pPr>
                        <a:defRPr sz="900">
                          <a:solidFill>
                            <a:srgbClr val="000000"/>
                          </a:solidFill>
                        </a:defRPr>
                      </a:pPr>
                      <a:r>
                        <a:t>Windows Server 2012 R2 Core 64 bit Edition</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a:t>
                      </a:r>
                    </a:p>
                  </a:txBody>
                  <a:tcPr/>
                </a:tc>
              </a:tr>
              <a:tr h="209550">
                <a:tc>
                  <a:txBody>
                    <a:bodyPr/>
                    <a:lstStyle/>
                    <a:p>
                      <a:pPr>
                        <a:defRPr sz="900">
                          <a:solidFill>
                            <a:srgbClr val="000000"/>
                          </a:solidFill>
                        </a:defRPr>
                      </a:pPr>
                      <a:r>
                        <a:t>Windows Server 2012 R2 Datacenter 64 bit Edition</a:t>
                      </a:r>
                    </a:p>
                  </a:txBody>
                  <a:tcPr>
                    <a:solidFill>
                      <a:srgbClr val="F5F5F5"/>
                    </a:solidFill>
                  </a:tcPr>
                </a:tc>
                <a:tc>
                  <a:txBody>
                    <a:bodyPr/>
                    <a:lstStyle/>
                    <a:p>
                      <a:pPr algn="l">
                        <a:defRPr sz="900">
                          <a:solidFill>
                            <a:srgbClr val="000000"/>
                          </a:solidFill>
                        </a:defRPr>
                      </a:pPr>
                      <a:r>
                        <a:t>68</a:t>
                      </a:r>
                    </a:p>
                  </a:txBody>
                  <a:tcPr>
                    <a:solidFill>
                      <a:srgbClr val="F5F5F5"/>
                    </a:solidFill>
                  </a:tcPr>
                </a:tc>
                <a:tc>
                  <a:txBody>
                    <a:bodyPr/>
                    <a:lstStyle/>
                    <a:p>
                      <a:pPr algn="l">
                        <a:defRPr sz="900">
                          <a:solidFill>
                            <a:srgbClr val="000000"/>
                          </a:solidFill>
                        </a:defRPr>
                      </a:pPr>
                      <a:r>
                        <a:t>8</a:t>
                      </a:r>
                    </a:p>
                  </a:txBody>
                  <a:tcPr>
                    <a:solidFill>
                      <a:srgbClr val="F5F5F5"/>
                    </a:solidFill>
                  </a:tcPr>
                </a:tc>
                <a:tc>
                  <a:txBody>
                    <a:bodyPr/>
                    <a:lstStyle/>
                    <a:p>
                      <a:pPr algn="l">
                        <a:defRPr sz="900">
                          <a:solidFill>
                            <a:srgbClr val="000000"/>
                          </a:solidFill>
                        </a:defRPr>
                      </a:pPr>
                      <a:r>
                        <a:t>22</a:t>
                      </a:r>
                    </a:p>
                  </a:txBody>
                  <a:tcPr>
                    <a:solidFill>
                      <a:srgbClr val="F5F5F5"/>
                    </a:solidFill>
                  </a:tcPr>
                </a:tc>
                <a:tc>
                  <a:txBody>
                    <a:bodyPr/>
                    <a:lstStyle/>
                    <a:p>
                      <a:pPr algn="l">
                        <a:defRPr sz="900">
                          <a:solidFill>
                            <a:srgbClr val="000000"/>
                          </a:solidFill>
                        </a:defRPr>
                      </a:pPr>
                      <a:r>
                        <a:t>98</a:t>
                      </a:r>
                    </a:p>
                  </a:txBody>
                  <a:tcPr>
                    <a:solidFill>
                      <a:srgbClr val="F5F5F5"/>
                    </a:solidFill>
                  </a:tcPr>
                </a:tc>
              </a:tr>
              <a:tr h="209550">
                <a:tc>
                  <a:txBody>
                    <a:bodyPr/>
                    <a:lstStyle/>
                    <a:p>
                      <a:pPr>
                        <a:defRPr sz="900">
                          <a:solidFill>
                            <a:srgbClr val="000000"/>
                          </a:solidFill>
                        </a:defRPr>
                      </a:pPr>
                      <a:r>
                        <a:t>Windows Server 2012 R2 Standard 64 bit Edition</a:t>
                      </a:r>
                    </a:p>
                  </a:txBody>
                  <a:tcPr/>
                </a:tc>
                <a:tc>
                  <a:txBody>
                    <a:bodyPr/>
                    <a:lstStyle/>
                    <a:p>
                      <a:pPr algn="l">
                        <a:defRPr sz="900">
                          <a:solidFill>
                            <a:srgbClr val="000000"/>
                          </a:solidFill>
                        </a:defRPr>
                      </a:pPr>
                      <a:r>
                        <a:t>4974</a:t>
                      </a:r>
                    </a:p>
                  </a:txBody>
                  <a:tcPr/>
                </a:tc>
                <a:tc>
                  <a:txBody>
                    <a:bodyPr/>
                    <a:lstStyle/>
                    <a:p>
                      <a:pPr algn="l">
                        <a:defRPr sz="900">
                          <a:solidFill>
                            <a:srgbClr val="000000"/>
                          </a:solidFill>
                        </a:defRPr>
                      </a:pPr>
                      <a:r>
                        <a:t>350</a:t>
                      </a:r>
                    </a:p>
                  </a:txBody>
                  <a:tcPr/>
                </a:tc>
                <a:tc>
                  <a:txBody>
                    <a:bodyPr/>
                    <a:lstStyle/>
                    <a:p>
                      <a:pPr algn="l">
                        <a:defRPr sz="900">
                          <a:solidFill>
                            <a:srgbClr val="000000"/>
                          </a:solidFill>
                        </a:defRPr>
                      </a:pPr>
                      <a:r>
                        <a:t>1931</a:t>
                      </a:r>
                    </a:p>
                  </a:txBody>
                  <a:tcPr/>
                </a:tc>
                <a:tc>
                  <a:txBody>
                    <a:bodyPr/>
                    <a:lstStyle/>
                    <a:p>
                      <a:pPr algn="l">
                        <a:defRPr sz="900">
                          <a:solidFill>
                            <a:srgbClr val="000000"/>
                          </a:solidFill>
                        </a:defRPr>
                      </a:pPr>
                      <a:r>
                        <a:t>7255</a:t>
                      </a:r>
                    </a:p>
                  </a:txBody>
                  <a:tcPr/>
                </a:tc>
              </a:tr>
              <a:tr h="209550">
                <a:tc>
                  <a:txBody>
                    <a:bodyPr/>
                    <a:lstStyle/>
                    <a:p>
                      <a:pPr>
                        <a:defRPr sz="900">
                          <a:solidFill>
                            <a:srgbClr val="000000"/>
                          </a:solidFill>
                        </a:defRPr>
                      </a:pPr>
                      <a:r>
                        <a:t>Windows Server 2012 Standard 64 bit Edition</a:t>
                      </a:r>
                    </a:p>
                  </a:txBody>
                  <a:tcPr>
                    <a:solidFill>
                      <a:srgbClr val="F5F5F5"/>
                    </a:solidFill>
                  </a:tcPr>
                </a:tc>
                <a:tc>
                  <a:txBody>
                    <a:bodyPr/>
                    <a:lstStyle/>
                    <a:p>
                      <a:pPr algn="l">
                        <a:defRPr sz="900">
                          <a:solidFill>
                            <a:srgbClr val="000000"/>
                          </a:solidFill>
                        </a:defRPr>
                      </a:pPr>
                      <a:r>
                        <a:t>9</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15</a:t>
                      </a:r>
                    </a:p>
                  </a:txBody>
                  <a:tcPr>
                    <a:solidFill>
                      <a:srgbClr val="F5F5F5"/>
                    </a:solidFill>
                  </a:tcPr>
                </a:tc>
              </a:tr>
              <a:tr h="209550">
                <a:tc>
                  <a:txBody>
                    <a:bodyPr/>
                    <a:lstStyle/>
                    <a:p>
                      <a:pPr>
                        <a:defRPr sz="900">
                          <a:solidFill>
                            <a:srgbClr val="000000"/>
                          </a:solidFill>
                        </a:defRPr>
                      </a:pPr>
                      <a:r>
                        <a:t>Windows Server 2016 Datacenter 64 bit Edition Version 1607</a:t>
                      </a:r>
                    </a:p>
                  </a:txBody>
                  <a:tcPr/>
                </a:tc>
                <a:tc>
                  <a:txBody>
                    <a:bodyPr/>
                    <a:lstStyle/>
                    <a:p>
                      <a:pPr algn="l">
                        <a:defRPr sz="900">
                          <a:solidFill>
                            <a:srgbClr val="000000"/>
                          </a:solidFill>
                        </a:defRPr>
                      </a:pPr>
                      <a:r>
                        <a:t>212</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51</a:t>
                      </a:r>
                    </a:p>
                  </a:txBody>
                  <a:tcPr/>
                </a:tc>
                <a:tc>
                  <a:txBody>
                    <a:bodyPr/>
                    <a:lstStyle/>
                    <a:p>
                      <a:pPr algn="l">
                        <a:defRPr sz="900">
                          <a:solidFill>
                            <a:srgbClr val="000000"/>
                          </a:solidFill>
                        </a:defRPr>
                      </a:pPr>
                      <a:r>
                        <a:t>275</a:t>
                      </a:r>
                    </a:p>
                  </a:txBody>
                  <a:tcPr/>
                </a:tc>
              </a:tr>
              <a:tr h="209550">
                <a:tc>
                  <a:txBody>
                    <a:bodyPr/>
                    <a:lstStyle/>
                    <a:p>
                      <a:pPr>
                        <a:defRPr sz="900">
                          <a:solidFill>
                            <a:srgbClr val="000000"/>
                          </a:solidFill>
                        </a:defRPr>
                      </a:pPr>
                      <a:r>
                        <a:t>Windows Server 2016 Standard 64 bit Edition Version 1607</a:t>
                      </a:r>
                    </a:p>
                  </a:txBody>
                  <a:tcPr>
                    <a:solidFill>
                      <a:srgbClr val="F5F5F5"/>
                    </a:solidFill>
                  </a:tcPr>
                </a:tc>
                <a:tc>
                  <a:txBody>
                    <a:bodyPr/>
                    <a:lstStyle/>
                    <a:p>
                      <a:pPr algn="l">
                        <a:defRPr sz="900">
                          <a:solidFill>
                            <a:srgbClr val="000000"/>
                          </a:solidFill>
                        </a:defRPr>
                      </a:pPr>
                      <a:r>
                        <a:t>3242</a:t>
                      </a:r>
                    </a:p>
                  </a:txBody>
                  <a:tcPr>
                    <a:solidFill>
                      <a:srgbClr val="F5F5F5"/>
                    </a:solidFill>
                  </a:tcPr>
                </a:tc>
                <a:tc>
                  <a:txBody>
                    <a:bodyPr/>
                    <a:lstStyle/>
                    <a:p>
                      <a:pPr algn="l">
                        <a:defRPr sz="900">
                          <a:solidFill>
                            <a:srgbClr val="000000"/>
                          </a:solidFill>
                        </a:defRPr>
                      </a:pPr>
                      <a:r>
                        <a:t>92</a:t>
                      </a:r>
                    </a:p>
                  </a:txBody>
                  <a:tcPr>
                    <a:solidFill>
                      <a:srgbClr val="F5F5F5"/>
                    </a:solidFill>
                  </a:tcPr>
                </a:tc>
                <a:tc>
                  <a:txBody>
                    <a:bodyPr/>
                    <a:lstStyle/>
                    <a:p>
                      <a:pPr algn="l">
                        <a:defRPr sz="900">
                          <a:solidFill>
                            <a:srgbClr val="000000"/>
                          </a:solidFill>
                        </a:defRPr>
                      </a:pPr>
                      <a:r>
                        <a:t>953</a:t>
                      </a:r>
                    </a:p>
                  </a:txBody>
                  <a:tcPr>
                    <a:solidFill>
                      <a:srgbClr val="F5F5F5"/>
                    </a:solidFill>
                  </a:tcPr>
                </a:tc>
                <a:tc>
                  <a:txBody>
                    <a:bodyPr/>
                    <a:lstStyle/>
                    <a:p>
                      <a:pPr algn="l">
                        <a:defRPr sz="900">
                          <a:solidFill>
                            <a:srgbClr val="000000"/>
                          </a:solidFill>
                        </a:defRPr>
                      </a:pPr>
                      <a:r>
                        <a:t>4287</a:t>
                      </a:r>
                    </a:p>
                  </a:txBody>
                  <a:tcPr>
                    <a:solidFill>
                      <a:srgbClr val="F5F5F5"/>
                    </a:solidFill>
                  </a:tcPr>
                </a:tc>
              </a:tr>
              <a:tr h="209550">
                <a:tc>
                  <a:txBody>
                    <a:bodyPr/>
                    <a:lstStyle/>
                    <a:p>
                      <a:pPr>
                        <a:defRPr sz="900">
                          <a:solidFill>
                            <a:srgbClr val="000000"/>
                          </a:solidFill>
                        </a:defRPr>
                      </a:pPr>
                      <a:r>
                        <a:t>Windows Server 2016 Standard Version 1607</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2</a:t>
                      </a:r>
                    </a:p>
                  </a:txBody>
                  <a:tcPr/>
                </a:tc>
              </a:tr>
              <a:tr h="209550">
                <a:tc>
                  <a:txBody>
                    <a:bodyPr/>
                    <a:lstStyle/>
                    <a:p>
                      <a:pPr>
                        <a:defRPr sz="900">
                          <a:solidFill>
                            <a:srgbClr val="000000"/>
                          </a:solidFill>
                        </a:defRPr>
                      </a:pPr>
                      <a:r>
                        <a:t>Windows Server 2019 Datacenter 64 bit Edition Version 1809 Build 17763</a:t>
                      </a:r>
                    </a:p>
                  </a:txBody>
                  <a:tcPr>
                    <a:solidFill>
                      <a:srgbClr val="F5F5F5"/>
                    </a:solidFill>
                  </a:tcPr>
                </a:tc>
                <a:tc>
                  <a:txBody>
                    <a:bodyPr/>
                    <a:lstStyle/>
                    <a:p>
                      <a:pPr algn="l">
                        <a:defRPr sz="900">
                          <a:solidFill>
                            <a:srgbClr val="000000"/>
                          </a:solidFill>
                        </a:defRPr>
                      </a:pPr>
                      <a:r>
                        <a:t>297</a:t>
                      </a:r>
                    </a:p>
                  </a:txBody>
                  <a:tcPr>
                    <a:solidFill>
                      <a:srgbClr val="F5F5F5"/>
                    </a:solidFill>
                  </a:tcPr>
                </a:tc>
                <a:tc>
                  <a:txBody>
                    <a:bodyPr/>
                    <a:lstStyle/>
                    <a:p>
                      <a:pPr algn="l">
                        <a:defRPr sz="900">
                          <a:solidFill>
                            <a:srgbClr val="000000"/>
                          </a:solidFill>
                        </a:defRPr>
                      </a:pPr>
                      <a:r>
                        <a:t>16</a:t>
                      </a:r>
                    </a:p>
                  </a:txBody>
                  <a:tcPr>
                    <a:solidFill>
                      <a:srgbClr val="F5F5F5"/>
                    </a:solidFill>
                  </a:tcPr>
                </a:tc>
                <a:tc>
                  <a:txBody>
                    <a:bodyPr/>
                    <a:lstStyle/>
                    <a:p>
                      <a:pPr algn="l">
                        <a:defRPr sz="900">
                          <a:solidFill>
                            <a:srgbClr val="000000"/>
                          </a:solidFill>
                        </a:defRPr>
                      </a:pPr>
                      <a:r>
                        <a:t>102</a:t>
                      </a:r>
                    </a:p>
                  </a:txBody>
                  <a:tcPr>
                    <a:solidFill>
                      <a:srgbClr val="F5F5F5"/>
                    </a:solidFill>
                  </a:tcPr>
                </a:tc>
                <a:tc>
                  <a:txBody>
                    <a:bodyPr/>
                    <a:lstStyle/>
                    <a:p>
                      <a:pPr algn="l">
                        <a:defRPr sz="900">
                          <a:solidFill>
                            <a:srgbClr val="000000"/>
                          </a:solidFill>
                        </a:defRPr>
                      </a:pPr>
                      <a:r>
                        <a:t>415</a:t>
                      </a:r>
                    </a:p>
                  </a:txBody>
                  <a:tcPr>
                    <a:solidFill>
                      <a:srgbClr val="F5F5F5"/>
                    </a:solidFill>
                  </a:tcPr>
                </a:tc>
              </a:tr>
              <a:tr h="209550">
                <a:tc>
                  <a:txBody>
                    <a:bodyPr/>
                    <a:lstStyle/>
                    <a:p>
                      <a:pPr>
                        <a:defRPr sz="900">
                          <a:solidFill>
                            <a:srgbClr val="000000"/>
                          </a:solidFill>
                        </a:defRPr>
                      </a:pPr>
                      <a:r>
                        <a:t>Windows Server 2019 Standard 64 bit Edition Version 1809 Build 17763</a:t>
                      </a:r>
                    </a:p>
                  </a:txBody>
                  <a:tcPr/>
                </a:tc>
                <a:tc>
                  <a:txBody>
                    <a:bodyPr/>
                    <a:lstStyle/>
                    <a:p>
                      <a:pPr algn="l">
                        <a:defRPr sz="900">
                          <a:solidFill>
                            <a:srgbClr val="000000"/>
                          </a:solidFill>
                        </a:defRPr>
                      </a:pPr>
                      <a:r>
                        <a:t>2734</a:t>
                      </a:r>
                    </a:p>
                  </a:txBody>
                  <a:tcPr/>
                </a:tc>
                <a:tc>
                  <a:txBody>
                    <a:bodyPr/>
                    <a:lstStyle/>
                    <a:p>
                      <a:pPr algn="l">
                        <a:defRPr sz="900">
                          <a:solidFill>
                            <a:srgbClr val="000000"/>
                          </a:solidFill>
                        </a:defRPr>
                      </a:pPr>
                      <a:r>
                        <a:t>475</a:t>
                      </a:r>
                    </a:p>
                  </a:txBody>
                  <a:tcPr/>
                </a:tc>
                <a:tc>
                  <a:txBody>
                    <a:bodyPr/>
                    <a:lstStyle/>
                    <a:p>
                      <a:pPr algn="l">
                        <a:defRPr sz="900">
                          <a:solidFill>
                            <a:srgbClr val="000000"/>
                          </a:solidFill>
                        </a:defRPr>
                      </a:pPr>
                      <a:r>
                        <a:t>1157</a:t>
                      </a:r>
                    </a:p>
                  </a:txBody>
                  <a:tcPr/>
                </a:tc>
                <a:tc>
                  <a:txBody>
                    <a:bodyPr/>
                    <a:lstStyle/>
                    <a:p>
                      <a:pPr algn="l">
                        <a:defRPr sz="900">
                          <a:solidFill>
                            <a:srgbClr val="000000"/>
                          </a:solidFill>
                        </a:defRPr>
                      </a:pPr>
                      <a:r>
                        <a:t>4366</a:t>
                      </a:r>
                    </a:p>
                  </a:txBody>
                  <a:tcPr/>
                </a:tc>
              </a:tr>
              <a:tr h="209550">
                <a:tc>
                  <a:txBody>
                    <a:bodyPr/>
                    <a:lstStyle/>
                    <a:p>
                      <a:pPr>
                        <a:defRPr sz="900">
                          <a:solidFill>
                            <a:srgbClr val="000000"/>
                          </a:solidFill>
                        </a:defRPr>
                      </a:pPr>
                      <a:r>
                        <a:t>Windows Server 2022 Datacenter Version 21H2</a:t>
                      </a:r>
                    </a:p>
                  </a:txBody>
                  <a:tcPr>
                    <a:solidFill>
                      <a:srgbClr val="F5F5F5"/>
                    </a:solidFill>
                  </a:tcPr>
                </a:tc>
                <a:tc>
                  <a:txBody>
                    <a:bodyPr/>
                    <a:lstStyle/>
                    <a:p>
                      <a:pPr algn="l">
                        <a:defRPr sz="900">
                          <a:solidFill>
                            <a:srgbClr val="000000"/>
                          </a:solidFill>
                        </a:defRPr>
                      </a:pPr>
                      <a:r>
                        <a:t>6</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5</a:t>
                      </a:r>
                    </a:p>
                  </a:txBody>
                  <a:tcPr>
                    <a:solidFill>
                      <a:srgbClr val="F5F5F5"/>
                    </a:solidFill>
                  </a:tcPr>
                </a:tc>
                <a:tc>
                  <a:txBody>
                    <a:bodyPr/>
                    <a:lstStyle/>
                    <a:p>
                      <a:pPr algn="l">
                        <a:defRPr sz="900">
                          <a:solidFill>
                            <a:srgbClr val="000000"/>
                          </a:solidFill>
                        </a:defRPr>
                      </a:pPr>
                      <a:r>
                        <a:t>11</a:t>
                      </a:r>
                    </a:p>
                  </a:txBody>
                  <a:tcPr>
                    <a:solidFill>
                      <a:srgbClr val="F5F5F5"/>
                    </a:solidFill>
                  </a:tcPr>
                </a:tc>
              </a:tr>
              <a:tr h="209550">
                <a:tc>
                  <a:txBody>
                    <a:bodyPr/>
                    <a:lstStyle/>
                    <a:p>
                      <a:pPr>
                        <a:defRPr sz="900">
                          <a:solidFill>
                            <a:srgbClr val="000000"/>
                          </a:solidFill>
                        </a:defRPr>
                      </a:pPr>
                      <a:r>
                        <a:t>Windows Vista / Windows 2008</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r>
                        <a:t>1</a:t>
                      </a:r>
                    </a:p>
                  </a:txBody>
                  <a:tcPr/>
                </a:tc>
              </a:tr>
              <a:tr h="209550">
                <a:tc>
                  <a:txBody>
                    <a:bodyPr/>
                    <a:lstStyle/>
                    <a:p>
                      <a:pPr>
                        <a:defRPr b="1" sz="1000">
                          <a:solidFill>
                            <a:srgbClr val="FFFFFF"/>
                          </a:solidFill>
                        </a:defRPr>
                      </a:pPr>
                      <a:r>
                        <a:t>Grand Total</a:t>
                      </a:r>
                    </a:p>
                  </a:txBody>
                  <a:tcPr>
                    <a:solidFill>
                      <a:srgbClr val="4472C4"/>
                    </a:solidFill>
                  </a:tcPr>
                </a:tc>
                <a:tc>
                  <a:txBody>
                    <a:bodyPr/>
                    <a:lstStyle/>
                    <a:p>
                      <a:pPr algn="l">
                        <a:defRPr b="1" sz="1000">
                          <a:solidFill>
                            <a:srgbClr val="FFFFFF"/>
                          </a:solidFill>
                        </a:defRPr>
                      </a:pPr>
                      <a:r>
                        <a:t>19864</a:t>
                      </a:r>
                    </a:p>
                  </a:txBody>
                  <a:tcPr>
                    <a:solidFill>
                      <a:srgbClr val="4472C4"/>
                    </a:solidFill>
                  </a:tcPr>
                </a:tc>
                <a:tc>
                  <a:txBody>
                    <a:bodyPr/>
                    <a:lstStyle/>
                    <a:p>
                      <a:pPr algn="l">
                        <a:defRPr b="1" sz="1000">
                          <a:solidFill>
                            <a:srgbClr val="FFFFFF"/>
                          </a:solidFill>
                        </a:defRPr>
                      </a:pPr>
                      <a:r>
                        <a:t>1249</a:t>
                      </a:r>
                    </a:p>
                  </a:txBody>
                  <a:tcPr>
                    <a:solidFill>
                      <a:srgbClr val="4472C4"/>
                    </a:solidFill>
                  </a:tcPr>
                </a:tc>
                <a:tc>
                  <a:txBody>
                    <a:bodyPr/>
                    <a:lstStyle/>
                    <a:p>
                      <a:pPr algn="l">
                        <a:defRPr b="1" sz="1000">
                          <a:solidFill>
                            <a:srgbClr val="FFFFFF"/>
                          </a:solidFill>
                        </a:defRPr>
                      </a:pPr>
                      <a:r>
                        <a:t>7816</a:t>
                      </a:r>
                    </a:p>
                  </a:txBody>
                  <a:tcPr>
                    <a:solidFill>
                      <a:srgbClr val="4472C4"/>
                    </a:solidFill>
                  </a:tcPr>
                </a:tc>
                <a:tc>
                  <a:txBody>
                    <a:bodyPr/>
                    <a:lstStyle/>
                    <a:p>
                      <a:pPr algn="l">
                        <a:defRPr b="1" sz="1000">
                          <a:solidFill>
                            <a:srgbClr val="FFFFFF"/>
                          </a:solidFill>
                        </a:defRPr>
                      </a:pPr>
                      <a:r>
                        <a:t>28929</a:t>
                      </a:r>
                    </a:p>
                  </a:txBody>
                  <a:tcPr>
                    <a:solidFill>
                      <a:srgbClr val="4472C4"/>
                    </a:solidFill>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Summary of Vulnerability Remediation Strategy</a:t>
            </a:r>
          </a:p>
        </p:txBody>
      </p:sp>
      <p:sp>
        <p:nvSpPr>
          <p:cNvPr id="4" name="TextBox 3"/>
          <p:cNvSpPr txBox="1"/>
          <p:nvPr/>
        </p:nvSpPr>
        <p:spPr>
          <a:xfrm>
            <a:off x="457200" y="731520"/>
            <a:ext cx="11277295" cy="274320"/>
          </a:xfrm>
          <a:prstGeom prst="rect">
            <a:avLst/>
          </a:prstGeom>
          <a:noFill/>
        </p:spPr>
        <p:txBody>
          <a:bodyPr wrap="none">
            <a:spAutoFit/>
          </a:bodyPr>
          <a:lstStyle/>
          <a:p>
            <a:pPr algn="l">
              <a:defRPr b="1" sz="1600">
                <a:solidFill>
                  <a:srgbClr val="000000"/>
                </a:solidFill>
              </a:defRPr>
            </a:pPr>
            <a:r>
              <a:t>Stage - 1: Remediation Plan</a:t>
            </a:r>
          </a:p>
        </p:txBody>
      </p:sp>
      <p:graphicFrame>
        <p:nvGraphicFramePr>
          <p:cNvPr id="5" name="Table 4"/>
          <p:cNvGraphicFramePr>
            <a:graphicFrameLocks noGrp="1"/>
          </p:cNvGraphicFramePr>
          <p:nvPr/>
        </p:nvGraphicFramePr>
        <p:xfrm>
          <a:off x="457200" y="1097280"/>
          <a:ext cx="10332720" cy="1828800"/>
        </p:xfrm>
        <a:graphic>
          <a:graphicData uri="http://schemas.openxmlformats.org/drawingml/2006/table">
            <a:tbl>
              <a:tblPr firstRow="1" bandRow="1">
                <a:tableStyleId>{5C22544A-7EE6-4342-B048-85BDC9FD1C3A}</a:tableStyleId>
              </a:tblPr>
              <a:tblGrid>
                <a:gridCol w="457200"/>
                <a:gridCol w="3657600"/>
                <a:gridCol w="1371600"/>
                <a:gridCol w="1828800"/>
                <a:gridCol w="1371600"/>
                <a:gridCol w="1645920"/>
              </a:tblGrid>
              <a:tr h="304800">
                <a:tc>
                  <a:txBody>
                    <a:bodyPr/>
                    <a:lstStyle/>
                    <a:p>
                      <a:pPr algn="l">
                        <a:defRPr b="1" sz="1100">
                          <a:solidFill>
                            <a:srgbClr val="FFFFFF"/>
                          </a:solidFill>
                        </a:defRPr>
                      </a:pPr>
                      <a:r>
                        <a:t>#</a:t>
                      </a:r>
                    </a:p>
                  </a:txBody>
                  <a:tcPr>
                    <a:solidFill>
                      <a:srgbClr val="4472C4"/>
                    </a:solidFill>
                  </a:tcPr>
                </a:tc>
                <a:tc>
                  <a:txBody>
                    <a:bodyPr/>
                    <a:lstStyle/>
                    <a:p>
                      <a:pPr algn="l">
                        <a:defRPr b="1" sz="1100">
                          <a:solidFill>
                            <a:srgbClr val="FFFFFF"/>
                          </a:solidFill>
                        </a:defRPr>
                      </a:pPr>
                      <a:r>
                        <a:t>Description</a:t>
                      </a:r>
                    </a:p>
                  </a:txBody>
                  <a:tcPr>
                    <a:solidFill>
                      <a:srgbClr val="4472C4"/>
                    </a:solidFill>
                  </a:tcPr>
                </a:tc>
                <a:tc>
                  <a:txBody>
                    <a:bodyPr/>
                    <a:lstStyle/>
                    <a:p>
                      <a:pPr algn="l">
                        <a:defRPr b="1" sz="1100">
                          <a:solidFill>
                            <a:srgbClr val="FFFFFF"/>
                          </a:solidFill>
                        </a:defRPr>
                      </a:pPr>
                      <a:r>
                        <a:t>Total</a:t>
                      </a:r>
                    </a:p>
                  </a:txBody>
                  <a:tcPr>
                    <a:solidFill>
                      <a:srgbClr val="4472C4"/>
                    </a:solidFill>
                  </a:tcPr>
                </a:tc>
                <a:tc>
                  <a:txBody>
                    <a:bodyPr/>
                    <a:lstStyle/>
                    <a:p>
                      <a:pPr algn="l">
                        <a:defRPr b="1" sz="1100">
                          <a:solidFill>
                            <a:srgbClr val="FFFFFF"/>
                          </a:solidFill>
                        </a:defRPr>
                      </a:pPr>
                      <a:r>
                        <a:t>Remediation Target</a:t>
                      </a:r>
                    </a:p>
                  </a:txBody>
                  <a:tcPr>
                    <a:solidFill>
                      <a:srgbClr val="4472C4"/>
                    </a:solidFill>
                  </a:tcPr>
                </a:tc>
                <a:tc>
                  <a:txBody>
                    <a:bodyPr/>
                    <a:lstStyle/>
                    <a:p>
                      <a:pPr algn="l">
                        <a:defRPr b="1" sz="1100">
                          <a:solidFill>
                            <a:srgbClr val="FFFFFF"/>
                          </a:solidFill>
                        </a:defRPr>
                      </a:pPr>
                      <a:r>
                        <a:t>Balance</a:t>
                      </a:r>
                    </a:p>
                  </a:txBody>
                  <a:tcPr>
                    <a:solidFill>
                      <a:srgbClr val="4472C4"/>
                    </a:solidFill>
                  </a:tcPr>
                </a:tc>
                <a:tc>
                  <a:txBody>
                    <a:bodyPr/>
                    <a:lstStyle/>
                    <a:p>
                      <a:pPr algn="l">
                        <a:defRPr b="1" sz="1100">
                          <a:solidFill>
                            <a:srgbClr val="FFFFFF"/>
                          </a:solidFill>
                        </a:defRPr>
                      </a:pPr>
                      <a:r>
                        <a:t>Timeline</a:t>
                      </a:r>
                    </a:p>
                  </a:txBody>
                  <a:tcPr>
                    <a:solidFill>
                      <a:srgbClr val="4472C4"/>
                    </a:solidFill>
                  </a:tcPr>
                </a:tc>
              </a:tr>
              <a:tr h="304800">
                <a:tc>
                  <a:txBody>
                    <a:bodyPr/>
                    <a:lstStyle/>
                    <a:p>
                      <a:pPr algn="l">
                        <a:defRPr sz="900">
                          <a:solidFill>
                            <a:srgbClr val="000000"/>
                          </a:solidFill>
                        </a:defRPr>
                      </a:pPr>
                      <a:r>
                        <a:t>1</a:t>
                      </a:r>
                    </a:p>
                  </a:txBody>
                  <a:tcPr>
                    <a:solidFill>
                      <a:srgbClr val="F5F5F5"/>
                    </a:solidFill>
                  </a:tcPr>
                </a:tc>
                <a:tc>
                  <a:txBody>
                    <a:bodyPr/>
                    <a:lstStyle/>
                    <a:p>
                      <a:pPr>
                        <a:defRPr sz="900">
                          <a:solidFill>
                            <a:srgbClr val="000000"/>
                          </a:solidFill>
                        </a:defRPr>
                      </a:pPr>
                      <a:r>
                        <a:t>Windows Patching</a:t>
                      </a:r>
                    </a:p>
                  </a:txBody>
                  <a:tcPr>
                    <a:solidFill>
                      <a:srgbClr val="F5F5F5"/>
                    </a:solidFill>
                  </a:tcPr>
                </a:tc>
                <a:tc>
                  <a:txBody>
                    <a:bodyPr/>
                    <a:lstStyle/>
                    <a:p>
                      <a:pPr algn="l">
                        <a:defRPr sz="900">
                          <a:solidFill>
                            <a:srgbClr val="000000"/>
                          </a:solidFill>
                        </a:defRPr>
                      </a:pPr>
                      <a:r>
                        <a:t>37346</a:t>
                      </a:r>
                    </a:p>
                  </a:txBody>
                  <a:tcPr>
                    <a:solidFill>
                      <a:srgbClr val="F5F5F5"/>
                    </a:solidFill>
                  </a:tcPr>
                </a:tc>
                <a:tc>
                  <a:txBody>
                    <a:bodyPr/>
                    <a:lstStyle/>
                    <a:p>
                      <a:pPr algn="l">
                        <a:defRPr sz="900">
                          <a:solidFill>
                            <a:srgbClr val="000000"/>
                          </a:solidFill>
                        </a:defRPr>
                      </a:pPr>
                      <a:r>
                        <a:t>37346</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TBD</a:t>
                      </a:r>
                    </a:p>
                  </a:txBody>
                  <a:tcPr>
                    <a:solidFill>
                      <a:srgbClr val="F5F5F5"/>
                    </a:solidFill>
                  </a:tcPr>
                </a:tc>
              </a:tr>
              <a:tr h="304800">
                <a:tc>
                  <a:txBody>
                    <a:bodyPr/>
                    <a:lstStyle/>
                    <a:p>
                      <a:pPr algn="l">
                        <a:defRPr sz="900">
                          <a:solidFill>
                            <a:srgbClr val="000000"/>
                          </a:solidFill>
                        </a:defRPr>
                      </a:pPr>
                      <a:r>
                        <a:t>2</a:t>
                      </a:r>
                    </a:p>
                  </a:txBody>
                  <a:tcPr/>
                </a:tc>
                <a:tc>
                  <a:txBody>
                    <a:bodyPr/>
                    <a:lstStyle/>
                    <a:p>
                      <a:pPr>
                        <a:defRPr sz="900">
                          <a:solidFill>
                            <a:srgbClr val="000000"/>
                          </a:solidFill>
                        </a:defRPr>
                      </a:pPr>
                      <a:r>
                        <a:t>Software update/ Uninstallation</a:t>
                      </a:r>
                    </a:p>
                  </a:txBody>
                  <a:tcPr/>
                </a:tc>
                <a:tc>
                  <a:txBody>
                    <a:bodyPr/>
                    <a:lstStyle/>
                    <a:p>
                      <a:pPr algn="l">
                        <a:defRPr sz="900">
                          <a:solidFill>
                            <a:srgbClr val="000000"/>
                          </a:solidFill>
                        </a:defRPr>
                      </a:pPr>
                      <a:r>
                        <a:t>52387</a:t>
                      </a:r>
                    </a:p>
                  </a:txBody>
                  <a:tcPr/>
                </a:tc>
                <a:tc>
                  <a:txBody>
                    <a:bodyPr/>
                    <a:lstStyle/>
                    <a:p>
                      <a:pPr algn="l">
                        <a:defRPr sz="900">
                          <a:solidFill>
                            <a:srgbClr val="000000"/>
                          </a:solidFill>
                        </a:defRPr>
                      </a:pPr>
                      <a:r>
                        <a:t>17724</a:t>
                      </a:r>
                    </a:p>
                  </a:txBody>
                  <a:tcPr/>
                </a:tc>
                <a:tc>
                  <a:txBody>
                    <a:bodyPr/>
                    <a:lstStyle/>
                    <a:p>
                      <a:pPr algn="l">
                        <a:defRPr sz="900">
                          <a:solidFill>
                            <a:srgbClr val="000000"/>
                          </a:solidFill>
                        </a:defRPr>
                      </a:pPr>
                      <a:r>
                        <a:t>34663</a:t>
                      </a:r>
                    </a:p>
                  </a:txBody>
                  <a:tcPr/>
                </a:tc>
                <a:tc>
                  <a:txBody>
                    <a:bodyPr/>
                    <a:lstStyle/>
                    <a:p>
                      <a:pPr algn="l">
                        <a:defRPr sz="900">
                          <a:solidFill>
                            <a:srgbClr val="000000"/>
                          </a:solidFill>
                        </a:defRPr>
                      </a:pPr>
                      <a:r>
                        <a:t>TBD</a:t>
                      </a:r>
                    </a:p>
                  </a:txBody>
                  <a:tcPr/>
                </a:tc>
              </a:tr>
              <a:tr h="304800">
                <a:tc>
                  <a:txBody>
                    <a:bodyPr/>
                    <a:lstStyle/>
                    <a:p>
                      <a:pPr algn="l">
                        <a:defRPr sz="900">
                          <a:solidFill>
                            <a:srgbClr val="000000"/>
                          </a:solidFill>
                        </a:defRPr>
                      </a:pPr>
                      <a:r>
                        <a:t>3</a:t>
                      </a:r>
                    </a:p>
                  </a:txBody>
                  <a:tcPr>
                    <a:solidFill>
                      <a:srgbClr val="F5F5F5"/>
                    </a:solidFill>
                  </a:tcPr>
                </a:tc>
                <a:tc>
                  <a:txBody>
                    <a:bodyPr/>
                    <a:lstStyle/>
                    <a:p>
                      <a:pPr>
                        <a:defRPr sz="900">
                          <a:solidFill>
                            <a:srgbClr val="000000"/>
                          </a:solidFill>
                        </a:defRPr>
                      </a:pPr>
                      <a:r>
                        <a:t>EOL/ Obsolete</a:t>
                      </a:r>
                    </a:p>
                  </a:txBody>
                  <a:tcPr>
                    <a:solidFill>
                      <a:srgbClr val="F5F5F5"/>
                    </a:solidFill>
                  </a:tcPr>
                </a:tc>
                <a:tc>
                  <a:txBody>
                    <a:bodyPr/>
                    <a:lstStyle/>
                    <a:p>
                      <a:pPr algn="l">
                        <a:defRPr sz="900">
                          <a:solidFill>
                            <a:srgbClr val="000000"/>
                          </a:solidFill>
                        </a:defRPr>
                      </a:pPr>
                      <a:r>
                        <a:t>4083</a:t>
                      </a:r>
                    </a:p>
                  </a:txBody>
                  <a:tcPr>
                    <a:solidFill>
                      <a:srgbClr val="F5F5F5"/>
                    </a:solidFill>
                  </a:tcPr>
                </a:tc>
                <a:tc>
                  <a:txBody>
                    <a:bodyPr/>
                    <a:lstStyle/>
                    <a:p>
                      <a:pPr algn="l">
                        <a:defRPr sz="900">
                          <a:solidFill>
                            <a:srgbClr val="000000"/>
                          </a:solidFill>
                        </a:defRPr>
                      </a:pPr>
                      <a:r>
                        <a:t>1314</a:t>
                      </a:r>
                    </a:p>
                  </a:txBody>
                  <a:tcPr>
                    <a:solidFill>
                      <a:srgbClr val="F5F5F5"/>
                    </a:solidFill>
                  </a:tcPr>
                </a:tc>
                <a:tc>
                  <a:txBody>
                    <a:bodyPr/>
                    <a:lstStyle/>
                    <a:p>
                      <a:pPr algn="l">
                        <a:defRPr sz="900">
                          <a:solidFill>
                            <a:srgbClr val="000000"/>
                          </a:solidFill>
                        </a:defRPr>
                      </a:pPr>
                      <a:r>
                        <a:t>2769</a:t>
                      </a:r>
                    </a:p>
                  </a:txBody>
                  <a:tcPr>
                    <a:solidFill>
                      <a:srgbClr val="F5F5F5"/>
                    </a:solidFill>
                  </a:tcPr>
                </a:tc>
                <a:tc>
                  <a:txBody>
                    <a:bodyPr/>
                    <a:lstStyle/>
                    <a:p>
                      <a:pPr algn="l">
                        <a:defRPr sz="900">
                          <a:solidFill>
                            <a:srgbClr val="000000"/>
                          </a:solidFill>
                        </a:defRPr>
                      </a:pPr>
                      <a:r>
                        <a:t>TBD</a:t>
                      </a:r>
                    </a:p>
                  </a:txBody>
                  <a:tcPr>
                    <a:solidFill>
                      <a:srgbClr val="F5F5F5"/>
                    </a:solidFill>
                  </a:tcPr>
                </a:tc>
              </a:tr>
              <a:tr h="304800">
                <a:tc>
                  <a:txBody>
                    <a:bodyPr/>
                    <a:lstStyle/>
                    <a:p>
                      <a:pPr algn="l">
                        <a:defRPr sz="900">
                          <a:solidFill>
                            <a:srgbClr val="000000"/>
                          </a:solidFill>
                        </a:defRPr>
                      </a:pPr>
                      <a:r>
                        <a:t>4</a:t>
                      </a:r>
                    </a:p>
                  </a:txBody>
                  <a:tcPr/>
                </a:tc>
                <a:tc>
                  <a:txBody>
                    <a:bodyPr/>
                    <a:lstStyle/>
                    <a:p>
                      <a:pPr>
                        <a:defRPr sz="900">
                          <a:solidFill>
                            <a:srgbClr val="000000"/>
                          </a:solidFill>
                        </a:defRPr>
                      </a:pPr>
                      <a:r>
                        <a:t>OS Hardening/ Configuration</a:t>
                      </a:r>
                    </a:p>
                  </a:txBody>
                  <a:tcPr/>
                </a:tc>
                <a:tc>
                  <a:txBody>
                    <a:bodyPr/>
                    <a:lstStyle/>
                    <a:p>
                      <a:pPr algn="l">
                        <a:defRPr sz="900">
                          <a:solidFill>
                            <a:srgbClr val="000000"/>
                          </a:solidFill>
                        </a:defRPr>
                      </a:pPr>
                      <a:r>
                        <a:t>74686</a:t>
                      </a:r>
                    </a:p>
                  </a:txBody>
                  <a:tcPr/>
                </a:tc>
                <a:tc>
                  <a:txBody>
                    <a:bodyPr/>
                    <a:lstStyle/>
                    <a:p>
                      <a:pPr algn="l">
                        <a:defRPr sz="900">
                          <a:solidFill>
                            <a:srgbClr val="000000"/>
                          </a:solidFill>
                        </a:defRPr>
                      </a:pPr>
                      <a:r>
                        <a:t>1555</a:t>
                      </a:r>
                    </a:p>
                  </a:txBody>
                  <a:tcPr/>
                </a:tc>
                <a:tc>
                  <a:txBody>
                    <a:bodyPr/>
                    <a:lstStyle/>
                    <a:p>
                      <a:pPr algn="l">
                        <a:defRPr sz="900">
                          <a:solidFill>
                            <a:srgbClr val="000000"/>
                          </a:solidFill>
                        </a:defRPr>
                      </a:pPr>
                      <a:r>
                        <a:t>73131</a:t>
                      </a:r>
                    </a:p>
                  </a:txBody>
                  <a:tcPr/>
                </a:tc>
                <a:tc>
                  <a:txBody>
                    <a:bodyPr/>
                    <a:lstStyle/>
                    <a:p>
                      <a:pPr algn="l">
                        <a:defRPr sz="900">
                          <a:solidFill>
                            <a:srgbClr val="000000"/>
                          </a:solidFill>
                        </a:defRPr>
                      </a:pPr>
                      <a:r>
                        <a:t>TBD</a:t>
                      </a:r>
                    </a:p>
                  </a:txBody>
                  <a:tcPr/>
                </a:tc>
              </a:tr>
              <a:tr h="304800">
                <a:tc>
                  <a:txBody>
                    <a:bodyPr/>
                    <a:lstStyle/>
                    <a:p>
                      <a:pPr algn="l">
                        <a:defRPr sz="900" b="1">
                          <a:solidFill>
                            <a:srgbClr val="FFFFFF"/>
                          </a:solidFill>
                        </a:defRPr>
                      </a:pPr>
                    </a:p>
                  </a:txBody>
                  <a:tcPr>
                    <a:solidFill>
                      <a:srgbClr val="4472C4"/>
                    </a:solidFill>
                  </a:tcPr>
                </a:tc>
                <a:tc>
                  <a:txBody>
                    <a:bodyPr/>
                    <a:lstStyle/>
                    <a:p>
                      <a:pPr>
                        <a:defRPr sz="900" b="1">
                          <a:solidFill>
                            <a:srgbClr val="FFFFFF"/>
                          </a:solidFill>
                        </a:defRPr>
                      </a:pPr>
                      <a:r>
                        <a:t>Total</a:t>
                      </a:r>
                    </a:p>
                  </a:txBody>
                  <a:tcPr>
                    <a:solidFill>
                      <a:srgbClr val="4472C4"/>
                    </a:solidFill>
                  </a:tcPr>
                </a:tc>
                <a:tc>
                  <a:txBody>
                    <a:bodyPr/>
                    <a:lstStyle/>
                    <a:p>
                      <a:pPr algn="l">
                        <a:defRPr sz="900" b="1">
                          <a:solidFill>
                            <a:srgbClr val="FFFFFF"/>
                          </a:solidFill>
                        </a:defRPr>
                      </a:pPr>
                      <a:r>
                        <a:t>168502</a:t>
                      </a:r>
                    </a:p>
                  </a:txBody>
                  <a:tcPr>
                    <a:solidFill>
                      <a:srgbClr val="4472C4"/>
                    </a:solidFill>
                  </a:tcPr>
                </a:tc>
                <a:tc>
                  <a:txBody>
                    <a:bodyPr/>
                    <a:lstStyle/>
                    <a:p>
                      <a:pPr algn="l">
                        <a:defRPr sz="900" b="1">
                          <a:solidFill>
                            <a:srgbClr val="FFFFFF"/>
                          </a:solidFill>
                        </a:defRPr>
                      </a:pPr>
                      <a:r>
                        <a:t>57939</a:t>
                      </a:r>
                    </a:p>
                  </a:txBody>
                  <a:tcPr>
                    <a:solidFill>
                      <a:srgbClr val="4472C4"/>
                    </a:solidFill>
                  </a:tcPr>
                </a:tc>
                <a:tc>
                  <a:txBody>
                    <a:bodyPr/>
                    <a:lstStyle/>
                    <a:p>
                      <a:pPr algn="l">
                        <a:defRPr sz="900" b="1">
                          <a:solidFill>
                            <a:srgbClr val="FFFFFF"/>
                          </a:solidFill>
                        </a:defRPr>
                      </a:pPr>
                      <a:r>
                        <a:t>110563</a:t>
                      </a:r>
                    </a:p>
                  </a:txBody>
                  <a:tcPr>
                    <a:solidFill>
                      <a:srgbClr val="4472C4"/>
                    </a:solidFill>
                  </a:tcPr>
                </a:tc>
                <a:tc>
                  <a:txBody>
                    <a:bodyPr/>
                    <a:lstStyle/>
                    <a:p>
                      <a:pPr algn="l">
                        <a:defRPr sz="900" b="1">
                          <a:solidFill>
                            <a:srgbClr val="FFFFFF"/>
                          </a:solidFill>
                        </a:defRPr>
                      </a:pPr>
                    </a:p>
                  </a:txBody>
                  <a:tcPr>
                    <a:solidFill>
                      <a:srgbClr val="4472C4"/>
                    </a:solidFill>
                  </a:tcPr>
                </a:tc>
              </a:tr>
            </a:tbl>
          </a:graphicData>
        </a:graphic>
      </p:graphicFrame>
      <p:sp>
        <p:nvSpPr>
          <p:cNvPr id="6" name="TextBox 5"/>
          <p:cNvSpPr txBox="1"/>
          <p:nvPr/>
        </p:nvSpPr>
        <p:spPr>
          <a:xfrm>
            <a:off x="457200" y="3017520"/>
            <a:ext cx="11277295" cy="182880"/>
          </a:xfrm>
          <a:prstGeom prst="rect">
            <a:avLst/>
          </a:prstGeom>
          <a:noFill/>
        </p:spPr>
        <p:txBody>
          <a:bodyPr wrap="none">
            <a:spAutoFit/>
          </a:bodyPr>
          <a:lstStyle/>
          <a:p>
            <a:pPr>
              <a:defRPr sz="800" i="1">
                <a:solidFill>
                  <a:srgbClr val="000000"/>
                </a:solidFill>
              </a:defRPr>
            </a:pPr>
            <a:r>
              <a:t>**Remediation Target includes Exploits</a:t>
            </a:r>
          </a:p>
        </p:txBody>
      </p:sp>
      <p:sp>
        <p:nvSpPr>
          <p:cNvPr id="7" name="TextBox 6"/>
          <p:cNvSpPr txBox="1"/>
          <p:nvPr/>
        </p:nvSpPr>
        <p:spPr>
          <a:xfrm>
            <a:off x="457200" y="3474720"/>
            <a:ext cx="11277295" cy="274320"/>
          </a:xfrm>
          <a:prstGeom prst="rect">
            <a:avLst/>
          </a:prstGeom>
          <a:noFill/>
        </p:spPr>
        <p:txBody>
          <a:bodyPr wrap="none">
            <a:spAutoFit/>
          </a:bodyPr>
          <a:lstStyle/>
          <a:p>
            <a:pPr algn="l">
              <a:defRPr b="1" sz="1600">
                <a:solidFill>
                  <a:srgbClr val="000000"/>
                </a:solidFill>
              </a:defRPr>
            </a:pPr>
            <a:r>
              <a:t>Stage - 2: Remediation Plan (DRAFT)</a:t>
            </a:r>
          </a:p>
        </p:txBody>
      </p:sp>
      <p:graphicFrame>
        <p:nvGraphicFramePr>
          <p:cNvPr id="8" name="Table 7"/>
          <p:cNvGraphicFramePr>
            <a:graphicFrameLocks noGrp="1"/>
          </p:cNvGraphicFramePr>
          <p:nvPr/>
        </p:nvGraphicFramePr>
        <p:xfrm>
          <a:off x="457200" y="3840480"/>
          <a:ext cx="10332720" cy="1828800"/>
        </p:xfrm>
        <a:graphic>
          <a:graphicData uri="http://schemas.openxmlformats.org/drawingml/2006/table">
            <a:tbl>
              <a:tblPr firstRow="1" bandRow="1">
                <a:tableStyleId>{5C22544A-7EE6-4342-B048-85BDC9FD1C3A}</a:tableStyleId>
              </a:tblPr>
              <a:tblGrid>
                <a:gridCol w="457200"/>
                <a:gridCol w="3657600"/>
                <a:gridCol w="1371600"/>
                <a:gridCol w="1828800"/>
                <a:gridCol w="1371600"/>
                <a:gridCol w="1645920"/>
              </a:tblGrid>
              <a:tr h="304800">
                <a:tc>
                  <a:txBody>
                    <a:bodyPr/>
                    <a:lstStyle/>
                    <a:p>
                      <a:pPr algn="l">
                        <a:defRPr b="1" sz="1100">
                          <a:solidFill>
                            <a:srgbClr val="FFFFFF"/>
                          </a:solidFill>
                        </a:defRPr>
                      </a:pPr>
                      <a:r>
                        <a:t>#</a:t>
                      </a:r>
                    </a:p>
                  </a:txBody>
                  <a:tcPr>
                    <a:solidFill>
                      <a:srgbClr val="4472C4"/>
                    </a:solidFill>
                  </a:tcPr>
                </a:tc>
                <a:tc>
                  <a:txBody>
                    <a:bodyPr/>
                    <a:lstStyle/>
                    <a:p>
                      <a:pPr algn="l">
                        <a:defRPr b="1" sz="1100">
                          <a:solidFill>
                            <a:srgbClr val="FFFFFF"/>
                          </a:solidFill>
                        </a:defRPr>
                      </a:pPr>
                      <a:r>
                        <a:t>Description</a:t>
                      </a:r>
                    </a:p>
                  </a:txBody>
                  <a:tcPr>
                    <a:solidFill>
                      <a:srgbClr val="4472C4"/>
                    </a:solidFill>
                  </a:tcPr>
                </a:tc>
                <a:tc>
                  <a:txBody>
                    <a:bodyPr/>
                    <a:lstStyle/>
                    <a:p>
                      <a:pPr algn="l">
                        <a:defRPr b="1" sz="1100">
                          <a:solidFill>
                            <a:srgbClr val="FFFFFF"/>
                          </a:solidFill>
                        </a:defRPr>
                      </a:pPr>
                      <a:r>
                        <a:t>Total</a:t>
                      </a:r>
                    </a:p>
                  </a:txBody>
                  <a:tcPr>
                    <a:solidFill>
                      <a:srgbClr val="4472C4"/>
                    </a:solidFill>
                  </a:tcPr>
                </a:tc>
                <a:tc>
                  <a:txBody>
                    <a:bodyPr/>
                    <a:lstStyle/>
                    <a:p>
                      <a:pPr algn="l">
                        <a:defRPr b="1" sz="1100">
                          <a:solidFill>
                            <a:srgbClr val="FFFFFF"/>
                          </a:solidFill>
                        </a:defRPr>
                      </a:pPr>
                      <a:r>
                        <a:t>Remediation Target</a:t>
                      </a:r>
                    </a:p>
                  </a:txBody>
                  <a:tcPr>
                    <a:solidFill>
                      <a:srgbClr val="4472C4"/>
                    </a:solidFill>
                  </a:tcPr>
                </a:tc>
                <a:tc>
                  <a:txBody>
                    <a:bodyPr/>
                    <a:lstStyle/>
                    <a:p>
                      <a:pPr algn="l">
                        <a:defRPr b="1" sz="1100">
                          <a:solidFill>
                            <a:srgbClr val="FFFFFF"/>
                          </a:solidFill>
                        </a:defRPr>
                      </a:pPr>
                      <a:r>
                        <a:t>Balance</a:t>
                      </a:r>
                    </a:p>
                  </a:txBody>
                  <a:tcPr>
                    <a:solidFill>
                      <a:srgbClr val="4472C4"/>
                    </a:solidFill>
                  </a:tcPr>
                </a:tc>
                <a:tc>
                  <a:txBody>
                    <a:bodyPr/>
                    <a:lstStyle/>
                    <a:p>
                      <a:pPr algn="l">
                        <a:defRPr b="1" sz="1100">
                          <a:solidFill>
                            <a:srgbClr val="FFFFFF"/>
                          </a:solidFill>
                        </a:defRPr>
                      </a:pPr>
                      <a:r>
                        <a:t>Timeline</a:t>
                      </a:r>
                    </a:p>
                  </a:txBody>
                  <a:tcPr>
                    <a:solidFill>
                      <a:srgbClr val="4472C4"/>
                    </a:solidFill>
                  </a:tcPr>
                </a:tc>
              </a:tr>
              <a:tr h="304800">
                <a:tc>
                  <a:txBody>
                    <a:bodyPr/>
                    <a:lstStyle/>
                    <a:p>
                      <a:pPr algn="l">
                        <a:defRPr sz="900">
                          <a:solidFill>
                            <a:srgbClr val="000000"/>
                          </a:solidFill>
                        </a:defRPr>
                      </a:pPr>
                      <a:r>
                        <a:t>1</a:t>
                      </a:r>
                    </a:p>
                  </a:txBody>
                  <a:tcPr>
                    <a:solidFill>
                      <a:srgbClr val="F5F5F5"/>
                    </a:solidFill>
                  </a:tcPr>
                </a:tc>
                <a:tc>
                  <a:txBody>
                    <a:bodyPr/>
                    <a:lstStyle/>
                    <a:p>
                      <a:pPr>
                        <a:defRPr sz="900">
                          <a:solidFill>
                            <a:srgbClr val="000000"/>
                          </a:solidFill>
                        </a:defRPr>
                      </a:pPr>
                      <a:r>
                        <a:t>Windows Patching</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NA</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NA</a:t>
                      </a:r>
                    </a:p>
                  </a:txBody>
                  <a:tcPr>
                    <a:solidFill>
                      <a:srgbClr val="F5F5F5"/>
                    </a:solidFill>
                  </a:tcPr>
                </a:tc>
              </a:tr>
              <a:tr h="304800">
                <a:tc>
                  <a:txBody>
                    <a:bodyPr/>
                    <a:lstStyle/>
                    <a:p>
                      <a:pPr algn="l">
                        <a:defRPr sz="900">
                          <a:solidFill>
                            <a:srgbClr val="000000"/>
                          </a:solidFill>
                        </a:defRPr>
                      </a:pPr>
                      <a:r>
                        <a:t>2</a:t>
                      </a:r>
                    </a:p>
                  </a:txBody>
                  <a:tcPr/>
                </a:tc>
                <a:tc>
                  <a:txBody>
                    <a:bodyPr/>
                    <a:lstStyle/>
                    <a:p>
                      <a:pPr>
                        <a:defRPr sz="900">
                          <a:solidFill>
                            <a:srgbClr val="000000"/>
                          </a:solidFill>
                        </a:defRPr>
                      </a:pPr>
                      <a:r>
                        <a:t>Software update/ Uninstallation</a:t>
                      </a:r>
                    </a:p>
                  </a:txBody>
                  <a:tcPr/>
                </a:tc>
                <a:tc>
                  <a:txBody>
                    <a:bodyPr/>
                    <a:lstStyle/>
                    <a:p>
                      <a:pPr algn="l">
                        <a:defRPr sz="900">
                          <a:solidFill>
                            <a:srgbClr val="000000"/>
                          </a:solidFill>
                        </a:defRPr>
                      </a:pPr>
                      <a:r>
                        <a:t>34663</a:t>
                      </a:r>
                    </a:p>
                  </a:txBody>
                  <a:tcPr/>
                </a:tc>
                <a:tc>
                  <a:txBody>
                    <a:bodyPr/>
                    <a:lstStyle/>
                    <a:p>
                      <a:pPr algn="l">
                        <a:defRPr sz="900">
                          <a:solidFill>
                            <a:srgbClr val="000000"/>
                          </a:solidFill>
                        </a:defRPr>
                      </a:pPr>
                      <a:r>
                        <a:t>TBD</a:t>
                      </a:r>
                    </a:p>
                  </a:txBody>
                  <a:tcPr/>
                </a:tc>
                <a:tc>
                  <a:txBody>
                    <a:bodyPr/>
                    <a:lstStyle/>
                    <a:p>
                      <a:pPr algn="l">
                        <a:defRPr sz="900">
                          <a:solidFill>
                            <a:srgbClr val="000000"/>
                          </a:solidFill>
                        </a:defRPr>
                      </a:pPr>
                      <a:r>
                        <a:t>0</a:t>
                      </a:r>
                    </a:p>
                  </a:txBody>
                  <a:tcPr/>
                </a:tc>
                <a:tc>
                  <a:txBody>
                    <a:bodyPr/>
                    <a:lstStyle/>
                    <a:p>
                      <a:pPr algn="l">
                        <a:defRPr sz="900">
                          <a:solidFill>
                            <a:srgbClr val="000000"/>
                          </a:solidFill>
                        </a:defRPr>
                      </a:pPr>
                      <a:r>
                        <a:t>TBD</a:t>
                      </a:r>
                    </a:p>
                  </a:txBody>
                  <a:tcPr/>
                </a:tc>
              </a:tr>
              <a:tr h="304800">
                <a:tc>
                  <a:txBody>
                    <a:bodyPr/>
                    <a:lstStyle/>
                    <a:p>
                      <a:pPr algn="l">
                        <a:defRPr sz="900">
                          <a:solidFill>
                            <a:srgbClr val="000000"/>
                          </a:solidFill>
                        </a:defRPr>
                      </a:pPr>
                      <a:r>
                        <a:t>3</a:t>
                      </a:r>
                    </a:p>
                  </a:txBody>
                  <a:tcPr>
                    <a:solidFill>
                      <a:srgbClr val="F5F5F5"/>
                    </a:solidFill>
                  </a:tcPr>
                </a:tc>
                <a:tc>
                  <a:txBody>
                    <a:bodyPr/>
                    <a:lstStyle/>
                    <a:p>
                      <a:pPr>
                        <a:defRPr sz="900">
                          <a:solidFill>
                            <a:srgbClr val="000000"/>
                          </a:solidFill>
                        </a:defRPr>
                      </a:pPr>
                      <a:r>
                        <a:t>EOL/ Obsolete</a:t>
                      </a:r>
                    </a:p>
                  </a:txBody>
                  <a:tcPr>
                    <a:solidFill>
                      <a:srgbClr val="F5F5F5"/>
                    </a:solidFill>
                  </a:tcPr>
                </a:tc>
                <a:tc>
                  <a:txBody>
                    <a:bodyPr/>
                    <a:lstStyle/>
                    <a:p>
                      <a:pPr algn="l">
                        <a:defRPr sz="900">
                          <a:solidFill>
                            <a:srgbClr val="000000"/>
                          </a:solidFill>
                        </a:defRPr>
                      </a:pPr>
                      <a:r>
                        <a:t>2769</a:t>
                      </a:r>
                    </a:p>
                  </a:txBody>
                  <a:tcPr>
                    <a:solidFill>
                      <a:srgbClr val="F5F5F5"/>
                    </a:solidFill>
                  </a:tcPr>
                </a:tc>
                <a:tc>
                  <a:txBody>
                    <a:bodyPr/>
                    <a:lstStyle/>
                    <a:p>
                      <a:pPr algn="l">
                        <a:defRPr sz="900">
                          <a:solidFill>
                            <a:srgbClr val="000000"/>
                          </a:solidFill>
                        </a:defRPr>
                      </a:pPr>
                      <a:r>
                        <a:t>TBD</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TBD</a:t>
                      </a:r>
                    </a:p>
                  </a:txBody>
                  <a:tcPr>
                    <a:solidFill>
                      <a:srgbClr val="F5F5F5"/>
                    </a:solidFill>
                  </a:tcPr>
                </a:tc>
              </a:tr>
              <a:tr h="304800">
                <a:tc>
                  <a:txBody>
                    <a:bodyPr/>
                    <a:lstStyle/>
                    <a:p>
                      <a:pPr algn="l">
                        <a:defRPr sz="900">
                          <a:solidFill>
                            <a:srgbClr val="000000"/>
                          </a:solidFill>
                        </a:defRPr>
                      </a:pPr>
                      <a:r>
                        <a:t>4</a:t>
                      </a:r>
                    </a:p>
                  </a:txBody>
                  <a:tcPr/>
                </a:tc>
                <a:tc>
                  <a:txBody>
                    <a:bodyPr/>
                    <a:lstStyle/>
                    <a:p>
                      <a:pPr>
                        <a:defRPr sz="900">
                          <a:solidFill>
                            <a:srgbClr val="000000"/>
                          </a:solidFill>
                        </a:defRPr>
                      </a:pPr>
                      <a:r>
                        <a:t>OS Hardening/ Configuration</a:t>
                      </a:r>
                    </a:p>
                  </a:txBody>
                  <a:tcPr/>
                </a:tc>
                <a:tc>
                  <a:txBody>
                    <a:bodyPr/>
                    <a:lstStyle/>
                    <a:p>
                      <a:pPr algn="l">
                        <a:defRPr sz="900">
                          <a:solidFill>
                            <a:srgbClr val="000000"/>
                          </a:solidFill>
                        </a:defRPr>
                      </a:pPr>
                      <a:r>
                        <a:t>73131</a:t>
                      </a:r>
                    </a:p>
                  </a:txBody>
                  <a:tcPr/>
                </a:tc>
                <a:tc>
                  <a:txBody>
                    <a:bodyPr/>
                    <a:lstStyle/>
                    <a:p>
                      <a:pPr algn="l">
                        <a:defRPr sz="900">
                          <a:solidFill>
                            <a:srgbClr val="000000"/>
                          </a:solidFill>
                        </a:defRPr>
                      </a:pPr>
                      <a:r>
                        <a:t>TBD</a:t>
                      </a:r>
                    </a:p>
                  </a:txBody>
                  <a:tcPr/>
                </a:tc>
                <a:tc>
                  <a:txBody>
                    <a:bodyPr/>
                    <a:lstStyle/>
                    <a:p>
                      <a:pPr algn="l">
                        <a:defRPr sz="900">
                          <a:solidFill>
                            <a:srgbClr val="000000"/>
                          </a:solidFill>
                        </a:defRPr>
                      </a:pPr>
                      <a:r>
                        <a:t>0</a:t>
                      </a:r>
                    </a:p>
                  </a:txBody>
                  <a:tcPr/>
                </a:tc>
                <a:tc>
                  <a:txBody>
                    <a:bodyPr/>
                    <a:lstStyle/>
                    <a:p>
                      <a:pPr algn="l">
                        <a:defRPr sz="900">
                          <a:solidFill>
                            <a:srgbClr val="000000"/>
                          </a:solidFill>
                        </a:defRPr>
                      </a:pPr>
                      <a:r>
                        <a:t>TBD</a:t>
                      </a:r>
                    </a:p>
                  </a:txBody>
                  <a:tcPr/>
                </a:tc>
              </a:tr>
              <a:tr h="304800">
                <a:tc>
                  <a:txBody>
                    <a:bodyPr/>
                    <a:lstStyle/>
                    <a:p>
                      <a:pPr algn="l">
                        <a:defRPr sz="900" b="1">
                          <a:solidFill>
                            <a:srgbClr val="FFFFFF"/>
                          </a:solidFill>
                        </a:defRPr>
                      </a:pPr>
                    </a:p>
                  </a:txBody>
                  <a:tcPr>
                    <a:solidFill>
                      <a:srgbClr val="4472C4"/>
                    </a:solidFill>
                  </a:tcPr>
                </a:tc>
                <a:tc>
                  <a:txBody>
                    <a:bodyPr/>
                    <a:lstStyle/>
                    <a:p>
                      <a:pPr>
                        <a:defRPr sz="900" b="1">
                          <a:solidFill>
                            <a:srgbClr val="FFFFFF"/>
                          </a:solidFill>
                        </a:defRPr>
                      </a:pPr>
                      <a:r>
                        <a:t>Total</a:t>
                      </a:r>
                    </a:p>
                  </a:txBody>
                  <a:tcPr>
                    <a:solidFill>
                      <a:srgbClr val="4472C4"/>
                    </a:solidFill>
                  </a:tcPr>
                </a:tc>
                <a:tc>
                  <a:txBody>
                    <a:bodyPr/>
                    <a:lstStyle/>
                    <a:p>
                      <a:pPr algn="l">
                        <a:defRPr sz="900" b="1">
                          <a:solidFill>
                            <a:srgbClr val="FFFFFF"/>
                          </a:solidFill>
                        </a:defRPr>
                      </a:pPr>
                      <a:r>
                        <a:t>110563</a:t>
                      </a:r>
                    </a:p>
                  </a:txBody>
                  <a:tcPr>
                    <a:solidFill>
                      <a:srgbClr val="4472C4"/>
                    </a:solidFill>
                  </a:tcPr>
                </a:tc>
                <a:tc>
                  <a:txBody>
                    <a:bodyPr/>
                    <a:lstStyle/>
                    <a:p>
                      <a:pPr algn="l">
                        <a:defRPr sz="900" b="1">
                          <a:solidFill>
                            <a:srgbClr val="FFFFFF"/>
                          </a:solidFill>
                        </a:defRPr>
                      </a:pPr>
                      <a:r>
                        <a:t>TBD</a:t>
                      </a:r>
                    </a:p>
                  </a:txBody>
                  <a:tcPr>
                    <a:solidFill>
                      <a:srgbClr val="4472C4"/>
                    </a:solidFill>
                  </a:tcPr>
                </a:tc>
                <a:tc>
                  <a:txBody>
                    <a:bodyPr/>
                    <a:lstStyle/>
                    <a:p>
                      <a:pPr algn="l">
                        <a:defRPr sz="900" b="1">
                          <a:solidFill>
                            <a:srgbClr val="FFFFFF"/>
                          </a:solidFill>
                        </a:defRPr>
                      </a:pPr>
                      <a:r>
                        <a:t>0</a:t>
                      </a:r>
                    </a:p>
                  </a:txBody>
                  <a:tcPr>
                    <a:solidFill>
                      <a:srgbClr val="4472C4"/>
                    </a:solidFill>
                  </a:tcPr>
                </a:tc>
                <a:tc>
                  <a:txBody>
                    <a:bodyPr/>
                    <a:lstStyle/>
                    <a:p>
                      <a:pPr algn="l">
                        <a:defRPr sz="900" b="1">
                          <a:solidFill>
                            <a:srgbClr val="FFFFFF"/>
                          </a:solidFill>
                        </a:defRPr>
                      </a:pPr>
                    </a:p>
                  </a:txBody>
                  <a:tcPr>
                    <a:solidFill>
                      <a:srgbClr val="4472C4"/>
                    </a:solidFill>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Stage – 1 Windows Patching Explained</a:t>
            </a:r>
          </a:p>
        </p:txBody>
      </p:sp>
      <p:graphicFrame>
        <p:nvGraphicFramePr>
          <p:cNvPr id="4" name="Table 3"/>
          <p:cNvGraphicFramePr>
            <a:graphicFrameLocks noGrp="1"/>
          </p:cNvGraphicFramePr>
          <p:nvPr/>
        </p:nvGraphicFramePr>
        <p:xfrm>
          <a:off x="457200" y="914400"/>
          <a:ext cx="11265408" cy="5029200"/>
        </p:xfrm>
        <a:graphic>
          <a:graphicData uri="http://schemas.openxmlformats.org/drawingml/2006/table">
            <a:tbl>
              <a:tblPr firstRow="1" bandRow="1">
                <a:tableStyleId>{5C22544A-7EE6-4342-B048-85BDC9FD1C3A}</a:tableStyleId>
              </a:tblPr>
              <a:tblGrid>
                <a:gridCol w="5074920"/>
                <a:gridCol w="1124712"/>
                <a:gridCol w="1408176"/>
                <a:gridCol w="1124712"/>
                <a:gridCol w="1124712"/>
                <a:gridCol w="1408176"/>
              </a:tblGrid>
              <a:tr h="218660">
                <a:tc>
                  <a:txBody>
                    <a:bodyPr/>
                    <a:lstStyle/>
                    <a:p>
                      <a:pPr algn="l">
                        <a:defRPr b="1" sz="1100">
                          <a:solidFill>
                            <a:srgbClr val="FFFFFF"/>
                          </a:solidFill>
                        </a:defRPr>
                      </a:pPr>
                      <a:r>
                        <a:t>Operating System</a:t>
                      </a:r>
                    </a:p>
                  </a:txBody>
                  <a:tcPr>
                    <a:solidFill>
                      <a:srgbClr val="4472C4"/>
                    </a:solidFill>
                  </a:tcPr>
                </a:tc>
                <a:tc>
                  <a:txBody>
                    <a:bodyPr/>
                    <a:lstStyle/>
                    <a:p>
                      <a:pPr algn="l">
                        <a:defRPr b="1" sz="1100">
                          <a:solidFill>
                            <a:srgbClr val="FFFFFF"/>
                          </a:solidFill>
                        </a:defRPr>
                      </a:pPr>
                      <a:r>
                        <a:t>Immediate</a:t>
                      </a:r>
                    </a:p>
                  </a:txBody>
                  <a:tcPr>
                    <a:solidFill>
                      <a:srgbClr val="4472C4"/>
                    </a:solidFill>
                  </a:tcPr>
                </a:tc>
                <a:tc>
                  <a:txBody>
                    <a:bodyPr/>
                    <a:lstStyle/>
                    <a:p>
                      <a:pPr algn="l">
                        <a:defRPr b="1" sz="1100">
                          <a:solidFill>
                            <a:srgbClr val="FFFFFF"/>
                          </a:solidFill>
                        </a:defRPr>
                      </a:pPr>
                      <a:r>
                        <a:t>Critical</a:t>
                      </a:r>
                    </a:p>
                  </a:txBody>
                  <a:tcPr>
                    <a:solidFill>
                      <a:srgbClr val="4472C4"/>
                    </a:solidFill>
                  </a:tcPr>
                </a:tc>
                <a:tc>
                  <a:txBody>
                    <a:bodyPr/>
                    <a:lstStyle/>
                    <a:p>
                      <a:pPr algn="l">
                        <a:defRPr b="1" sz="1100">
                          <a:solidFill>
                            <a:srgbClr val="FFFFFF"/>
                          </a:solidFill>
                        </a:defRPr>
                      </a:pPr>
                      <a:r>
                        <a:t>High</a:t>
                      </a:r>
                    </a:p>
                  </a:txBody>
                  <a:tcPr>
                    <a:solidFill>
                      <a:srgbClr val="4472C4"/>
                    </a:solidFill>
                  </a:tcPr>
                </a:tc>
                <a:tc>
                  <a:txBody>
                    <a:bodyPr/>
                    <a:lstStyle/>
                    <a:p>
                      <a:pPr algn="l">
                        <a:defRPr b="1" sz="1100">
                          <a:solidFill>
                            <a:srgbClr val="FFFFFF"/>
                          </a:solidFill>
                        </a:defRPr>
                      </a:pPr>
                      <a:r>
                        <a:t>Medium</a:t>
                      </a:r>
                    </a:p>
                  </a:txBody>
                  <a:tcPr>
                    <a:solidFill>
                      <a:srgbClr val="4472C4"/>
                    </a:solidFill>
                  </a:tcPr>
                </a:tc>
                <a:tc>
                  <a:txBody>
                    <a:bodyPr/>
                    <a:lstStyle/>
                    <a:p>
                      <a:pPr algn="l">
                        <a:defRPr b="1" sz="1100">
                          <a:solidFill>
                            <a:srgbClr val="FFFFFF"/>
                          </a:solidFill>
                        </a:defRPr>
                      </a:pPr>
                      <a:r>
                        <a:t>Grand Total</a:t>
                      </a:r>
                    </a:p>
                  </a:txBody>
                  <a:tcPr>
                    <a:solidFill>
                      <a:srgbClr val="4472C4"/>
                    </a:solidFill>
                  </a:tcPr>
                </a:tc>
              </a:tr>
              <a:tr h="218660">
                <a:tc>
                  <a:txBody>
                    <a:bodyPr/>
                    <a:lstStyle/>
                    <a:p>
                      <a:pPr>
                        <a:defRPr sz="900">
                          <a:solidFill>
                            <a:srgbClr val="000000"/>
                          </a:solidFill>
                        </a:defRPr>
                      </a:pPr>
                      <a:r>
                        <a:t>Windows 2003 R2 Service Pack 2</a:t>
                      </a:r>
                    </a:p>
                  </a:txBody>
                  <a:tcPr>
                    <a:solidFill>
                      <a:srgbClr val="F5F5F5"/>
                    </a:solidFill>
                  </a:tcPr>
                </a:tc>
                <a:tc>
                  <a:txBody>
                    <a:bodyPr/>
                    <a:lstStyle/>
                    <a:p>
                      <a:pPr algn="l">
                        <a:defRPr sz="900">
                          <a:solidFill>
                            <a:srgbClr val="000000"/>
                          </a:solidFill>
                        </a:defRPr>
                      </a:pPr>
                      <a:r>
                        <a:t>9</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6</a:t>
                      </a:r>
                    </a:p>
                  </a:txBody>
                  <a:tcPr>
                    <a:solidFill>
                      <a:srgbClr val="F5F5F5"/>
                    </a:solidFill>
                  </a:tcPr>
                </a:tc>
                <a:tc>
                  <a:txBody>
                    <a:bodyPr/>
                    <a:lstStyle/>
                    <a:p>
                      <a:pPr algn="l">
                        <a:defRPr sz="900">
                          <a:solidFill>
                            <a:srgbClr val="000000"/>
                          </a:solidFill>
                        </a:defRPr>
                      </a:pPr>
                      <a:r>
                        <a:t>15</a:t>
                      </a:r>
                    </a:p>
                  </a:txBody>
                  <a:tcPr>
                    <a:solidFill>
                      <a:srgbClr val="F5F5F5"/>
                    </a:solidFill>
                  </a:tcPr>
                </a:tc>
              </a:tr>
              <a:tr h="218660">
                <a:tc>
                  <a:txBody>
                    <a:bodyPr/>
                    <a:lstStyle/>
                    <a:p>
                      <a:pPr>
                        <a:defRPr sz="900">
                          <a:solidFill>
                            <a:srgbClr val="000000"/>
                          </a:solidFill>
                        </a:defRPr>
                      </a:pPr>
                      <a:r>
                        <a:t>Windows 2008 Enterprise Server 64 bit Edition Service Pack 2</a:t>
                      </a:r>
                    </a:p>
                  </a:txBody>
                  <a:tcPr/>
                </a:tc>
                <a:tc>
                  <a:txBody>
                    <a:bodyPr/>
                    <a:lstStyle/>
                    <a:p>
                      <a:pPr algn="l">
                        <a:defRPr sz="900">
                          <a:solidFill>
                            <a:srgbClr val="000000"/>
                          </a:solidFill>
                        </a:defRPr>
                      </a:pPr>
                      <a:r>
                        <a:t>79</a:t>
                      </a:r>
                    </a:p>
                  </a:txBody>
                  <a:tcPr/>
                </a:tc>
                <a:tc>
                  <a:txBody>
                    <a:bodyPr/>
                    <a:lstStyle/>
                    <a:p>
                      <a:pPr algn="l">
                        <a:defRPr sz="900">
                          <a:solidFill>
                            <a:srgbClr val="000000"/>
                          </a:solidFill>
                        </a:defRPr>
                      </a:pPr>
                      <a:r>
                        <a:t>235</a:t>
                      </a:r>
                    </a:p>
                  </a:txBody>
                  <a:tcPr/>
                </a:tc>
                <a:tc>
                  <a:txBody>
                    <a:bodyPr/>
                    <a:lstStyle/>
                    <a:p>
                      <a:pPr algn="l">
                        <a:defRPr sz="900">
                          <a:solidFill>
                            <a:srgbClr val="000000"/>
                          </a:solidFill>
                        </a:defRPr>
                      </a:pPr>
                      <a:r>
                        <a:t>80</a:t>
                      </a:r>
                    </a:p>
                  </a:txBody>
                  <a:tcPr/>
                </a:tc>
                <a:tc>
                  <a:txBody>
                    <a:bodyPr/>
                    <a:lstStyle/>
                    <a:p>
                      <a:pPr algn="l">
                        <a:defRPr sz="900">
                          <a:solidFill>
                            <a:srgbClr val="000000"/>
                          </a:solidFill>
                        </a:defRPr>
                      </a:pPr>
                      <a:r>
                        <a:t>25</a:t>
                      </a:r>
                    </a:p>
                  </a:txBody>
                  <a:tcPr/>
                </a:tc>
                <a:tc>
                  <a:txBody>
                    <a:bodyPr/>
                    <a:lstStyle/>
                    <a:p>
                      <a:pPr algn="l">
                        <a:defRPr sz="900">
                          <a:solidFill>
                            <a:srgbClr val="000000"/>
                          </a:solidFill>
                        </a:defRPr>
                      </a:pPr>
                      <a:r>
                        <a:t>419</a:t>
                      </a:r>
                    </a:p>
                  </a:txBody>
                  <a:tcPr/>
                </a:tc>
              </a:tr>
              <a:tr h="218660">
                <a:tc>
                  <a:txBody>
                    <a:bodyPr/>
                    <a:lstStyle/>
                    <a:p>
                      <a:pPr>
                        <a:defRPr sz="900">
                          <a:solidFill>
                            <a:srgbClr val="000000"/>
                          </a:solidFill>
                        </a:defRPr>
                      </a:pPr>
                      <a:r>
                        <a:t>Windows 2008 Enterprise Server Service Pack 2</a:t>
                      </a:r>
                    </a:p>
                  </a:txBody>
                  <a:tcPr>
                    <a:solidFill>
                      <a:srgbClr val="F5F5F5"/>
                    </a:solidFill>
                  </a:tcPr>
                </a:tc>
                <a:tc>
                  <a:txBody>
                    <a:bodyPr/>
                    <a:lstStyle/>
                    <a:p>
                      <a:pPr algn="l">
                        <a:defRPr sz="900">
                          <a:solidFill>
                            <a:srgbClr val="000000"/>
                          </a:solidFill>
                        </a:defRPr>
                      </a:pPr>
                      <a:r>
                        <a:t>147</a:t>
                      </a:r>
                    </a:p>
                  </a:txBody>
                  <a:tcPr>
                    <a:solidFill>
                      <a:srgbClr val="F5F5F5"/>
                    </a:solidFill>
                  </a:tcPr>
                </a:tc>
                <a:tc>
                  <a:txBody>
                    <a:bodyPr/>
                    <a:lstStyle/>
                    <a:p>
                      <a:pPr algn="l">
                        <a:defRPr sz="900">
                          <a:solidFill>
                            <a:srgbClr val="000000"/>
                          </a:solidFill>
                        </a:defRPr>
                      </a:pPr>
                      <a:r>
                        <a:t>353</a:t>
                      </a:r>
                    </a:p>
                  </a:txBody>
                  <a:tcPr>
                    <a:solidFill>
                      <a:srgbClr val="F5F5F5"/>
                    </a:solidFill>
                  </a:tcPr>
                </a:tc>
                <a:tc>
                  <a:txBody>
                    <a:bodyPr/>
                    <a:lstStyle/>
                    <a:p>
                      <a:pPr algn="l">
                        <a:defRPr sz="900">
                          <a:solidFill>
                            <a:srgbClr val="000000"/>
                          </a:solidFill>
                        </a:defRPr>
                      </a:pPr>
                      <a:r>
                        <a:t>120</a:t>
                      </a:r>
                    </a:p>
                  </a:txBody>
                  <a:tcPr>
                    <a:solidFill>
                      <a:srgbClr val="F5F5F5"/>
                    </a:solidFill>
                  </a:tcPr>
                </a:tc>
                <a:tc>
                  <a:txBody>
                    <a:bodyPr/>
                    <a:lstStyle/>
                    <a:p>
                      <a:pPr algn="l">
                        <a:defRPr sz="900">
                          <a:solidFill>
                            <a:srgbClr val="000000"/>
                          </a:solidFill>
                        </a:defRPr>
                      </a:pPr>
                      <a:r>
                        <a:t>28</a:t>
                      </a:r>
                    </a:p>
                  </a:txBody>
                  <a:tcPr>
                    <a:solidFill>
                      <a:srgbClr val="F5F5F5"/>
                    </a:solidFill>
                  </a:tcPr>
                </a:tc>
                <a:tc>
                  <a:txBody>
                    <a:bodyPr/>
                    <a:lstStyle/>
                    <a:p>
                      <a:pPr algn="l">
                        <a:defRPr sz="900">
                          <a:solidFill>
                            <a:srgbClr val="000000"/>
                          </a:solidFill>
                        </a:defRPr>
                      </a:pPr>
                      <a:r>
                        <a:t>648</a:t>
                      </a:r>
                    </a:p>
                  </a:txBody>
                  <a:tcPr>
                    <a:solidFill>
                      <a:srgbClr val="F5F5F5"/>
                    </a:solidFill>
                  </a:tcPr>
                </a:tc>
              </a:tr>
              <a:tr h="218660">
                <a:tc>
                  <a:txBody>
                    <a:bodyPr/>
                    <a:lstStyle/>
                    <a:p>
                      <a:pPr>
                        <a:defRPr sz="900">
                          <a:solidFill>
                            <a:srgbClr val="000000"/>
                          </a:solidFill>
                        </a:defRPr>
                      </a:pPr>
                      <a:r>
                        <a:t>Windows 2008 R2 Enterprise Service Pack 1</a:t>
                      </a:r>
                    </a:p>
                  </a:txBody>
                  <a:tcPr/>
                </a:tc>
                <a:tc>
                  <a:txBody>
                    <a:bodyPr/>
                    <a:lstStyle/>
                    <a:p>
                      <a:pPr algn="l">
                        <a:defRPr sz="900">
                          <a:solidFill>
                            <a:srgbClr val="000000"/>
                          </a:solidFill>
                        </a:defRPr>
                      </a:pPr>
                      <a:r>
                        <a:t>13</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13</a:t>
                      </a:r>
                    </a:p>
                  </a:txBody>
                  <a:tcPr/>
                </a:tc>
              </a:tr>
              <a:tr h="218660">
                <a:tc>
                  <a:txBody>
                    <a:bodyPr/>
                    <a:lstStyle/>
                    <a:p>
                      <a:pPr>
                        <a:defRPr sz="900">
                          <a:solidFill>
                            <a:srgbClr val="000000"/>
                          </a:solidFill>
                        </a:defRPr>
                      </a:pPr>
                      <a:r>
                        <a:t>Windows 2008 R2 Standard Service Pack 1</a:t>
                      </a:r>
                    </a:p>
                  </a:txBody>
                  <a:tcPr>
                    <a:solidFill>
                      <a:srgbClr val="F5F5F5"/>
                    </a:solidFill>
                  </a:tcPr>
                </a:tc>
                <a:tc>
                  <a:txBody>
                    <a:bodyPr/>
                    <a:lstStyle/>
                    <a:p>
                      <a:pPr algn="l">
                        <a:defRPr sz="900">
                          <a:solidFill>
                            <a:srgbClr val="000000"/>
                          </a:solidFill>
                        </a:defRPr>
                      </a:pPr>
                      <a:r>
                        <a:t>15</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15</a:t>
                      </a:r>
                    </a:p>
                  </a:txBody>
                  <a:tcPr>
                    <a:solidFill>
                      <a:srgbClr val="F5F5F5"/>
                    </a:solidFill>
                  </a:tcPr>
                </a:tc>
              </a:tr>
              <a:tr h="218660">
                <a:tc>
                  <a:txBody>
                    <a:bodyPr/>
                    <a:lstStyle/>
                    <a:p>
                      <a:pPr>
                        <a:defRPr sz="900">
                          <a:solidFill>
                            <a:srgbClr val="000000"/>
                          </a:solidFill>
                        </a:defRPr>
                      </a:pPr>
                      <a:r>
                        <a:t>Windows 2012 R2 Standard</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a:t>
                      </a:r>
                    </a:p>
                  </a:txBody>
                  <a:tcPr/>
                </a:tc>
              </a:tr>
              <a:tr h="218660">
                <a:tc>
                  <a:txBody>
                    <a:bodyPr/>
                    <a:lstStyle/>
                    <a:p>
                      <a:pPr>
                        <a:defRPr sz="900">
                          <a:solidFill>
                            <a:srgbClr val="000000"/>
                          </a:solidFill>
                        </a:defRPr>
                      </a:pPr>
                      <a:r>
                        <a:t>Windows 2016</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5</a:t>
                      </a:r>
                    </a:p>
                  </a:txBody>
                  <a:tcPr>
                    <a:solidFill>
                      <a:srgbClr val="F5F5F5"/>
                    </a:solidFill>
                  </a:tcPr>
                </a:tc>
              </a:tr>
              <a:tr h="218660">
                <a:tc>
                  <a:txBody>
                    <a:bodyPr/>
                    <a:lstStyle/>
                    <a:p>
                      <a:pPr>
                        <a:defRPr sz="900">
                          <a:solidFill>
                            <a:srgbClr val="000000"/>
                          </a:solidFill>
                        </a:defRPr>
                      </a:pPr>
                      <a:r>
                        <a:t>Windows Server 2003 R2 Service Pack 2</a:t>
                      </a:r>
                    </a:p>
                  </a:txBody>
                  <a:tcPr/>
                </a:tc>
                <a:tc>
                  <a:txBody>
                    <a:bodyPr/>
                    <a:lstStyle/>
                    <a:p>
                      <a:pPr algn="l">
                        <a:defRPr sz="900">
                          <a:solidFill>
                            <a:srgbClr val="000000"/>
                          </a:solidFill>
                        </a:defRPr>
                      </a:pPr>
                      <a:r>
                        <a:t>21</a:t>
                      </a:r>
                    </a:p>
                  </a:txBody>
                  <a:tcPr/>
                </a:tc>
                <a:tc>
                  <a:txBody>
                    <a:bodyPr/>
                    <a:lstStyle/>
                    <a:p>
                      <a:pPr algn="l">
                        <a:defRPr sz="900">
                          <a:solidFill>
                            <a:srgbClr val="000000"/>
                          </a:solidFill>
                        </a:defRPr>
                      </a:pPr>
                      <a:r>
                        <a:t>40</a:t>
                      </a:r>
                    </a:p>
                  </a:txBody>
                  <a:tcPr/>
                </a:tc>
                <a:tc>
                  <a:txBody>
                    <a:bodyPr/>
                    <a:lstStyle/>
                    <a:p>
                      <a:pPr algn="l">
                        <a:defRPr sz="900">
                          <a:solidFill>
                            <a:srgbClr val="000000"/>
                          </a:solidFill>
                        </a:defRPr>
                      </a:pPr>
                      <a:r>
                        <a:t>32</a:t>
                      </a:r>
                    </a:p>
                  </a:txBody>
                  <a:tcPr/>
                </a:tc>
                <a:tc>
                  <a:txBody>
                    <a:bodyPr/>
                    <a:lstStyle/>
                    <a:p>
                      <a:pPr algn="l">
                        <a:defRPr sz="900">
                          <a:solidFill>
                            <a:srgbClr val="000000"/>
                          </a:solidFill>
                        </a:defRPr>
                      </a:pPr>
                      <a:r>
                        <a:t>9</a:t>
                      </a:r>
                    </a:p>
                  </a:txBody>
                  <a:tcPr/>
                </a:tc>
                <a:tc>
                  <a:txBody>
                    <a:bodyPr/>
                    <a:lstStyle/>
                    <a:p>
                      <a:pPr algn="l">
                        <a:defRPr sz="900">
                          <a:solidFill>
                            <a:srgbClr val="000000"/>
                          </a:solidFill>
                        </a:defRPr>
                      </a:pPr>
                      <a:r>
                        <a:t>102</a:t>
                      </a:r>
                    </a:p>
                  </a:txBody>
                  <a:tcPr/>
                </a:tc>
              </a:tr>
              <a:tr h="218660">
                <a:tc>
                  <a:txBody>
                    <a:bodyPr/>
                    <a:lstStyle/>
                    <a:p>
                      <a:pPr>
                        <a:defRPr sz="900">
                          <a:solidFill>
                            <a:srgbClr val="000000"/>
                          </a:solidFill>
                        </a:defRPr>
                      </a:pPr>
                      <a:r>
                        <a:t>Windows Server 2008 R2 Enterprise 64 bit Edition Service Pack 1</a:t>
                      </a:r>
                    </a:p>
                  </a:txBody>
                  <a:tcPr>
                    <a:solidFill>
                      <a:srgbClr val="F5F5F5"/>
                    </a:solidFill>
                  </a:tcPr>
                </a:tc>
                <a:tc>
                  <a:txBody>
                    <a:bodyPr/>
                    <a:lstStyle/>
                    <a:p>
                      <a:pPr algn="l">
                        <a:defRPr sz="900">
                          <a:solidFill>
                            <a:srgbClr val="000000"/>
                          </a:solidFill>
                        </a:defRPr>
                      </a:pPr>
                      <a:r>
                        <a:t>1194</a:t>
                      </a:r>
                    </a:p>
                  </a:txBody>
                  <a:tcPr>
                    <a:solidFill>
                      <a:srgbClr val="F5F5F5"/>
                    </a:solidFill>
                  </a:tcPr>
                </a:tc>
                <a:tc>
                  <a:txBody>
                    <a:bodyPr/>
                    <a:lstStyle/>
                    <a:p>
                      <a:pPr algn="l">
                        <a:defRPr sz="900">
                          <a:solidFill>
                            <a:srgbClr val="000000"/>
                          </a:solidFill>
                        </a:defRPr>
                      </a:pPr>
                      <a:r>
                        <a:t>3080</a:t>
                      </a:r>
                    </a:p>
                  </a:txBody>
                  <a:tcPr>
                    <a:solidFill>
                      <a:srgbClr val="F5F5F5"/>
                    </a:solidFill>
                  </a:tcPr>
                </a:tc>
                <a:tc>
                  <a:txBody>
                    <a:bodyPr/>
                    <a:lstStyle/>
                    <a:p>
                      <a:pPr algn="l">
                        <a:defRPr sz="900">
                          <a:solidFill>
                            <a:srgbClr val="000000"/>
                          </a:solidFill>
                        </a:defRPr>
                      </a:pPr>
                      <a:r>
                        <a:t>746</a:t>
                      </a:r>
                    </a:p>
                  </a:txBody>
                  <a:tcPr>
                    <a:solidFill>
                      <a:srgbClr val="F5F5F5"/>
                    </a:solidFill>
                  </a:tcPr>
                </a:tc>
                <a:tc>
                  <a:txBody>
                    <a:bodyPr/>
                    <a:lstStyle/>
                    <a:p>
                      <a:pPr algn="l">
                        <a:defRPr sz="900">
                          <a:solidFill>
                            <a:srgbClr val="000000"/>
                          </a:solidFill>
                        </a:defRPr>
                      </a:pPr>
                      <a:r>
                        <a:t>166</a:t>
                      </a:r>
                    </a:p>
                  </a:txBody>
                  <a:tcPr>
                    <a:solidFill>
                      <a:srgbClr val="F5F5F5"/>
                    </a:solidFill>
                  </a:tcPr>
                </a:tc>
                <a:tc>
                  <a:txBody>
                    <a:bodyPr/>
                    <a:lstStyle/>
                    <a:p>
                      <a:pPr algn="l">
                        <a:defRPr sz="900">
                          <a:solidFill>
                            <a:srgbClr val="000000"/>
                          </a:solidFill>
                        </a:defRPr>
                      </a:pPr>
                      <a:r>
                        <a:t>5186</a:t>
                      </a:r>
                    </a:p>
                  </a:txBody>
                  <a:tcPr>
                    <a:solidFill>
                      <a:srgbClr val="F5F5F5"/>
                    </a:solidFill>
                  </a:tcPr>
                </a:tc>
              </a:tr>
              <a:tr h="218660">
                <a:tc>
                  <a:txBody>
                    <a:bodyPr/>
                    <a:lstStyle/>
                    <a:p>
                      <a:pPr>
                        <a:defRPr sz="900">
                          <a:solidFill>
                            <a:srgbClr val="000000"/>
                          </a:solidFill>
                        </a:defRPr>
                      </a:pPr>
                      <a:r>
                        <a:t>Windows Server 2008 R2 Standard 64 bit Edition Service Pack 1</a:t>
                      </a:r>
                    </a:p>
                  </a:txBody>
                  <a:tcPr/>
                </a:tc>
                <a:tc>
                  <a:txBody>
                    <a:bodyPr/>
                    <a:lstStyle/>
                    <a:p>
                      <a:pPr algn="l">
                        <a:defRPr sz="900">
                          <a:solidFill>
                            <a:srgbClr val="000000"/>
                          </a:solidFill>
                        </a:defRPr>
                      </a:pPr>
                      <a:r>
                        <a:t>2229</a:t>
                      </a:r>
                    </a:p>
                  </a:txBody>
                  <a:tcPr/>
                </a:tc>
                <a:tc>
                  <a:txBody>
                    <a:bodyPr/>
                    <a:lstStyle/>
                    <a:p>
                      <a:pPr algn="l">
                        <a:defRPr sz="900">
                          <a:solidFill>
                            <a:srgbClr val="000000"/>
                          </a:solidFill>
                        </a:defRPr>
                      </a:pPr>
                      <a:r>
                        <a:t>6142</a:t>
                      </a:r>
                    </a:p>
                  </a:txBody>
                  <a:tcPr/>
                </a:tc>
                <a:tc>
                  <a:txBody>
                    <a:bodyPr/>
                    <a:lstStyle/>
                    <a:p>
                      <a:pPr algn="l">
                        <a:defRPr sz="900">
                          <a:solidFill>
                            <a:srgbClr val="000000"/>
                          </a:solidFill>
                        </a:defRPr>
                      </a:pPr>
                      <a:r>
                        <a:t>1453</a:t>
                      </a:r>
                    </a:p>
                  </a:txBody>
                  <a:tcPr/>
                </a:tc>
                <a:tc>
                  <a:txBody>
                    <a:bodyPr/>
                    <a:lstStyle/>
                    <a:p>
                      <a:pPr algn="l">
                        <a:defRPr sz="900">
                          <a:solidFill>
                            <a:srgbClr val="000000"/>
                          </a:solidFill>
                        </a:defRPr>
                      </a:pPr>
                      <a:r>
                        <a:t>492</a:t>
                      </a:r>
                    </a:p>
                  </a:txBody>
                  <a:tcPr/>
                </a:tc>
                <a:tc>
                  <a:txBody>
                    <a:bodyPr/>
                    <a:lstStyle/>
                    <a:p>
                      <a:pPr algn="l">
                        <a:defRPr sz="900">
                          <a:solidFill>
                            <a:srgbClr val="000000"/>
                          </a:solidFill>
                        </a:defRPr>
                      </a:pPr>
                      <a:r>
                        <a:t>10316</a:t>
                      </a:r>
                    </a:p>
                  </a:txBody>
                  <a:tcPr/>
                </a:tc>
              </a:tr>
              <a:tr h="218660">
                <a:tc>
                  <a:txBody>
                    <a:bodyPr/>
                    <a:lstStyle/>
                    <a:p>
                      <a:pPr>
                        <a:defRPr sz="900">
                          <a:solidFill>
                            <a:srgbClr val="000000"/>
                          </a:solidFill>
                        </a:defRPr>
                      </a:pPr>
                      <a:r>
                        <a:t>Windows Server 2012 R2 Core 64 bit Edition</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a:t>
                      </a:r>
                    </a:p>
                  </a:txBody>
                  <a:tcPr>
                    <a:solidFill>
                      <a:srgbClr val="F5F5F5"/>
                    </a:solidFill>
                  </a:tcPr>
                </a:tc>
              </a:tr>
              <a:tr h="218660">
                <a:tc>
                  <a:txBody>
                    <a:bodyPr/>
                    <a:lstStyle/>
                    <a:p>
                      <a:pPr>
                        <a:defRPr sz="900">
                          <a:solidFill>
                            <a:srgbClr val="000000"/>
                          </a:solidFill>
                        </a:defRPr>
                      </a:pPr>
                      <a:r>
                        <a:t>Windows Server 2012 R2 Datacenter 64 bit Edition</a:t>
                      </a:r>
                    </a:p>
                  </a:txBody>
                  <a:tcPr/>
                </a:tc>
                <a:tc>
                  <a:txBody>
                    <a:bodyPr/>
                    <a:lstStyle/>
                    <a:p>
                      <a:pPr algn="l">
                        <a:defRPr sz="900">
                          <a:solidFill>
                            <a:srgbClr val="000000"/>
                          </a:solidFill>
                        </a:defRPr>
                      </a:pPr>
                      <a:r>
                        <a:t>22</a:t>
                      </a:r>
                    </a:p>
                  </a:txBody>
                  <a:tcPr/>
                </a:tc>
                <a:tc>
                  <a:txBody>
                    <a:bodyPr/>
                    <a:lstStyle/>
                    <a:p>
                      <a:pPr algn="l">
                        <a:defRPr sz="900">
                          <a:solidFill>
                            <a:srgbClr val="000000"/>
                          </a:solidFill>
                        </a:defRPr>
                      </a:pPr>
                      <a:r>
                        <a:t>82</a:t>
                      </a:r>
                    </a:p>
                  </a:txBody>
                  <a:tcPr/>
                </a:tc>
                <a:tc>
                  <a:txBody>
                    <a:bodyPr/>
                    <a:lstStyle/>
                    <a:p>
                      <a:pPr algn="l">
                        <a:defRPr sz="900">
                          <a:solidFill>
                            <a:srgbClr val="000000"/>
                          </a:solidFill>
                        </a:defRPr>
                      </a:pPr>
                      <a:r>
                        <a:t>16</a:t>
                      </a:r>
                    </a:p>
                  </a:txBody>
                  <a:tcPr/>
                </a:tc>
                <a:tc>
                  <a:txBody>
                    <a:bodyPr/>
                    <a:lstStyle/>
                    <a:p>
                      <a:pPr algn="l">
                        <a:defRPr sz="900">
                          <a:solidFill>
                            <a:srgbClr val="000000"/>
                          </a:solidFill>
                        </a:defRPr>
                      </a:pPr>
                    </a:p>
                  </a:txBody>
                  <a:tcPr/>
                </a:tc>
                <a:tc>
                  <a:txBody>
                    <a:bodyPr/>
                    <a:lstStyle/>
                    <a:p>
                      <a:pPr algn="l">
                        <a:defRPr sz="900">
                          <a:solidFill>
                            <a:srgbClr val="000000"/>
                          </a:solidFill>
                        </a:defRPr>
                      </a:pPr>
                      <a:r>
                        <a:t>120</a:t>
                      </a:r>
                    </a:p>
                  </a:txBody>
                  <a:tcPr/>
                </a:tc>
              </a:tr>
              <a:tr h="218660">
                <a:tc>
                  <a:txBody>
                    <a:bodyPr/>
                    <a:lstStyle/>
                    <a:p>
                      <a:pPr>
                        <a:defRPr sz="900">
                          <a:solidFill>
                            <a:srgbClr val="000000"/>
                          </a:solidFill>
                        </a:defRPr>
                      </a:pPr>
                      <a:r>
                        <a:t>Windows Server 2012 R2 Standard 64 bit Edition</a:t>
                      </a:r>
                    </a:p>
                  </a:txBody>
                  <a:tcPr>
                    <a:solidFill>
                      <a:srgbClr val="F5F5F5"/>
                    </a:solidFill>
                  </a:tcPr>
                </a:tc>
                <a:tc>
                  <a:txBody>
                    <a:bodyPr/>
                    <a:lstStyle/>
                    <a:p>
                      <a:pPr algn="l">
                        <a:defRPr sz="900">
                          <a:solidFill>
                            <a:srgbClr val="000000"/>
                          </a:solidFill>
                        </a:defRPr>
                      </a:pPr>
                      <a:r>
                        <a:t>2011</a:t>
                      </a:r>
                    </a:p>
                  </a:txBody>
                  <a:tcPr>
                    <a:solidFill>
                      <a:srgbClr val="F5F5F5"/>
                    </a:solidFill>
                  </a:tcPr>
                </a:tc>
                <a:tc>
                  <a:txBody>
                    <a:bodyPr/>
                    <a:lstStyle/>
                    <a:p>
                      <a:pPr algn="l">
                        <a:defRPr sz="900">
                          <a:solidFill>
                            <a:srgbClr val="000000"/>
                          </a:solidFill>
                        </a:defRPr>
                      </a:pPr>
                      <a:r>
                        <a:t>6030</a:t>
                      </a:r>
                    </a:p>
                  </a:txBody>
                  <a:tcPr>
                    <a:solidFill>
                      <a:srgbClr val="F5F5F5"/>
                    </a:solidFill>
                  </a:tcPr>
                </a:tc>
                <a:tc>
                  <a:txBody>
                    <a:bodyPr/>
                    <a:lstStyle/>
                    <a:p>
                      <a:pPr algn="l">
                        <a:defRPr sz="900">
                          <a:solidFill>
                            <a:srgbClr val="000000"/>
                          </a:solidFill>
                        </a:defRPr>
                      </a:pPr>
                      <a:r>
                        <a:t>973</a:t>
                      </a:r>
                    </a:p>
                  </a:txBody>
                  <a:tcPr>
                    <a:solidFill>
                      <a:srgbClr val="F5F5F5"/>
                    </a:solidFill>
                  </a:tcPr>
                </a:tc>
                <a:tc>
                  <a:txBody>
                    <a:bodyPr/>
                    <a:lstStyle/>
                    <a:p>
                      <a:pPr algn="l">
                        <a:defRPr sz="900">
                          <a:solidFill>
                            <a:srgbClr val="000000"/>
                          </a:solidFill>
                        </a:defRPr>
                      </a:pPr>
                      <a:r>
                        <a:t>34</a:t>
                      </a:r>
                    </a:p>
                  </a:txBody>
                  <a:tcPr>
                    <a:solidFill>
                      <a:srgbClr val="F5F5F5"/>
                    </a:solidFill>
                  </a:tcPr>
                </a:tc>
                <a:tc>
                  <a:txBody>
                    <a:bodyPr/>
                    <a:lstStyle/>
                    <a:p>
                      <a:pPr algn="l">
                        <a:defRPr sz="900">
                          <a:solidFill>
                            <a:srgbClr val="000000"/>
                          </a:solidFill>
                        </a:defRPr>
                      </a:pPr>
                      <a:r>
                        <a:t>9048</a:t>
                      </a:r>
                    </a:p>
                  </a:txBody>
                  <a:tcPr>
                    <a:solidFill>
                      <a:srgbClr val="F5F5F5"/>
                    </a:solidFill>
                  </a:tcPr>
                </a:tc>
              </a:tr>
              <a:tr h="218660">
                <a:tc>
                  <a:txBody>
                    <a:bodyPr/>
                    <a:lstStyle/>
                    <a:p>
                      <a:pPr>
                        <a:defRPr sz="900">
                          <a:solidFill>
                            <a:srgbClr val="000000"/>
                          </a:solidFill>
                        </a:defRPr>
                      </a:pPr>
                      <a:r>
                        <a:t>Windows Server 2012 Standard 64 bit Edition</a:t>
                      </a: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10</a:t>
                      </a:r>
                    </a:p>
                  </a:txBody>
                  <a:tcPr/>
                </a:tc>
                <a:tc>
                  <a:txBody>
                    <a:bodyPr/>
                    <a:lstStyle/>
                    <a:p>
                      <a:pPr algn="l">
                        <a:defRPr sz="900">
                          <a:solidFill>
                            <a:srgbClr val="000000"/>
                          </a:solidFill>
                        </a:defRPr>
                      </a:pPr>
                    </a:p>
                  </a:txBody>
                  <a:tcPr/>
                </a:tc>
                <a:tc>
                  <a:txBody>
                    <a:bodyPr/>
                    <a:lstStyle/>
                    <a:p>
                      <a:pPr algn="l">
                        <a:defRPr sz="900">
                          <a:solidFill>
                            <a:srgbClr val="000000"/>
                          </a:solidFill>
                        </a:defRPr>
                      </a:pPr>
                      <a:r>
                        <a:t>24</a:t>
                      </a:r>
                    </a:p>
                  </a:txBody>
                  <a:tcPr/>
                </a:tc>
              </a:tr>
              <a:tr h="218660">
                <a:tc>
                  <a:txBody>
                    <a:bodyPr/>
                    <a:lstStyle/>
                    <a:p>
                      <a:pPr>
                        <a:defRPr sz="900">
                          <a:solidFill>
                            <a:srgbClr val="000000"/>
                          </a:solidFill>
                        </a:defRPr>
                      </a:pPr>
                      <a:r>
                        <a:t>Windows Server 2016 Datacenter 64 bit Edition Version 1607</a:t>
                      </a:r>
                    </a:p>
                  </a:txBody>
                  <a:tcPr>
                    <a:solidFill>
                      <a:srgbClr val="F5F5F5"/>
                    </a:solidFill>
                  </a:tcPr>
                </a:tc>
                <a:tc>
                  <a:txBody>
                    <a:bodyPr/>
                    <a:lstStyle/>
                    <a:p>
                      <a:pPr algn="l">
                        <a:defRPr sz="900">
                          <a:solidFill>
                            <a:srgbClr val="000000"/>
                          </a:solidFill>
                        </a:defRPr>
                      </a:pPr>
                      <a:r>
                        <a:t>52</a:t>
                      </a:r>
                    </a:p>
                  </a:txBody>
                  <a:tcPr>
                    <a:solidFill>
                      <a:srgbClr val="F5F5F5"/>
                    </a:solidFill>
                  </a:tcPr>
                </a:tc>
                <a:tc>
                  <a:txBody>
                    <a:bodyPr/>
                    <a:lstStyle/>
                    <a:p>
                      <a:pPr algn="l">
                        <a:defRPr sz="900">
                          <a:solidFill>
                            <a:srgbClr val="000000"/>
                          </a:solidFill>
                        </a:defRPr>
                      </a:pPr>
                      <a:r>
                        <a:t>276</a:t>
                      </a:r>
                    </a:p>
                  </a:txBody>
                  <a:tcPr>
                    <a:solidFill>
                      <a:srgbClr val="F5F5F5"/>
                    </a:solidFill>
                  </a:tcPr>
                </a:tc>
                <a:tc>
                  <a:txBody>
                    <a:bodyPr/>
                    <a:lstStyle/>
                    <a:p>
                      <a:pPr algn="l">
                        <a:defRPr sz="900">
                          <a:solidFill>
                            <a:srgbClr val="000000"/>
                          </a:solidFill>
                        </a:defRPr>
                      </a:pPr>
                      <a:r>
                        <a:t>28</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356</a:t>
                      </a:r>
                    </a:p>
                  </a:txBody>
                  <a:tcPr>
                    <a:solidFill>
                      <a:srgbClr val="F5F5F5"/>
                    </a:solidFill>
                  </a:tcPr>
                </a:tc>
              </a:tr>
              <a:tr h="218660">
                <a:tc>
                  <a:txBody>
                    <a:bodyPr/>
                    <a:lstStyle/>
                    <a:p>
                      <a:pPr>
                        <a:defRPr sz="900">
                          <a:solidFill>
                            <a:srgbClr val="000000"/>
                          </a:solidFill>
                        </a:defRPr>
                      </a:pPr>
                      <a:r>
                        <a:t>Windows Server 2016 Standard 64 bit Edition Version 1607</a:t>
                      </a:r>
                    </a:p>
                  </a:txBody>
                  <a:tcPr/>
                </a:tc>
                <a:tc>
                  <a:txBody>
                    <a:bodyPr/>
                    <a:lstStyle/>
                    <a:p>
                      <a:pPr algn="l">
                        <a:defRPr sz="900">
                          <a:solidFill>
                            <a:srgbClr val="000000"/>
                          </a:solidFill>
                        </a:defRPr>
                      </a:pPr>
                      <a:r>
                        <a:t>965</a:t>
                      </a:r>
                    </a:p>
                  </a:txBody>
                  <a:tcPr/>
                </a:tc>
                <a:tc>
                  <a:txBody>
                    <a:bodyPr/>
                    <a:lstStyle/>
                    <a:p>
                      <a:pPr algn="l">
                        <a:defRPr sz="900">
                          <a:solidFill>
                            <a:srgbClr val="000000"/>
                          </a:solidFill>
                        </a:defRPr>
                      </a:pPr>
                      <a:r>
                        <a:t>4249</a:t>
                      </a:r>
                    </a:p>
                  </a:txBody>
                  <a:tcPr/>
                </a:tc>
                <a:tc>
                  <a:txBody>
                    <a:bodyPr/>
                    <a:lstStyle/>
                    <a:p>
                      <a:pPr algn="l">
                        <a:defRPr sz="900">
                          <a:solidFill>
                            <a:srgbClr val="000000"/>
                          </a:solidFill>
                        </a:defRPr>
                      </a:pPr>
                      <a:r>
                        <a:t>389</a:t>
                      </a:r>
                    </a:p>
                  </a:txBody>
                  <a:tcPr/>
                </a:tc>
                <a:tc>
                  <a:txBody>
                    <a:bodyPr/>
                    <a:lstStyle/>
                    <a:p>
                      <a:pPr algn="l">
                        <a:defRPr sz="900">
                          <a:solidFill>
                            <a:srgbClr val="000000"/>
                          </a:solidFill>
                        </a:defRPr>
                      </a:pPr>
                      <a:r>
                        <a:t>15</a:t>
                      </a:r>
                    </a:p>
                  </a:txBody>
                  <a:tcPr/>
                </a:tc>
                <a:tc>
                  <a:txBody>
                    <a:bodyPr/>
                    <a:lstStyle/>
                    <a:p>
                      <a:pPr algn="l">
                        <a:defRPr sz="900">
                          <a:solidFill>
                            <a:srgbClr val="000000"/>
                          </a:solidFill>
                        </a:defRPr>
                      </a:pPr>
                      <a:r>
                        <a:t>5618</a:t>
                      </a:r>
                    </a:p>
                  </a:txBody>
                  <a:tcPr/>
                </a:tc>
              </a:tr>
              <a:tr h="218660">
                <a:tc>
                  <a:txBody>
                    <a:bodyPr/>
                    <a:lstStyle/>
                    <a:p>
                      <a:pPr>
                        <a:defRPr sz="900">
                          <a:solidFill>
                            <a:srgbClr val="000000"/>
                          </a:solidFill>
                        </a:defRPr>
                      </a:pPr>
                      <a:r>
                        <a:t>Windows Server 2016 Standard Version 1607</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2</a:t>
                      </a:r>
                    </a:p>
                  </a:txBody>
                  <a:tcPr>
                    <a:solidFill>
                      <a:srgbClr val="F5F5F5"/>
                    </a:solidFill>
                  </a:tcPr>
                </a:tc>
              </a:tr>
              <a:tr h="218660">
                <a:tc>
                  <a:txBody>
                    <a:bodyPr/>
                    <a:lstStyle/>
                    <a:p>
                      <a:pPr>
                        <a:defRPr sz="900">
                          <a:solidFill>
                            <a:srgbClr val="000000"/>
                          </a:solidFill>
                        </a:defRPr>
                      </a:pPr>
                      <a:r>
                        <a:t>Windows Server 2019 Datacenter 64 bit Edition Version 1809 Build 17763</a:t>
                      </a:r>
                    </a:p>
                  </a:txBody>
                  <a:tcPr/>
                </a:tc>
                <a:tc>
                  <a:txBody>
                    <a:bodyPr/>
                    <a:lstStyle/>
                    <a:p>
                      <a:pPr algn="l">
                        <a:defRPr sz="900">
                          <a:solidFill>
                            <a:srgbClr val="000000"/>
                          </a:solidFill>
                        </a:defRPr>
                      </a:pPr>
                      <a:r>
                        <a:t>105</a:t>
                      </a:r>
                    </a:p>
                  </a:txBody>
                  <a:tcPr/>
                </a:tc>
                <a:tc>
                  <a:txBody>
                    <a:bodyPr/>
                    <a:lstStyle/>
                    <a:p>
                      <a:pPr algn="l">
                        <a:defRPr sz="900">
                          <a:solidFill>
                            <a:srgbClr val="000000"/>
                          </a:solidFill>
                        </a:defRPr>
                      </a:pPr>
                      <a:r>
                        <a:t>326</a:t>
                      </a:r>
                    </a:p>
                  </a:txBody>
                  <a:tcPr/>
                </a:tc>
                <a:tc>
                  <a:txBody>
                    <a:bodyPr/>
                    <a:lstStyle/>
                    <a:p>
                      <a:pPr algn="l">
                        <a:defRPr sz="900">
                          <a:solidFill>
                            <a:srgbClr val="000000"/>
                          </a:solidFill>
                        </a:defRPr>
                      </a:pPr>
                      <a:r>
                        <a:t>66</a:t>
                      </a: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499</a:t>
                      </a:r>
                    </a:p>
                  </a:txBody>
                  <a:tcPr/>
                </a:tc>
              </a:tr>
              <a:tr h="218660">
                <a:tc>
                  <a:txBody>
                    <a:bodyPr/>
                    <a:lstStyle/>
                    <a:p>
                      <a:pPr>
                        <a:defRPr sz="900">
                          <a:solidFill>
                            <a:srgbClr val="000000"/>
                          </a:solidFill>
                        </a:defRPr>
                      </a:pPr>
                      <a:r>
                        <a:t>Windows Server 2019 Standard 64 bit Edition Version 1809 Build 17763</a:t>
                      </a:r>
                    </a:p>
                  </a:txBody>
                  <a:tcPr>
                    <a:solidFill>
                      <a:srgbClr val="F5F5F5"/>
                    </a:solidFill>
                  </a:tcPr>
                </a:tc>
                <a:tc>
                  <a:txBody>
                    <a:bodyPr/>
                    <a:lstStyle/>
                    <a:p>
                      <a:pPr algn="l">
                        <a:defRPr sz="900">
                          <a:solidFill>
                            <a:srgbClr val="000000"/>
                          </a:solidFill>
                        </a:defRPr>
                      </a:pPr>
                      <a:r>
                        <a:t>1164</a:t>
                      </a:r>
                    </a:p>
                  </a:txBody>
                  <a:tcPr>
                    <a:solidFill>
                      <a:srgbClr val="F5F5F5"/>
                    </a:solidFill>
                  </a:tcPr>
                </a:tc>
                <a:tc>
                  <a:txBody>
                    <a:bodyPr/>
                    <a:lstStyle/>
                    <a:p>
                      <a:pPr algn="l">
                        <a:defRPr sz="900">
                          <a:solidFill>
                            <a:srgbClr val="000000"/>
                          </a:solidFill>
                        </a:defRPr>
                      </a:pPr>
                      <a:r>
                        <a:t>2903</a:t>
                      </a:r>
                    </a:p>
                  </a:txBody>
                  <a:tcPr>
                    <a:solidFill>
                      <a:srgbClr val="F5F5F5"/>
                    </a:solidFill>
                  </a:tcPr>
                </a:tc>
                <a:tc>
                  <a:txBody>
                    <a:bodyPr/>
                    <a:lstStyle/>
                    <a:p>
                      <a:pPr algn="l">
                        <a:defRPr sz="900">
                          <a:solidFill>
                            <a:srgbClr val="000000"/>
                          </a:solidFill>
                        </a:defRPr>
                      </a:pPr>
                      <a:r>
                        <a:t>746</a:t>
                      </a:r>
                    </a:p>
                  </a:txBody>
                  <a:tcPr>
                    <a:solidFill>
                      <a:srgbClr val="F5F5F5"/>
                    </a:solidFill>
                  </a:tcPr>
                </a:tc>
                <a:tc>
                  <a:txBody>
                    <a:bodyPr/>
                    <a:lstStyle/>
                    <a:p>
                      <a:pPr algn="l">
                        <a:defRPr sz="900">
                          <a:solidFill>
                            <a:srgbClr val="000000"/>
                          </a:solidFill>
                        </a:defRPr>
                      </a:pPr>
                      <a:r>
                        <a:t>51</a:t>
                      </a:r>
                    </a:p>
                  </a:txBody>
                  <a:tcPr>
                    <a:solidFill>
                      <a:srgbClr val="F5F5F5"/>
                    </a:solidFill>
                  </a:tcPr>
                </a:tc>
                <a:tc>
                  <a:txBody>
                    <a:bodyPr/>
                    <a:lstStyle/>
                    <a:p>
                      <a:pPr algn="l">
                        <a:defRPr sz="900">
                          <a:solidFill>
                            <a:srgbClr val="000000"/>
                          </a:solidFill>
                        </a:defRPr>
                      </a:pPr>
                      <a:r>
                        <a:t>4864</a:t>
                      </a:r>
                    </a:p>
                  </a:txBody>
                  <a:tcPr>
                    <a:solidFill>
                      <a:srgbClr val="F5F5F5"/>
                    </a:solidFill>
                  </a:tcPr>
                </a:tc>
              </a:tr>
              <a:tr h="218660">
                <a:tc>
                  <a:txBody>
                    <a:bodyPr/>
                    <a:lstStyle/>
                    <a:p>
                      <a:pPr>
                        <a:defRPr sz="900">
                          <a:solidFill>
                            <a:srgbClr val="000000"/>
                          </a:solidFill>
                        </a:defRPr>
                      </a:pPr>
                      <a:r>
                        <a:t>Windows Server 2022 Datacenter Version 21H2</a:t>
                      </a:r>
                    </a:p>
                  </a:txBody>
                  <a:tcPr/>
                </a:tc>
                <a:tc>
                  <a:txBody>
                    <a:bodyPr/>
                    <a:lstStyle/>
                    <a:p>
                      <a:pPr algn="l">
                        <a:defRPr sz="900">
                          <a:solidFill>
                            <a:srgbClr val="000000"/>
                          </a:solidFill>
                        </a:defRPr>
                      </a:pPr>
                      <a:r>
                        <a:t>5</a:t>
                      </a: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p>
                  </a:txBody>
                  <a:tcPr/>
                </a:tc>
                <a:tc>
                  <a:txBody>
                    <a:bodyPr/>
                    <a:lstStyle/>
                    <a:p>
                      <a:pPr algn="l">
                        <a:defRPr sz="900">
                          <a:solidFill>
                            <a:srgbClr val="000000"/>
                          </a:solidFill>
                        </a:defRPr>
                      </a:pPr>
                    </a:p>
                  </a:txBody>
                  <a:tcPr/>
                </a:tc>
                <a:tc>
                  <a:txBody>
                    <a:bodyPr/>
                    <a:lstStyle/>
                    <a:p>
                      <a:pPr algn="l">
                        <a:defRPr sz="900">
                          <a:solidFill>
                            <a:srgbClr val="000000"/>
                          </a:solidFill>
                        </a:defRPr>
                      </a:pPr>
                      <a:r>
                        <a:t>12</a:t>
                      </a:r>
                    </a:p>
                  </a:txBody>
                  <a:tcPr/>
                </a:tc>
              </a:tr>
              <a:tr h="218660">
                <a:tc>
                  <a:txBody>
                    <a:bodyPr/>
                    <a:lstStyle/>
                    <a:p>
                      <a:pPr>
                        <a:defRPr sz="900">
                          <a:solidFill>
                            <a:srgbClr val="000000"/>
                          </a:solidFill>
                        </a:defRPr>
                      </a:pPr>
                      <a:r>
                        <a:t>Windows Vista / Windows 2008</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a:t>
                      </a:r>
                    </a:p>
                  </a:txBody>
                  <a:tcPr>
                    <a:solidFill>
                      <a:srgbClr val="F5F5F5"/>
                    </a:solidFill>
                  </a:tcPr>
                </a:tc>
              </a:tr>
              <a:tr h="218680">
                <a:tc>
                  <a:txBody>
                    <a:bodyPr/>
                    <a:lstStyle/>
                    <a:p>
                      <a:pPr>
                        <a:defRPr b="1" sz="1000">
                          <a:solidFill>
                            <a:srgbClr val="FFFFFF"/>
                          </a:solidFill>
                        </a:defRPr>
                      </a:pPr>
                      <a:r>
                        <a:t>Grand Total</a:t>
                      </a:r>
                    </a:p>
                  </a:txBody>
                  <a:tcPr>
                    <a:solidFill>
                      <a:srgbClr val="4472C4"/>
                    </a:solidFill>
                  </a:tcPr>
                </a:tc>
                <a:tc>
                  <a:txBody>
                    <a:bodyPr/>
                    <a:lstStyle/>
                    <a:p>
                      <a:pPr algn="l">
                        <a:defRPr b="1" sz="1000">
                          <a:solidFill>
                            <a:srgbClr val="FFFFFF"/>
                          </a:solidFill>
                        </a:defRPr>
                      </a:pPr>
                      <a:r>
                        <a:t>8039</a:t>
                      </a:r>
                    </a:p>
                  </a:txBody>
                  <a:tcPr>
                    <a:solidFill>
                      <a:srgbClr val="4472C4"/>
                    </a:solidFill>
                  </a:tcPr>
                </a:tc>
                <a:tc>
                  <a:txBody>
                    <a:bodyPr/>
                    <a:lstStyle/>
                    <a:p>
                      <a:pPr algn="l">
                        <a:defRPr b="1" sz="1000">
                          <a:solidFill>
                            <a:srgbClr val="FFFFFF"/>
                          </a:solidFill>
                        </a:defRPr>
                      </a:pPr>
                      <a:r>
                        <a:t>23736</a:t>
                      </a:r>
                    </a:p>
                  </a:txBody>
                  <a:tcPr>
                    <a:solidFill>
                      <a:srgbClr val="4472C4"/>
                    </a:solidFill>
                  </a:tcPr>
                </a:tc>
                <a:tc>
                  <a:txBody>
                    <a:bodyPr/>
                    <a:lstStyle/>
                    <a:p>
                      <a:pPr algn="l">
                        <a:defRPr b="1" sz="1000">
                          <a:solidFill>
                            <a:srgbClr val="FFFFFF"/>
                          </a:solidFill>
                        </a:defRPr>
                      </a:pPr>
                      <a:r>
                        <a:t>4662</a:t>
                      </a:r>
                    </a:p>
                  </a:txBody>
                  <a:tcPr>
                    <a:solidFill>
                      <a:srgbClr val="4472C4"/>
                    </a:solidFill>
                  </a:tcPr>
                </a:tc>
                <a:tc>
                  <a:txBody>
                    <a:bodyPr/>
                    <a:lstStyle/>
                    <a:p>
                      <a:pPr algn="l">
                        <a:defRPr b="1" sz="1000">
                          <a:solidFill>
                            <a:srgbClr val="FFFFFF"/>
                          </a:solidFill>
                        </a:defRPr>
                      </a:pPr>
                      <a:r>
                        <a:t>828</a:t>
                      </a:r>
                    </a:p>
                  </a:txBody>
                  <a:tcPr>
                    <a:solidFill>
                      <a:srgbClr val="4472C4"/>
                    </a:solidFill>
                  </a:tcPr>
                </a:tc>
                <a:tc>
                  <a:txBody>
                    <a:bodyPr/>
                    <a:lstStyle/>
                    <a:p>
                      <a:pPr algn="l">
                        <a:defRPr b="1" sz="1000">
                          <a:solidFill>
                            <a:srgbClr val="FFFFFF"/>
                          </a:solidFill>
                        </a:defRPr>
                      </a:pPr>
                      <a:r>
                        <a:t>37265</a:t>
                      </a:r>
                    </a:p>
                  </a:txBody>
                  <a:tcPr>
                    <a:solidFill>
                      <a:srgbClr val="4472C4"/>
                    </a:solidFill>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Stage – 1 Software Update/ Uninstallation: Explained</a:t>
            </a:r>
          </a:p>
        </p:txBody>
      </p:sp>
      <p:graphicFrame>
        <p:nvGraphicFramePr>
          <p:cNvPr id="4" name="Table 3"/>
          <p:cNvGraphicFramePr>
            <a:graphicFrameLocks noGrp="1"/>
          </p:cNvGraphicFramePr>
          <p:nvPr/>
        </p:nvGraphicFramePr>
        <p:xfrm>
          <a:off x="274320" y="914400"/>
          <a:ext cx="10515600" cy="5029200"/>
        </p:xfrm>
        <a:graphic>
          <a:graphicData uri="http://schemas.openxmlformats.org/drawingml/2006/table">
            <a:tbl>
              <a:tblPr firstRow="1" bandRow="1">
                <a:tableStyleId>{5C22544A-7EE6-4342-B048-85BDC9FD1C3A}</a:tableStyleId>
              </a:tblPr>
              <a:tblGrid>
                <a:gridCol w="3200400"/>
                <a:gridCol w="1371600"/>
                <a:gridCol w="1371600"/>
                <a:gridCol w="1371600"/>
                <a:gridCol w="1371600"/>
                <a:gridCol w="1828800"/>
              </a:tblGrid>
              <a:tr h="335280">
                <a:tc>
                  <a:txBody>
                    <a:bodyPr/>
                    <a:lstStyle/>
                    <a:p>
                      <a:pPr algn="l">
                        <a:defRPr b="1" sz="1100">
                          <a:solidFill>
                            <a:srgbClr val="FFFFFF"/>
                          </a:solidFill>
                        </a:defRPr>
                      </a:pPr>
                      <a:r>
                        <a:t>Software</a:t>
                      </a:r>
                    </a:p>
                  </a:txBody>
                  <a:tcPr>
                    <a:solidFill>
                      <a:srgbClr val="4472C4"/>
                    </a:solidFill>
                  </a:tcPr>
                </a:tc>
                <a:tc>
                  <a:txBody>
                    <a:bodyPr/>
                    <a:lstStyle/>
                    <a:p>
                      <a:pPr algn="l">
                        <a:defRPr b="1" sz="1100">
                          <a:solidFill>
                            <a:srgbClr val="FFFFFF"/>
                          </a:solidFill>
                        </a:defRPr>
                      </a:pPr>
                      <a:r>
                        <a:t>Critical</a:t>
                      </a:r>
                    </a:p>
                  </a:txBody>
                  <a:tcPr>
                    <a:solidFill>
                      <a:srgbClr val="4472C4"/>
                    </a:solidFill>
                  </a:tcPr>
                </a:tc>
                <a:tc>
                  <a:txBody>
                    <a:bodyPr/>
                    <a:lstStyle/>
                    <a:p>
                      <a:pPr algn="l">
                        <a:defRPr b="1" sz="1100">
                          <a:solidFill>
                            <a:srgbClr val="FFFFFF"/>
                          </a:solidFill>
                        </a:defRPr>
                      </a:pPr>
                      <a:r>
                        <a:t>High</a:t>
                      </a:r>
                    </a:p>
                  </a:txBody>
                  <a:tcPr>
                    <a:solidFill>
                      <a:srgbClr val="4472C4"/>
                    </a:solidFill>
                  </a:tcPr>
                </a:tc>
                <a:tc>
                  <a:txBody>
                    <a:bodyPr/>
                    <a:lstStyle/>
                    <a:p>
                      <a:pPr algn="l">
                        <a:defRPr b="1" sz="1100">
                          <a:solidFill>
                            <a:srgbClr val="FFFFFF"/>
                          </a:solidFill>
                        </a:defRPr>
                      </a:pPr>
                      <a:r>
                        <a:t>Immediate</a:t>
                      </a:r>
                    </a:p>
                  </a:txBody>
                  <a:tcPr>
                    <a:solidFill>
                      <a:srgbClr val="4472C4"/>
                    </a:solidFill>
                  </a:tcPr>
                </a:tc>
                <a:tc>
                  <a:txBody>
                    <a:bodyPr/>
                    <a:lstStyle/>
                    <a:p>
                      <a:pPr algn="l">
                        <a:defRPr b="1" sz="1100">
                          <a:solidFill>
                            <a:srgbClr val="FFFFFF"/>
                          </a:solidFill>
                        </a:defRPr>
                      </a:pPr>
                      <a:r>
                        <a:t>Medium</a:t>
                      </a:r>
                    </a:p>
                  </a:txBody>
                  <a:tcPr>
                    <a:solidFill>
                      <a:srgbClr val="4472C4"/>
                    </a:solidFill>
                  </a:tcPr>
                </a:tc>
                <a:tc>
                  <a:txBody>
                    <a:bodyPr/>
                    <a:lstStyle/>
                    <a:p>
                      <a:pPr algn="l">
                        <a:defRPr b="1" sz="1100">
                          <a:solidFill>
                            <a:srgbClr val="FFFFFF"/>
                          </a:solidFill>
                        </a:defRPr>
                      </a:pPr>
                      <a:r>
                        <a:t>Grand Total</a:t>
                      </a:r>
                    </a:p>
                  </a:txBody>
                  <a:tcPr>
                    <a:solidFill>
                      <a:srgbClr val="4472C4"/>
                    </a:solidFill>
                  </a:tcPr>
                </a:tc>
              </a:tr>
              <a:tr h="335280">
                <a:tc>
                  <a:txBody>
                    <a:bodyPr/>
                    <a:lstStyle/>
                    <a:p>
                      <a:pPr>
                        <a:defRPr sz="900">
                          <a:solidFill>
                            <a:srgbClr val="000000"/>
                          </a:solidFill>
                        </a:defRPr>
                      </a:pPr>
                      <a:r>
                        <a:t>7-Zip</a:t>
                      </a:r>
                    </a:p>
                  </a:txBody>
                  <a:tcPr>
                    <a:solidFill>
                      <a:srgbClr val="F5F5F5"/>
                    </a:solidFill>
                  </a:tcPr>
                </a:tc>
                <a:tc>
                  <a:txBody>
                    <a:bodyPr/>
                    <a:lstStyle/>
                    <a:p>
                      <a:pPr algn="l">
                        <a:defRPr sz="900">
                          <a:solidFill>
                            <a:srgbClr val="000000"/>
                          </a:solidFill>
                        </a:defRPr>
                      </a:pPr>
                      <a:r>
                        <a:t>1200</a:t>
                      </a:r>
                    </a:p>
                  </a:txBody>
                  <a:tcPr>
                    <a:solidFill>
                      <a:srgbClr val="F5F5F5"/>
                    </a:solidFill>
                  </a:tcPr>
                </a:tc>
                <a:tc>
                  <a:txBody>
                    <a:bodyPr/>
                    <a:lstStyle/>
                    <a:p>
                      <a:pPr algn="l">
                        <a:defRPr sz="900">
                          <a:solidFill>
                            <a:srgbClr val="000000"/>
                          </a:solidFill>
                        </a:defRPr>
                      </a:pPr>
                      <a:r>
                        <a:t>615</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1815</a:t>
                      </a:r>
                    </a:p>
                  </a:txBody>
                  <a:tcPr>
                    <a:solidFill>
                      <a:srgbClr val="F5F5F5"/>
                    </a:solidFill>
                  </a:tcPr>
                </a:tc>
              </a:tr>
              <a:tr h="335280">
                <a:tc>
                  <a:txBody>
                    <a:bodyPr/>
                    <a:lstStyle/>
                    <a:p>
                      <a:pPr>
                        <a:defRPr sz="900">
                          <a:solidFill>
                            <a:srgbClr val="000000"/>
                          </a:solidFill>
                        </a:defRPr>
                      </a:pPr>
                      <a:r>
                        <a:t>Adobe Acrobat Reader</a:t>
                      </a:r>
                    </a:p>
                  </a:txBody>
                  <a:tcPr/>
                </a:tc>
                <a:tc>
                  <a:txBody>
                    <a:bodyPr/>
                    <a:lstStyle/>
                    <a:p>
                      <a:pPr algn="l">
                        <a:defRPr sz="900">
                          <a:solidFill>
                            <a:srgbClr val="000000"/>
                          </a:solidFill>
                        </a:defRPr>
                      </a:pPr>
                      <a:r>
                        <a:t>222</a:t>
                      </a:r>
                    </a:p>
                  </a:txBody>
                  <a:tcPr/>
                </a:tc>
                <a:tc>
                  <a:txBody>
                    <a:bodyPr/>
                    <a:lstStyle/>
                    <a:p>
                      <a:pPr algn="l">
                        <a:defRPr sz="900">
                          <a:solidFill>
                            <a:srgbClr val="000000"/>
                          </a:solidFill>
                        </a:defRPr>
                      </a:pPr>
                      <a:r>
                        <a:t>14</a:t>
                      </a:r>
                    </a:p>
                  </a:txBody>
                  <a:tcPr/>
                </a:tc>
                <a:tc>
                  <a:txBody>
                    <a:bodyPr/>
                    <a:lstStyle/>
                    <a:p>
                      <a:pPr algn="l">
                        <a:defRPr sz="900">
                          <a:solidFill>
                            <a:srgbClr val="000000"/>
                          </a:solidFill>
                        </a:defRPr>
                      </a:pPr>
                      <a:r>
                        <a:t>44</a:t>
                      </a:r>
                    </a:p>
                  </a:txBody>
                  <a:tcPr/>
                </a:tc>
                <a:tc>
                  <a:txBody>
                    <a:bodyPr/>
                    <a:lstStyle/>
                    <a:p>
                      <a:pPr algn="l">
                        <a:defRPr sz="900">
                          <a:solidFill>
                            <a:srgbClr val="000000"/>
                          </a:solidFill>
                        </a:defRPr>
                      </a:pPr>
                      <a:r>
                        <a:t>3</a:t>
                      </a:r>
                    </a:p>
                  </a:txBody>
                  <a:tcPr/>
                </a:tc>
                <a:tc>
                  <a:txBody>
                    <a:bodyPr/>
                    <a:lstStyle/>
                    <a:p>
                      <a:pPr algn="l">
                        <a:defRPr sz="900">
                          <a:solidFill>
                            <a:srgbClr val="000000"/>
                          </a:solidFill>
                        </a:defRPr>
                      </a:pPr>
                      <a:r>
                        <a:t>283</a:t>
                      </a:r>
                    </a:p>
                  </a:txBody>
                  <a:tcPr/>
                </a:tc>
              </a:tr>
              <a:tr h="335280">
                <a:tc>
                  <a:txBody>
                    <a:bodyPr/>
                    <a:lstStyle/>
                    <a:p>
                      <a:pPr>
                        <a:defRPr sz="900">
                          <a:solidFill>
                            <a:srgbClr val="000000"/>
                          </a:solidFill>
                        </a:defRPr>
                      </a:pPr>
                      <a:r>
                        <a:t>Adobe Flash player</a:t>
                      </a:r>
                    </a:p>
                  </a:txBody>
                  <a:tcPr>
                    <a:solidFill>
                      <a:srgbClr val="F5F5F5"/>
                    </a:solidFill>
                  </a:tcPr>
                </a:tc>
                <a:tc>
                  <a:txBody>
                    <a:bodyPr/>
                    <a:lstStyle/>
                    <a:p>
                      <a:pPr algn="l">
                        <a:defRPr sz="900">
                          <a:solidFill>
                            <a:srgbClr val="000000"/>
                          </a:solidFill>
                        </a:defRPr>
                      </a:pPr>
                      <a:r>
                        <a:t>554</a:t>
                      </a:r>
                    </a:p>
                  </a:txBody>
                  <a:tcPr>
                    <a:solidFill>
                      <a:srgbClr val="F5F5F5"/>
                    </a:solidFill>
                  </a:tcPr>
                </a:tc>
                <a:tc>
                  <a:txBody>
                    <a:bodyPr/>
                    <a:lstStyle/>
                    <a:p>
                      <a:pPr algn="l">
                        <a:defRPr sz="900">
                          <a:solidFill>
                            <a:srgbClr val="000000"/>
                          </a:solidFill>
                        </a:defRPr>
                      </a:pPr>
                      <a:r>
                        <a:t>33</a:t>
                      </a:r>
                    </a:p>
                  </a:txBody>
                  <a:tcPr>
                    <a:solidFill>
                      <a:srgbClr val="F5F5F5"/>
                    </a:solidFill>
                  </a:tcPr>
                </a:tc>
                <a:tc>
                  <a:txBody>
                    <a:bodyPr/>
                    <a:lstStyle/>
                    <a:p>
                      <a:pPr algn="l">
                        <a:defRPr sz="900">
                          <a:solidFill>
                            <a:srgbClr val="000000"/>
                          </a:solidFill>
                        </a:defRPr>
                      </a:pPr>
                      <a:r>
                        <a:t>590</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1177</a:t>
                      </a:r>
                    </a:p>
                  </a:txBody>
                  <a:tcPr>
                    <a:solidFill>
                      <a:srgbClr val="F5F5F5"/>
                    </a:solidFill>
                  </a:tcPr>
                </a:tc>
              </a:tr>
              <a:tr h="335280">
                <a:tc>
                  <a:txBody>
                    <a:bodyPr/>
                    <a:lstStyle/>
                    <a:p>
                      <a:pPr>
                        <a:defRPr sz="900">
                          <a:solidFill>
                            <a:srgbClr val="000000"/>
                          </a:solidFill>
                        </a:defRPr>
                      </a:pPr>
                      <a:r>
                        <a:t>Google Chrome</a:t>
                      </a:r>
                    </a:p>
                  </a:txBody>
                  <a:tcPr/>
                </a:tc>
                <a:tc>
                  <a:txBody>
                    <a:bodyPr/>
                    <a:lstStyle/>
                    <a:p>
                      <a:pPr algn="l">
                        <a:defRPr sz="900">
                          <a:solidFill>
                            <a:srgbClr val="000000"/>
                          </a:solidFill>
                        </a:defRPr>
                      </a:pPr>
                      <a:r>
                        <a:t>724</a:t>
                      </a:r>
                    </a:p>
                  </a:txBody>
                  <a:tcPr/>
                </a:tc>
                <a:tc>
                  <a:txBody>
                    <a:bodyPr/>
                    <a:lstStyle/>
                    <a:p>
                      <a:pPr algn="l">
                        <a:defRPr sz="900">
                          <a:solidFill>
                            <a:srgbClr val="000000"/>
                          </a:solidFill>
                        </a:defRPr>
                      </a:pPr>
                      <a:r>
                        <a:t>137</a:t>
                      </a:r>
                    </a:p>
                  </a:txBody>
                  <a:tcPr/>
                </a:tc>
                <a:tc>
                  <a:txBody>
                    <a:bodyPr/>
                    <a:lstStyle/>
                    <a:p>
                      <a:pPr algn="l">
                        <a:defRPr sz="900">
                          <a:solidFill>
                            <a:srgbClr val="000000"/>
                          </a:solidFill>
                        </a:defRPr>
                      </a:pPr>
                      <a:r>
                        <a:t>58</a:t>
                      </a: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r>
                        <a:t>927</a:t>
                      </a:r>
                    </a:p>
                  </a:txBody>
                  <a:tcPr/>
                </a:tc>
              </a:tr>
              <a:tr h="335280">
                <a:tc>
                  <a:txBody>
                    <a:bodyPr/>
                    <a:lstStyle/>
                    <a:p>
                      <a:pPr>
                        <a:defRPr sz="900">
                          <a:solidFill>
                            <a:srgbClr val="000000"/>
                          </a:solidFill>
                        </a:defRPr>
                      </a:pPr>
                      <a:r>
                        <a:t>Internet Explorer</a:t>
                      </a:r>
                    </a:p>
                  </a:txBody>
                  <a:tcPr>
                    <a:solidFill>
                      <a:srgbClr val="F5F5F5"/>
                    </a:solidFill>
                  </a:tcPr>
                </a:tc>
                <a:tc>
                  <a:txBody>
                    <a:bodyPr/>
                    <a:lstStyle/>
                    <a:p>
                      <a:pPr algn="l">
                        <a:defRPr sz="900">
                          <a:solidFill>
                            <a:srgbClr val="000000"/>
                          </a:solidFill>
                        </a:defRPr>
                      </a:pPr>
                      <a:r>
                        <a:t>3806</a:t>
                      </a:r>
                    </a:p>
                  </a:txBody>
                  <a:tcPr>
                    <a:solidFill>
                      <a:srgbClr val="F5F5F5"/>
                    </a:solidFill>
                  </a:tcPr>
                </a:tc>
                <a:tc>
                  <a:txBody>
                    <a:bodyPr/>
                    <a:lstStyle/>
                    <a:p>
                      <a:pPr algn="l">
                        <a:defRPr sz="900">
                          <a:solidFill>
                            <a:srgbClr val="000000"/>
                          </a:solidFill>
                        </a:defRPr>
                      </a:pPr>
                      <a:r>
                        <a:t>826</a:t>
                      </a:r>
                    </a:p>
                  </a:txBody>
                  <a:tcPr>
                    <a:solidFill>
                      <a:srgbClr val="F5F5F5"/>
                    </a:solidFill>
                  </a:tcPr>
                </a:tc>
                <a:tc>
                  <a:txBody>
                    <a:bodyPr/>
                    <a:lstStyle/>
                    <a:p>
                      <a:pPr algn="l">
                        <a:defRPr sz="900">
                          <a:solidFill>
                            <a:srgbClr val="000000"/>
                          </a:solidFill>
                        </a:defRPr>
                      </a:pPr>
                      <a:r>
                        <a:t>1332</a:t>
                      </a:r>
                    </a:p>
                  </a:txBody>
                  <a:tcPr>
                    <a:solidFill>
                      <a:srgbClr val="F5F5F5"/>
                    </a:solidFill>
                  </a:tcPr>
                </a:tc>
                <a:tc>
                  <a:txBody>
                    <a:bodyPr/>
                    <a:lstStyle/>
                    <a:p>
                      <a:pPr algn="l">
                        <a:defRPr sz="900">
                          <a:solidFill>
                            <a:srgbClr val="000000"/>
                          </a:solidFill>
                        </a:defRPr>
                      </a:pPr>
                      <a:r>
                        <a:t>61</a:t>
                      </a:r>
                    </a:p>
                  </a:txBody>
                  <a:tcPr>
                    <a:solidFill>
                      <a:srgbClr val="F5F5F5"/>
                    </a:solidFill>
                  </a:tcPr>
                </a:tc>
                <a:tc>
                  <a:txBody>
                    <a:bodyPr/>
                    <a:lstStyle/>
                    <a:p>
                      <a:pPr algn="l">
                        <a:defRPr sz="900">
                          <a:solidFill>
                            <a:srgbClr val="000000"/>
                          </a:solidFill>
                        </a:defRPr>
                      </a:pPr>
                      <a:r>
                        <a:t>6025</a:t>
                      </a:r>
                    </a:p>
                  </a:txBody>
                  <a:tcPr>
                    <a:solidFill>
                      <a:srgbClr val="F5F5F5"/>
                    </a:solidFill>
                  </a:tcPr>
                </a:tc>
              </a:tr>
              <a:tr h="335280">
                <a:tc>
                  <a:txBody>
                    <a:bodyPr/>
                    <a:lstStyle/>
                    <a:p>
                      <a:pPr>
                        <a:defRPr sz="900">
                          <a:solidFill>
                            <a:srgbClr val="000000"/>
                          </a:solidFill>
                        </a:defRPr>
                      </a:pPr>
                      <a:r>
                        <a:t>MS Office</a:t>
                      </a:r>
                    </a:p>
                  </a:txBody>
                  <a:tcPr/>
                </a:tc>
                <a:tc>
                  <a:txBody>
                    <a:bodyPr/>
                    <a:lstStyle/>
                    <a:p>
                      <a:pPr algn="l">
                        <a:defRPr sz="900">
                          <a:solidFill>
                            <a:srgbClr val="000000"/>
                          </a:solidFill>
                        </a:defRPr>
                      </a:pPr>
                      <a:r>
                        <a:t>2164</a:t>
                      </a:r>
                    </a:p>
                  </a:txBody>
                  <a:tcPr/>
                </a:tc>
                <a:tc>
                  <a:txBody>
                    <a:bodyPr/>
                    <a:lstStyle/>
                    <a:p>
                      <a:pPr algn="l">
                        <a:defRPr sz="900">
                          <a:solidFill>
                            <a:srgbClr val="000000"/>
                          </a:solidFill>
                        </a:defRPr>
                      </a:pPr>
                      <a:r>
                        <a:t>70</a:t>
                      </a:r>
                    </a:p>
                  </a:txBody>
                  <a:tcPr/>
                </a:tc>
                <a:tc>
                  <a:txBody>
                    <a:bodyPr/>
                    <a:lstStyle/>
                    <a:p>
                      <a:pPr algn="l">
                        <a:defRPr sz="900">
                          <a:solidFill>
                            <a:srgbClr val="000000"/>
                          </a:solidFill>
                        </a:defRPr>
                      </a:pPr>
                      <a:r>
                        <a:t>337</a:t>
                      </a:r>
                    </a:p>
                  </a:txBody>
                  <a:tcPr/>
                </a:tc>
                <a:tc>
                  <a:txBody>
                    <a:bodyPr/>
                    <a:lstStyle/>
                    <a:p>
                      <a:pPr algn="l">
                        <a:defRPr sz="900">
                          <a:solidFill>
                            <a:srgbClr val="000000"/>
                          </a:solidFill>
                        </a:defRPr>
                      </a:pPr>
                    </a:p>
                  </a:txBody>
                  <a:tcPr/>
                </a:tc>
                <a:tc>
                  <a:txBody>
                    <a:bodyPr/>
                    <a:lstStyle/>
                    <a:p>
                      <a:pPr algn="l">
                        <a:defRPr sz="900">
                          <a:solidFill>
                            <a:srgbClr val="000000"/>
                          </a:solidFill>
                        </a:defRPr>
                      </a:pPr>
                      <a:r>
                        <a:t>2571</a:t>
                      </a:r>
                    </a:p>
                  </a:txBody>
                  <a:tcPr/>
                </a:tc>
              </a:tr>
              <a:tr h="335280">
                <a:tc>
                  <a:txBody>
                    <a:bodyPr/>
                    <a:lstStyle/>
                    <a:p>
                      <a:pPr>
                        <a:defRPr sz="900">
                          <a:solidFill>
                            <a:srgbClr val="000000"/>
                          </a:solidFill>
                        </a:defRPr>
                      </a:pPr>
                      <a:r>
                        <a:t>MS SharePoint</a:t>
                      </a:r>
                    </a:p>
                  </a:txBody>
                  <a:tcPr>
                    <a:solidFill>
                      <a:srgbClr val="F5F5F5"/>
                    </a:solidFill>
                  </a:tcPr>
                </a:tc>
                <a:tc>
                  <a:txBody>
                    <a:bodyPr/>
                    <a:lstStyle/>
                    <a:p>
                      <a:pPr algn="l">
                        <a:defRPr sz="900">
                          <a:solidFill>
                            <a:srgbClr val="000000"/>
                          </a:solidFill>
                        </a:defRPr>
                      </a:pPr>
                      <a:r>
                        <a:t>474</a:t>
                      </a:r>
                    </a:p>
                  </a:txBody>
                  <a:tcPr>
                    <a:solidFill>
                      <a:srgbClr val="F5F5F5"/>
                    </a:solidFill>
                  </a:tcPr>
                </a:tc>
                <a:tc>
                  <a:txBody>
                    <a:bodyPr/>
                    <a:lstStyle/>
                    <a:p>
                      <a:pPr algn="l">
                        <a:defRPr sz="900">
                          <a:solidFill>
                            <a:srgbClr val="000000"/>
                          </a:solidFill>
                        </a:defRPr>
                      </a:pPr>
                      <a:r>
                        <a:t>76</a:t>
                      </a:r>
                    </a:p>
                  </a:txBody>
                  <a:tcPr>
                    <a:solidFill>
                      <a:srgbClr val="F5F5F5"/>
                    </a:solidFill>
                  </a:tcPr>
                </a:tc>
                <a:tc>
                  <a:txBody>
                    <a:bodyPr/>
                    <a:lstStyle/>
                    <a:p>
                      <a:pPr algn="l">
                        <a:defRPr sz="900">
                          <a:solidFill>
                            <a:srgbClr val="000000"/>
                          </a:solidFill>
                        </a:defRPr>
                      </a:pPr>
                      <a:r>
                        <a:t>21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571</a:t>
                      </a:r>
                    </a:p>
                  </a:txBody>
                  <a:tcPr>
                    <a:solidFill>
                      <a:srgbClr val="F5F5F5"/>
                    </a:solidFill>
                  </a:tcPr>
                </a:tc>
              </a:tr>
              <a:tr h="335280">
                <a:tc>
                  <a:txBody>
                    <a:bodyPr/>
                    <a:lstStyle/>
                    <a:p>
                      <a:pPr>
                        <a:defRPr sz="900">
                          <a:solidFill>
                            <a:srgbClr val="000000"/>
                          </a:solidFill>
                        </a:defRPr>
                      </a:pPr>
                      <a:r>
                        <a:t>Mozilla Firefox</a:t>
                      </a:r>
                    </a:p>
                  </a:txBody>
                  <a:tcPr/>
                </a:tc>
                <a:tc>
                  <a:txBody>
                    <a:bodyPr/>
                    <a:lstStyle/>
                    <a:p>
                      <a:pPr algn="l">
                        <a:defRPr sz="900">
                          <a:solidFill>
                            <a:srgbClr val="000000"/>
                          </a:solidFill>
                        </a:defRPr>
                      </a:pPr>
                      <a:r>
                        <a:t>2072</a:t>
                      </a:r>
                    </a:p>
                  </a:txBody>
                  <a:tcPr/>
                </a:tc>
                <a:tc>
                  <a:txBody>
                    <a:bodyPr/>
                    <a:lstStyle/>
                    <a:p>
                      <a:pPr algn="l">
                        <a:defRPr sz="900">
                          <a:solidFill>
                            <a:srgbClr val="000000"/>
                          </a:solidFill>
                        </a:defRPr>
                      </a:pPr>
                      <a:r>
                        <a:t>483</a:t>
                      </a:r>
                    </a:p>
                  </a:txBody>
                  <a:tcPr/>
                </a:tc>
                <a:tc>
                  <a:txBody>
                    <a:bodyPr/>
                    <a:lstStyle/>
                    <a:p>
                      <a:pPr algn="l">
                        <a:defRPr sz="900">
                          <a:solidFill>
                            <a:srgbClr val="000000"/>
                          </a:solidFill>
                        </a:defRPr>
                      </a:pPr>
                      <a:r>
                        <a:t>304</a:t>
                      </a:r>
                    </a:p>
                  </a:txBody>
                  <a:tcPr/>
                </a:tc>
                <a:tc>
                  <a:txBody>
                    <a:bodyPr/>
                    <a:lstStyle/>
                    <a:p>
                      <a:pPr algn="l">
                        <a:defRPr sz="900">
                          <a:solidFill>
                            <a:srgbClr val="000000"/>
                          </a:solidFill>
                        </a:defRPr>
                      </a:pPr>
                    </a:p>
                  </a:txBody>
                  <a:tcPr/>
                </a:tc>
                <a:tc>
                  <a:txBody>
                    <a:bodyPr/>
                    <a:lstStyle/>
                    <a:p>
                      <a:pPr algn="l">
                        <a:defRPr sz="900">
                          <a:solidFill>
                            <a:srgbClr val="000000"/>
                          </a:solidFill>
                        </a:defRPr>
                      </a:pPr>
                      <a:r>
                        <a:t>2859</a:t>
                      </a:r>
                    </a:p>
                  </a:txBody>
                  <a:tcPr/>
                </a:tc>
              </a:tr>
              <a:tr h="335280">
                <a:tc>
                  <a:txBody>
                    <a:bodyPr/>
                    <a:lstStyle/>
                    <a:p>
                      <a:pPr>
                        <a:defRPr sz="900">
                          <a:solidFill>
                            <a:srgbClr val="000000"/>
                          </a:solidFill>
                        </a:defRPr>
                      </a:pPr>
                      <a:r>
                        <a:t>TeamViewer</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5</a:t>
                      </a:r>
                    </a:p>
                  </a:txBody>
                  <a:tcPr>
                    <a:solidFill>
                      <a:srgbClr val="F5F5F5"/>
                    </a:solidFill>
                  </a:tcPr>
                </a:tc>
              </a:tr>
              <a:tr h="335280">
                <a:tc>
                  <a:txBody>
                    <a:bodyPr/>
                    <a:lstStyle/>
                    <a:p>
                      <a:pPr>
                        <a:defRPr sz="900">
                          <a:solidFill>
                            <a:srgbClr val="000000"/>
                          </a:solidFill>
                        </a:defRPr>
                      </a:pPr>
                      <a:r>
                        <a:t>WinRAR</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11</a:t>
                      </a:r>
                    </a:p>
                  </a:txBody>
                  <a:tcPr/>
                </a:tc>
                <a:tc>
                  <a:txBody>
                    <a:bodyPr/>
                    <a:lstStyle/>
                    <a:p>
                      <a:pPr algn="l">
                        <a:defRPr sz="900">
                          <a:solidFill>
                            <a:srgbClr val="000000"/>
                          </a:solidFill>
                        </a:defRPr>
                      </a:pP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r>
                        <a:t>30</a:t>
                      </a:r>
                    </a:p>
                  </a:txBody>
                  <a:tcPr/>
                </a:tc>
              </a:tr>
              <a:tr h="335280">
                <a:tc>
                  <a:txBody>
                    <a:bodyPr/>
                    <a:lstStyle/>
                    <a:p>
                      <a:pPr>
                        <a:defRPr sz="900">
                          <a:solidFill>
                            <a:srgbClr val="000000"/>
                          </a:solidFill>
                        </a:defRPr>
                      </a:pPr>
                      <a:r>
                        <a:t>WinSCP</a:t>
                      </a:r>
                    </a:p>
                  </a:txBody>
                  <a:tcPr>
                    <a:solidFill>
                      <a:srgbClr val="F5F5F5"/>
                    </a:solidFill>
                  </a:tcPr>
                </a:tc>
                <a:tc>
                  <a:txBody>
                    <a:bodyPr/>
                    <a:lstStyle/>
                    <a:p>
                      <a:pPr algn="l">
                        <a:defRPr sz="900">
                          <a:solidFill>
                            <a:srgbClr val="000000"/>
                          </a:solidFill>
                        </a:defRPr>
                      </a:pPr>
                      <a:r>
                        <a:t>25</a:t>
                      </a:r>
                    </a:p>
                  </a:txBody>
                  <a:tcPr>
                    <a:solidFill>
                      <a:srgbClr val="F5F5F5"/>
                    </a:solidFill>
                  </a:tcPr>
                </a:tc>
                <a:tc>
                  <a:txBody>
                    <a:bodyPr/>
                    <a:lstStyle/>
                    <a:p>
                      <a:pPr algn="l">
                        <a:defRPr sz="900">
                          <a:solidFill>
                            <a:srgbClr val="000000"/>
                          </a:solidFill>
                        </a:defRPr>
                      </a:pPr>
                      <a:r>
                        <a:t>75</a:t>
                      </a: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p>
                  </a:txBody>
                  <a:tcPr>
                    <a:solidFill>
                      <a:srgbClr val="F5F5F5"/>
                    </a:solidFill>
                  </a:tcPr>
                </a:tc>
                <a:tc>
                  <a:txBody>
                    <a:bodyPr/>
                    <a:lstStyle/>
                    <a:p>
                      <a:pPr algn="l">
                        <a:defRPr sz="900">
                          <a:solidFill>
                            <a:srgbClr val="000000"/>
                          </a:solidFill>
                        </a:defRPr>
                      </a:pPr>
                      <a:r>
                        <a:t>100</a:t>
                      </a:r>
                    </a:p>
                  </a:txBody>
                  <a:tcPr>
                    <a:solidFill>
                      <a:srgbClr val="F5F5F5"/>
                    </a:solidFill>
                  </a:tcPr>
                </a:tc>
              </a:tr>
              <a:tr h="335280">
                <a:tc>
                  <a:txBody>
                    <a:bodyPr/>
                    <a:lstStyle/>
                    <a:p>
                      <a:pPr>
                        <a:defRPr sz="900">
                          <a:solidFill>
                            <a:srgbClr val="000000"/>
                          </a:solidFill>
                        </a:defRPr>
                      </a:pPr>
                      <a:r>
                        <a:t>Wireshark</a:t>
                      </a:r>
                    </a:p>
                  </a:txBody>
                  <a:tcPr/>
                </a:tc>
                <a:tc>
                  <a:txBody>
                    <a:bodyPr/>
                    <a:lstStyle/>
                    <a:p>
                      <a:pPr algn="l">
                        <a:defRPr sz="900">
                          <a:solidFill>
                            <a:srgbClr val="000000"/>
                          </a:solidFill>
                        </a:defRPr>
                      </a:pPr>
                      <a:r>
                        <a:t>287</a:t>
                      </a:r>
                    </a:p>
                  </a:txBody>
                  <a:tcPr/>
                </a:tc>
                <a:tc>
                  <a:txBody>
                    <a:bodyPr/>
                    <a:lstStyle/>
                    <a:p>
                      <a:pPr algn="l">
                        <a:defRPr sz="900">
                          <a:solidFill>
                            <a:srgbClr val="000000"/>
                          </a:solidFill>
                        </a:defRPr>
                      </a:pPr>
                      <a:r>
                        <a:t>593</a:t>
                      </a:r>
                    </a:p>
                  </a:txBody>
                  <a:tcPr/>
                </a:tc>
                <a:tc>
                  <a:txBody>
                    <a:bodyPr/>
                    <a:lstStyle/>
                    <a:p>
                      <a:pPr algn="l">
                        <a:defRPr sz="900">
                          <a:solidFill>
                            <a:srgbClr val="000000"/>
                          </a:solidFill>
                        </a:defRPr>
                      </a:pP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r>
                        <a:t>888</a:t>
                      </a:r>
                    </a:p>
                  </a:txBody>
                  <a:tcPr/>
                </a:tc>
              </a:tr>
              <a:tr h="335280">
                <a:tc>
                  <a:txBody>
                    <a:bodyPr/>
                    <a:lstStyle/>
                    <a:p>
                      <a:pPr>
                        <a:defRPr sz="900">
                          <a:solidFill>
                            <a:srgbClr val="000000"/>
                          </a:solidFill>
                        </a:defRPr>
                      </a:pPr>
                      <a:r>
                        <a:t>Zoom</a:t>
                      </a:r>
                    </a:p>
                  </a:txBody>
                  <a:tcPr>
                    <a:solidFill>
                      <a:srgbClr val="F5F5F5"/>
                    </a:solidFill>
                  </a:tcPr>
                </a:tc>
                <a:tc>
                  <a:txBody>
                    <a:bodyPr/>
                    <a:lstStyle/>
                    <a:p>
                      <a:pPr algn="l">
                        <a:defRPr sz="900">
                          <a:solidFill>
                            <a:srgbClr val="000000"/>
                          </a:solidFill>
                        </a:defRPr>
                      </a:pPr>
                      <a:r>
                        <a:t>203</a:t>
                      </a:r>
                    </a:p>
                  </a:txBody>
                  <a:tcPr>
                    <a:solidFill>
                      <a:srgbClr val="F5F5F5"/>
                    </a:solidFill>
                  </a:tcPr>
                </a:tc>
                <a:tc>
                  <a:txBody>
                    <a:bodyPr/>
                    <a:lstStyle/>
                    <a:p>
                      <a:pPr algn="l">
                        <a:defRPr sz="900">
                          <a:solidFill>
                            <a:srgbClr val="000000"/>
                          </a:solidFill>
                        </a:defRPr>
                      </a:pPr>
                      <a:r>
                        <a:t>175</a:t>
                      </a:r>
                    </a:p>
                  </a:txBody>
                  <a:tcPr>
                    <a:solidFill>
                      <a:srgbClr val="F5F5F5"/>
                    </a:solidFill>
                  </a:tcPr>
                </a:tc>
                <a:tc>
                  <a:txBody>
                    <a:bodyPr/>
                    <a:lstStyle/>
                    <a:p>
                      <a:pPr algn="l">
                        <a:defRPr sz="900">
                          <a:solidFill>
                            <a:srgbClr val="000000"/>
                          </a:solidFill>
                        </a:defRPr>
                      </a:pPr>
                      <a:r>
                        <a:t>24</a:t>
                      </a:r>
                    </a:p>
                  </a:txBody>
                  <a:tcPr>
                    <a:solidFill>
                      <a:srgbClr val="F5F5F5"/>
                    </a:solidFill>
                  </a:tcPr>
                </a:tc>
                <a:tc>
                  <a:txBody>
                    <a:bodyPr/>
                    <a:lstStyle/>
                    <a:p>
                      <a:pPr algn="l">
                        <a:defRPr sz="900">
                          <a:solidFill>
                            <a:srgbClr val="000000"/>
                          </a:solidFill>
                        </a:defRPr>
                      </a:pPr>
                      <a:r>
                        <a:t>71</a:t>
                      </a:r>
                    </a:p>
                  </a:txBody>
                  <a:tcPr>
                    <a:solidFill>
                      <a:srgbClr val="F5F5F5"/>
                    </a:solidFill>
                  </a:tcPr>
                </a:tc>
                <a:tc>
                  <a:txBody>
                    <a:bodyPr/>
                    <a:lstStyle/>
                    <a:p>
                      <a:pPr algn="l">
                        <a:defRPr sz="900">
                          <a:solidFill>
                            <a:srgbClr val="000000"/>
                          </a:solidFill>
                        </a:defRPr>
                      </a:pPr>
                      <a:r>
                        <a:t>473</a:t>
                      </a:r>
                    </a:p>
                  </a:txBody>
                  <a:tcPr>
                    <a:solidFill>
                      <a:srgbClr val="F5F5F5"/>
                    </a:solidFill>
                  </a:tcPr>
                </a:tc>
              </a:tr>
              <a:tr h="335280">
                <a:tc>
                  <a:txBody>
                    <a:bodyPr/>
                    <a:lstStyle/>
                    <a:p>
                      <a:pPr>
                        <a:defRPr b="1" sz="1000">
                          <a:solidFill>
                            <a:srgbClr val="FFFFFF"/>
                          </a:solidFill>
                        </a:defRPr>
                      </a:pPr>
                      <a:r>
                        <a:t>Grand Total</a:t>
                      </a:r>
                    </a:p>
                  </a:txBody>
                  <a:tcPr>
                    <a:solidFill>
                      <a:srgbClr val="4472C4"/>
                    </a:solidFill>
                  </a:tcPr>
                </a:tc>
                <a:tc>
                  <a:txBody>
                    <a:bodyPr/>
                    <a:lstStyle/>
                    <a:p>
                      <a:pPr algn="l">
                        <a:defRPr b="1" sz="1000">
                          <a:solidFill>
                            <a:srgbClr val="FFFFFF"/>
                          </a:solidFill>
                        </a:defRPr>
                      </a:pPr>
                      <a:r>
                        <a:t>11745</a:t>
                      </a:r>
                    </a:p>
                  </a:txBody>
                  <a:tcPr>
                    <a:solidFill>
                      <a:srgbClr val="4472C4"/>
                    </a:solidFill>
                  </a:tcPr>
                </a:tc>
                <a:tc>
                  <a:txBody>
                    <a:bodyPr/>
                    <a:lstStyle/>
                    <a:p>
                      <a:pPr algn="l">
                        <a:defRPr b="1" sz="1000">
                          <a:solidFill>
                            <a:srgbClr val="FFFFFF"/>
                          </a:solidFill>
                        </a:defRPr>
                      </a:pPr>
                      <a:r>
                        <a:t>3110</a:t>
                      </a:r>
                    </a:p>
                  </a:txBody>
                  <a:tcPr>
                    <a:solidFill>
                      <a:srgbClr val="4472C4"/>
                    </a:solidFill>
                  </a:tcPr>
                </a:tc>
                <a:tc>
                  <a:txBody>
                    <a:bodyPr/>
                    <a:lstStyle/>
                    <a:p>
                      <a:pPr algn="l">
                        <a:defRPr b="1" sz="1000">
                          <a:solidFill>
                            <a:srgbClr val="FFFFFF"/>
                          </a:solidFill>
                        </a:defRPr>
                      </a:pPr>
                      <a:r>
                        <a:t>2711</a:t>
                      </a:r>
                    </a:p>
                  </a:txBody>
                  <a:tcPr>
                    <a:solidFill>
                      <a:srgbClr val="4472C4"/>
                    </a:solidFill>
                  </a:tcPr>
                </a:tc>
                <a:tc>
                  <a:txBody>
                    <a:bodyPr/>
                    <a:lstStyle/>
                    <a:p>
                      <a:pPr algn="l">
                        <a:defRPr b="1" sz="1000">
                          <a:solidFill>
                            <a:srgbClr val="FFFFFF"/>
                          </a:solidFill>
                        </a:defRPr>
                      </a:pPr>
                      <a:r>
                        <a:t>158</a:t>
                      </a:r>
                    </a:p>
                  </a:txBody>
                  <a:tcPr>
                    <a:solidFill>
                      <a:srgbClr val="4472C4"/>
                    </a:solidFill>
                  </a:tcPr>
                </a:tc>
                <a:tc>
                  <a:txBody>
                    <a:bodyPr/>
                    <a:lstStyle/>
                    <a:p>
                      <a:pPr algn="l">
                        <a:defRPr b="1" sz="1000">
                          <a:solidFill>
                            <a:srgbClr val="FFFFFF"/>
                          </a:solidFill>
                        </a:defRPr>
                      </a:pPr>
                      <a:r>
                        <a:t>17724</a:t>
                      </a:r>
                    </a:p>
                  </a:txBody>
                  <a:tcPr>
                    <a:solidFill>
                      <a:srgbClr val="4472C4"/>
                    </a:solidFill>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0" y="0"/>
            <a:ext cx="12191695" cy="548640"/>
          </a:xfrm>
          <a:prstGeom prst="rect">
            <a:avLst/>
          </a:prstGeom>
          <a:noFill/>
        </p:spPr>
        <p:txBody>
          <a:bodyPr wrap="none" anchor="ctr">
            <a:spAutoFit/>
          </a:bodyPr>
          <a:lstStyle/>
          <a:p>
            <a:pPr algn="l">
              <a:defRPr b="1" sz="2400">
                <a:solidFill>
                  <a:srgbClr val="FFFFFF"/>
                </a:solidFill>
              </a:defRPr>
            </a:pPr>
            <a:r>
              <a:t>Stage – 1 EOL/ Obsolete: Explained</a:t>
            </a:r>
          </a:p>
        </p:txBody>
      </p:sp>
      <p:graphicFrame>
        <p:nvGraphicFramePr>
          <p:cNvPr id="4" name="Table 3"/>
          <p:cNvGraphicFramePr>
            <a:graphicFrameLocks noGrp="1"/>
          </p:cNvGraphicFramePr>
          <p:nvPr/>
        </p:nvGraphicFramePr>
        <p:xfrm>
          <a:off x="274320" y="914400"/>
          <a:ext cx="4572000" cy="4114800"/>
        </p:xfrm>
        <a:graphic>
          <a:graphicData uri="http://schemas.openxmlformats.org/drawingml/2006/table">
            <a:tbl>
              <a:tblPr firstRow="1" bandRow="1">
                <a:tableStyleId>{5C22544A-7EE6-4342-B048-85BDC9FD1C3A}</a:tableStyleId>
              </a:tblPr>
              <a:tblGrid>
                <a:gridCol w="3200400"/>
                <a:gridCol w="1371600"/>
              </a:tblGrid>
              <a:tr h="242047">
                <a:tc>
                  <a:txBody>
                    <a:bodyPr/>
                    <a:lstStyle/>
                    <a:p>
                      <a:pPr>
                        <a:defRPr b="1" sz="900">
                          <a:solidFill>
                            <a:srgbClr val="FFFFFF"/>
                          </a:solidFill>
                        </a:defRPr>
                      </a:pPr>
                      <a:r>
                        <a:t>EOL</a:t>
                      </a:r>
                    </a:p>
                  </a:txBody>
                  <a:tcPr>
                    <a:solidFill>
                      <a:srgbClr val="4472C4"/>
                    </a:solidFill>
                  </a:tcPr>
                </a:tc>
                <a:tc>
                  <a:txBody>
                    <a:bodyPr/>
                    <a:lstStyle/>
                    <a:p>
                      <a:pPr>
                        <a:defRPr b="1" sz="900">
                          <a:solidFill>
                            <a:srgbClr val="FFFFFF"/>
                          </a:solidFill>
                        </a:defRPr>
                      </a:pPr>
                      <a:r>
                        <a:t>Immediate</a:t>
                      </a:r>
                    </a:p>
                  </a:txBody>
                  <a:tcPr>
                    <a:solidFill>
                      <a:srgbClr val="4472C4"/>
                    </a:solidFill>
                  </a:tcPr>
                </a:tc>
              </a:tr>
              <a:tr h="242047">
                <a:tc>
                  <a:txBody>
                    <a:bodyPr/>
                    <a:lstStyle/>
                    <a:p>
                      <a:pPr>
                        <a:defRPr sz="900">
                          <a:solidFill>
                            <a:srgbClr val="000000"/>
                          </a:solidFill>
                        </a:defRPr>
                      </a:pPr>
                      <a:r>
                        <a:t>Adobe Flash 10.x Detected</a:t>
                      </a:r>
                    </a:p>
                  </a:txBody>
                  <a:tcPr>
                    <a:solidFill>
                      <a:srgbClr val="F5F5F5"/>
                    </a:solidFill>
                  </a:tcPr>
                </a:tc>
                <a:tc>
                  <a:txBody>
                    <a:bodyPr/>
                    <a:lstStyle/>
                    <a:p>
                      <a:pPr algn="l">
                        <a:defRPr sz="900">
                          <a:solidFill>
                            <a:srgbClr val="000000"/>
                          </a:solidFill>
                        </a:defRPr>
                      </a:pPr>
                      <a:r>
                        <a:t>2</a:t>
                      </a:r>
                    </a:p>
                  </a:txBody>
                  <a:tcPr>
                    <a:solidFill>
                      <a:srgbClr val="F5F5F5"/>
                    </a:solidFill>
                  </a:tcPr>
                </a:tc>
              </a:tr>
              <a:tr h="242047">
                <a:tc>
                  <a:txBody>
                    <a:bodyPr/>
                    <a:lstStyle/>
                    <a:p>
                      <a:pPr>
                        <a:defRPr sz="900">
                          <a:solidFill>
                            <a:srgbClr val="000000"/>
                          </a:solidFill>
                        </a:defRPr>
                      </a:pPr>
                      <a:r>
                        <a:t>Adobe Flash Player Detected</a:t>
                      </a:r>
                    </a:p>
                  </a:txBody>
                  <a:tcPr/>
                </a:tc>
                <a:tc>
                  <a:txBody>
                    <a:bodyPr/>
                    <a:lstStyle/>
                    <a:p>
                      <a:pPr algn="l">
                        <a:defRPr sz="900">
                          <a:solidFill>
                            <a:srgbClr val="000000"/>
                          </a:solidFill>
                        </a:defRPr>
                      </a:pPr>
                      <a:r>
                        <a:t>46</a:t>
                      </a:r>
                    </a:p>
                  </a:txBody>
                  <a:tcPr/>
                </a:tc>
              </a:tr>
              <a:tr h="242047">
                <a:tc>
                  <a:txBody>
                    <a:bodyPr/>
                    <a:lstStyle/>
                    <a:p>
                      <a:pPr>
                        <a:defRPr sz="900">
                          <a:solidFill>
                            <a:srgbClr val="000000"/>
                          </a:solidFill>
                        </a:defRPr>
                      </a:pPr>
                      <a:r>
                        <a:t>Adobe Reader 10.x Detected</a:t>
                      </a:r>
                    </a:p>
                  </a:txBody>
                  <a:tcPr>
                    <a:solidFill>
                      <a:srgbClr val="F5F5F5"/>
                    </a:solidFill>
                  </a:tcPr>
                </a:tc>
                <a:tc>
                  <a:txBody>
                    <a:bodyPr/>
                    <a:lstStyle/>
                    <a:p>
                      <a:pPr algn="l">
                        <a:defRPr sz="900">
                          <a:solidFill>
                            <a:srgbClr val="000000"/>
                          </a:solidFill>
                        </a:defRPr>
                      </a:pPr>
                      <a:r>
                        <a:t>2</a:t>
                      </a:r>
                    </a:p>
                  </a:txBody>
                  <a:tcPr>
                    <a:solidFill>
                      <a:srgbClr val="F5F5F5"/>
                    </a:solidFill>
                  </a:tcPr>
                </a:tc>
              </a:tr>
              <a:tr h="242047">
                <a:tc>
                  <a:txBody>
                    <a:bodyPr/>
                    <a:lstStyle/>
                    <a:p>
                      <a:pPr>
                        <a:defRPr sz="900">
                          <a:solidFill>
                            <a:srgbClr val="000000"/>
                          </a:solidFill>
                        </a:defRPr>
                      </a:pPr>
                      <a:r>
                        <a:t>Adobe Reader 9.x Detected</a:t>
                      </a:r>
                    </a:p>
                  </a:txBody>
                  <a:tcPr/>
                </a:tc>
                <a:tc>
                  <a:txBody>
                    <a:bodyPr/>
                    <a:lstStyle/>
                    <a:p>
                      <a:pPr algn="l">
                        <a:defRPr sz="900">
                          <a:solidFill>
                            <a:srgbClr val="000000"/>
                          </a:solidFill>
                        </a:defRPr>
                      </a:pPr>
                      <a:r>
                        <a:t>21</a:t>
                      </a:r>
                    </a:p>
                  </a:txBody>
                  <a:tcPr/>
                </a:tc>
              </a:tr>
              <a:tr h="242047">
                <a:tc>
                  <a:txBody>
                    <a:bodyPr/>
                    <a:lstStyle/>
                    <a:p>
                      <a:pPr>
                        <a:defRPr sz="900">
                          <a:solidFill>
                            <a:srgbClr val="000000"/>
                          </a:solidFill>
                        </a:defRPr>
                      </a:pPr>
                      <a:r>
                        <a:t>Adobe Reader/Acrobat XI Detected</a:t>
                      </a:r>
                    </a:p>
                  </a:txBody>
                  <a:tcPr>
                    <a:solidFill>
                      <a:srgbClr val="F5F5F5"/>
                    </a:solidFill>
                  </a:tcPr>
                </a:tc>
                <a:tc>
                  <a:txBody>
                    <a:bodyPr/>
                    <a:lstStyle/>
                    <a:p>
                      <a:pPr algn="l">
                        <a:defRPr sz="900">
                          <a:solidFill>
                            <a:srgbClr val="000000"/>
                          </a:solidFill>
                        </a:defRPr>
                      </a:pPr>
                      <a:r>
                        <a:t>55</a:t>
                      </a:r>
                    </a:p>
                  </a:txBody>
                  <a:tcPr>
                    <a:solidFill>
                      <a:srgbClr val="F5F5F5"/>
                    </a:solidFill>
                  </a:tcPr>
                </a:tc>
              </a:tr>
              <a:tr h="242047">
                <a:tc>
                  <a:txBody>
                    <a:bodyPr/>
                    <a:lstStyle/>
                    <a:p>
                      <a:pPr>
                        <a:defRPr sz="900">
                          <a:solidFill>
                            <a:srgbClr val="000000"/>
                          </a:solidFill>
                        </a:defRPr>
                      </a:pPr>
                      <a:r>
                        <a:t>MS Internet Explorer 10 Detected</a:t>
                      </a:r>
                    </a:p>
                  </a:txBody>
                  <a:tcPr/>
                </a:tc>
                <a:tc>
                  <a:txBody>
                    <a:bodyPr/>
                    <a:lstStyle/>
                    <a:p>
                      <a:pPr algn="l">
                        <a:defRPr sz="900">
                          <a:solidFill>
                            <a:srgbClr val="000000"/>
                          </a:solidFill>
                        </a:defRPr>
                      </a:pPr>
                      <a:r>
                        <a:t>6</a:t>
                      </a:r>
                    </a:p>
                  </a:txBody>
                  <a:tcPr/>
                </a:tc>
              </a:tr>
              <a:tr h="242047">
                <a:tc>
                  <a:txBody>
                    <a:bodyPr/>
                    <a:lstStyle/>
                    <a:p>
                      <a:pPr>
                        <a:defRPr sz="900">
                          <a:solidFill>
                            <a:srgbClr val="000000"/>
                          </a:solidFill>
                        </a:defRPr>
                      </a:pPr>
                      <a:r>
                        <a:t>MS Internet Explorer 11 Detected</a:t>
                      </a:r>
                    </a:p>
                  </a:txBody>
                  <a:tcPr>
                    <a:solidFill>
                      <a:srgbClr val="F5F5F5"/>
                    </a:solidFill>
                  </a:tcPr>
                </a:tc>
                <a:tc>
                  <a:txBody>
                    <a:bodyPr/>
                    <a:lstStyle/>
                    <a:p>
                      <a:pPr algn="l">
                        <a:defRPr sz="900">
                          <a:solidFill>
                            <a:srgbClr val="000000"/>
                          </a:solidFill>
                        </a:defRPr>
                      </a:pPr>
                      <a:r>
                        <a:t>133</a:t>
                      </a:r>
                    </a:p>
                  </a:txBody>
                  <a:tcPr>
                    <a:solidFill>
                      <a:srgbClr val="F5F5F5"/>
                    </a:solidFill>
                  </a:tcPr>
                </a:tc>
              </a:tr>
              <a:tr h="242047">
                <a:tc>
                  <a:txBody>
                    <a:bodyPr/>
                    <a:lstStyle/>
                    <a:p>
                      <a:pPr>
                        <a:defRPr sz="900">
                          <a:solidFill>
                            <a:srgbClr val="000000"/>
                          </a:solidFill>
                        </a:defRPr>
                      </a:pPr>
                      <a:r>
                        <a:t>MS Internet Explorer 7 Detected</a:t>
                      </a:r>
                    </a:p>
                  </a:txBody>
                  <a:tcPr/>
                </a:tc>
                <a:tc>
                  <a:txBody>
                    <a:bodyPr/>
                    <a:lstStyle/>
                    <a:p>
                      <a:pPr algn="l">
                        <a:defRPr sz="900">
                          <a:solidFill>
                            <a:srgbClr val="000000"/>
                          </a:solidFill>
                        </a:defRPr>
                      </a:pPr>
                      <a:r>
                        <a:t>1</a:t>
                      </a:r>
                    </a:p>
                  </a:txBody>
                  <a:tcPr/>
                </a:tc>
              </a:tr>
              <a:tr h="242047">
                <a:tc>
                  <a:txBody>
                    <a:bodyPr/>
                    <a:lstStyle/>
                    <a:p>
                      <a:pPr>
                        <a:defRPr sz="900">
                          <a:solidFill>
                            <a:srgbClr val="000000"/>
                          </a:solidFill>
                        </a:defRPr>
                      </a:pPr>
                      <a:r>
                        <a:t>MS Internet Explorer 8 Detected</a:t>
                      </a:r>
                    </a:p>
                  </a:txBody>
                  <a:tcPr>
                    <a:solidFill>
                      <a:srgbClr val="F5F5F5"/>
                    </a:solidFill>
                  </a:tcPr>
                </a:tc>
                <a:tc>
                  <a:txBody>
                    <a:bodyPr/>
                    <a:lstStyle/>
                    <a:p>
                      <a:pPr algn="l">
                        <a:defRPr sz="900">
                          <a:solidFill>
                            <a:srgbClr val="000000"/>
                          </a:solidFill>
                        </a:defRPr>
                      </a:pPr>
                      <a:r>
                        <a:t>19</a:t>
                      </a:r>
                    </a:p>
                  </a:txBody>
                  <a:tcPr>
                    <a:solidFill>
                      <a:srgbClr val="F5F5F5"/>
                    </a:solidFill>
                  </a:tcPr>
                </a:tc>
              </a:tr>
              <a:tr h="242047">
                <a:tc>
                  <a:txBody>
                    <a:bodyPr/>
                    <a:lstStyle/>
                    <a:p>
                      <a:pPr>
                        <a:defRPr sz="900">
                          <a:solidFill>
                            <a:srgbClr val="000000"/>
                          </a:solidFill>
                        </a:defRPr>
                      </a:pPr>
                      <a:r>
                        <a:t>MS Internet Explorer 9 Detected</a:t>
                      </a:r>
                    </a:p>
                  </a:txBody>
                  <a:tcPr/>
                </a:tc>
                <a:tc>
                  <a:txBody>
                    <a:bodyPr/>
                    <a:lstStyle/>
                    <a:p>
                      <a:pPr algn="l">
                        <a:defRPr sz="900">
                          <a:solidFill>
                            <a:srgbClr val="000000"/>
                          </a:solidFill>
                        </a:defRPr>
                      </a:pPr>
                      <a:r>
                        <a:t>4</a:t>
                      </a:r>
                    </a:p>
                  </a:txBody>
                  <a:tcPr/>
                </a:tc>
              </a:tr>
              <a:tr h="242047">
                <a:tc>
                  <a:txBody>
                    <a:bodyPr/>
                    <a:lstStyle/>
                    <a:p>
                      <a:pPr>
                        <a:defRPr sz="900">
                          <a:solidFill>
                            <a:srgbClr val="000000"/>
                          </a:solidFill>
                        </a:defRPr>
                      </a:pPr>
                      <a:r>
                        <a:t>MS Office 2000 &amp; 2003 Web Components</a:t>
                      </a:r>
                    </a:p>
                  </a:txBody>
                  <a:tcPr>
                    <a:solidFill>
                      <a:srgbClr val="F5F5F5"/>
                    </a:solidFill>
                  </a:tcPr>
                </a:tc>
                <a:tc>
                  <a:txBody>
                    <a:bodyPr/>
                    <a:lstStyle/>
                    <a:p>
                      <a:pPr algn="l">
                        <a:defRPr sz="900">
                          <a:solidFill>
                            <a:srgbClr val="000000"/>
                          </a:solidFill>
                        </a:defRPr>
                      </a:pPr>
                      <a:r>
                        <a:t>3</a:t>
                      </a:r>
                    </a:p>
                  </a:txBody>
                  <a:tcPr>
                    <a:solidFill>
                      <a:srgbClr val="F5F5F5"/>
                    </a:solidFill>
                  </a:tcPr>
                </a:tc>
              </a:tr>
              <a:tr h="242047">
                <a:tc>
                  <a:txBody>
                    <a:bodyPr/>
                    <a:lstStyle/>
                    <a:p>
                      <a:pPr>
                        <a:defRPr sz="900">
                          <a:solidFill>
                            <a:srgbClr val="000000"/>
                          </a:solidFill>
                        </a:defRPr>
                      </a:pPr>
                      <a:r>
                        <a:t>MS Office 2003 Detected</a:t>
                      </a:r>
                    </a:p>
                  </a:txBody>
                  <a:tcPr/>
                </a:tc>
                <a:tc>
                  <a:txBody>
                    <a:bodyPr/>
                    <a:lstStyle/>
                    <a:p>
                      <a:pPr algn="l">
                        <a:defRPr sz="900">
                          <a:solidFill>
                            <a:srgbClr val="000000"/>
                          </a:solidFill>
                        </a:defRPr>
                      </a:pPr>
                      <a:r>
                        <a:t>1</a:t>
                      </a:r>
                    </a:p>
                  </a:txBody>
                  <a:tcPr/>
                </a:tc>
              </a:tr>
              <a:tr h="242047">
                <a:tc>
                  <a:txBody>
                    <a:bodyPr/>
                    <a:lstStyle/>
                    <a:p>
                      <a:pPr>
                        <a:defRPr sz="900">
                          <a:solidFill>
                            <a:srgbClr val="000000"/>
                          </a:solidFill>
                        </a:defRPr>
                      </a:pPr>
                      <a:r>
                        <a:t>MS Office 2003 RTM Detected</a:t>
                      </a:r>
                    </a:p>
                  </a:txBody>
                  <a:tcPr>
                    <a:solidFill>
                      <a:srgbClr val="F5F5F5"/>
                    </a:solidFill>
                  </a:tcPr>
                </a:tc>
                <a:tc>
                  <a:txBody>
                    <a:bodyPr/>
                    <a:lstStyle/>
                    <a:p>
                      <a:pPr algn="l">
                        <a:defRPr sz="900">
                          <a:solidFill>
                            <a:srgbClr val="000000"/>
                          </a:solidFill>
                        </a:defRPr>
                      </a:pPr>
                      <a:r>
                        <a:t>1</a:t>
                      </a:r>
                    </a:p>
                  </a:txBody>
                  <a:tcPr>
                    <a:solidFill>
                      <a:srgbClr val="F5F5F5"/>
                    </a:solidFill>
                  </a:tcPr>
                </a:tc>
              </a:tr>
              <a:tr h="242047">
                <a:tc>
                  <a:txBody>
                    <a:bodyPr/>
                    <a:lstStyle/>
                    <a:p>
                      <a:pPr>
                        <a:defRPr sz="900">
                          <a:solidFill>
                            <a:srgbClr val="000000"/>
                          </a:solidFill>
                        </a:defRPr>
                      </a:pPr>
                      <a:r>
                        <a:t>MS Office 2007 Detected</a:t>
                      </a:r>
                    </a:p>
                  </a:txBody>
                  <a:tcPr/>
                </a:tc>
                <a:tc>
                  <a:txBody>
                    <a:bodyPr/>
                    <a:lstStyle/>
                    <a:p>
                      <a:pPr algn="l">
                        <a:defRPr sz="900">
                          <a:solidFill>
                            <a:srgbClr val="000000"/>
                          </a:solidFill>
                        </a:defRPr>
                      </a:pPr>
                      <a:r>
                        <a:t>3</a:t>
                      </a:r>
                    </a:p>
                  </a:txBody>
                  <a:tcPr/>
                </a:tc>
              </a:tr>
              <a:tr h="242047">
                <a:tc>
                  <a:txBody>
                    <a:bodyPr/>
                    <a:lstStyle/>
                    <a:p>
                      <a:pPr>
                        <a:defRPr sz="900">
                          <a:solidFill>
                            <a:srgbClr val="000000"/>
                          </a:solidFill>
                        </a:defRPr>
                      </a:pPr>
                      <a:r>
                        <a:t>MS Office 2010 RTM Detected</a:t>
                      </a:r>
                    </a:p>
                  </a:txBody>
                  <a:tcPr>
                    <a:solidFill>
                      <a:srgbClr val="F5F5F5"/>
                    </a:solidFill>
                  </a:tcPr>
                </a:tc>
                <a:tc>
                  <a:txBody>
                    <a:bodyPr/>
                    <a:lstStyle/>
                    <a:p>
                      <a:pPr algn="l">
                        <a:defRPr sz="900">
                          <a:solidFill>
                            <a:srgbClr val="000000"/>
                          </a:solidFill>
                        </a:defRPr>
                      </a:pPr>
                      <a:r>
                        <a:t>2</a:t>
                      </a:r>
                    </a:p>
                  </a:txBody>
                  <a:tcPr>
                    <a:solidFill>
                      <a:srgbClr val="F5F5F5"/>
                    </a:solidFill>
                  </a:tcPr>
                </a:tc>
              </a:tr>
              <a:tr h="242048">
                <a:tc>
                  <a:txBody>
                    <a:bodyPr/>
                    <a:lstStyle/>
                    <a:p>
                      <a:pPr>
                        <a:defRPr sz="900" b="1">
                          <a:solidFill>
                            <a:srgbClr val="FFFFFF"/>
                          </a:solidFill>
                        </a:defRPr>
                      </a:pPr>
                      <a:r>
                        <a:t>Part 1 Total</a:t>
                      </a:r>
                    </a:p>
                  </a:txBody>
                  <a:tcPr>
                    <a:solidFill>
                      <a:srgbClr val="4472C4"/>
                    </a:solidFill>
                  </a:tcPr>
                </a:tc>
                <a:tc>
                  <a:txBody>
                    <a:bodyPr/>
                    <a:lstStyle/>
                    <a:p>
                      <a:pPr algn="l">
                        <a:defRPr sz="900" b="1">
                          <a:solidFill>
                            <a:srgbClr val="FFFFFF"/>
                          </a:solidFill>
                        </a:defRPr>
                      </a:pPr>
                      <a:r>
                        <a:t>299</a:t>
                      </a:r>
                    </a:p>
                  </a:txBody>
                  <a:tcPr>
                    <a:solidFill>
                      <a:srgbClr val="4472C4"/>
                    </a:solidFill>
                  </a:tcPr>
                </a:tc>
              </a:tr>
            </a:tbl>
          </a:graphicData>
        </a:graphic>
      </p:graphicFrame>
      <p:graphicFrame>
        <p:nvGraphicFramePr>
          <p:cNvPr id="5" name="Table 4"/>
          <p:cNvGraphicFramePr>
            <a:graphicFrameLocks noGrp="1"/>
          </p:cNvGraphicFramePr>
          <p:nvPr/>
        </p:nvGraphicFramePr>
        <p:xfrm>
          <a:off x="6370167" y="914400"/>
          <a:ext cx="4572000" cy="4114800"/>
        </p:xfrm>
        <a:graphic>
          <a:graphicData uri="http://schemas.openxmlformats.org/drawingml/2006/table">
            <a:tbl>
              <a:tblPr firstRow="1" bandRow="1">
                <a:tableStyleId>{5C22544A-7EE6-4342-B048-85BDC9FD1C3A}</a:tableStyleId>
              </a:tblPr>
              <a:tblGrid>
                <a:gridCol w="3200400"/>
                <a:gridCol w="1371600"/>
              </a:tblGrid>
              <a:tr h="228600">
                <a:tc>
                  <a:txBody>
                    <a:bodyPr/>
                    <a:lstStyle/>
                    <a:p>
                      <a:pPr>
                        <a:defRPr b="1" sz="900">
                          <a:solidFill>
                            <a:srgbClr val="FFFFFF"/>
                          </a:solidFill>
                        </a:defRPr>
                      </a:pPr>
                      <a:r>
                        <a:t>EOL</a:t>
                      </a:r>
                    </a:p>
                  </a:txBody>
                  <a:tcPr>
                    <a:solidFill>
                      <a:srgbClr val="4472C4"/>
                    </a:solidFill>
                  </a:tcPr>
                </a:tc>
                <a:tc>
                  <a:txBody>
                    <a:bodyPr/>
                    <a:lstStyle/>
                    <a:p>
                      <a:pPr>
                        <a:defRPr b="1" sz="900">
                          <a:solidFill>
                            <a:srgbClr val="FFFFFF"/>
                          </a:solidFill>
                        </a:defRPr>
                      </a:pPr>
                      <a:r>
                        <a:t>Immediate</a:t>
                      </a:r>
                    </a:p>
                  </a:txBody>
                  <a:tcPr>
                    <a:solidFill>
                      <a:srgbClr val="4472C4"/>
                    </a:solidFill>
                  </a:tcPr>
                </a:tc>
              </a:tr>
              <a:tr h="228600">
                <a:tc>
                  <a:txBody>
                    <a:bodyPr/>
                    <a:lstStyle/>
                    <a:p>
                      <a:pPr>
                        <a:defRPr sz="900">
                          <a:solidFill>
                            <a:srgbClr val="000000"/>
                          </a:solidFill>
                        </a:defRPr>
                      </a:pPr>
                      <a:r>
                        <a:t>MS Office 2010 Service Pack 1 (SP1) Detected</a:t>
                      </a:r>
                    </a:p>
                  </a:txBody>
                  <a:tcPr>
                    <a:solidFill>
                      <a:srgbClr val="F5F5F5"/>
                    </a:solidFill>
                  </a:tcPr>
                </a:tc>
                <a:tc>
                  <a:txBody>
                    <a:bodyPr/>
                    <a:lstStyle/>
                    <a:p>
                      <a:pPr algn="l">
                        <a:defRPr sz="900">
                          <a:solidFill>
                            <a:srgbClr val="000000"/>
                          </a:solidFill>
                        </a:defRPr>
                      </a:pPr>
                      <a:r>
                        <a:t>29</a:t>
                      </a:r>
                    </a:p>
                  </a:txBody>
                  <a:tcPr>
                    <a:solidFill>
                      <a:srgbClr val="F5F5F5"/>
                    </a:solidFill>
                  </a:tcPr>
                </a:tc>
              </a:tr>
              <a:tr h="228600">
                <a:tc>
                  <a:txBody>
                    <a:bodyPr/>
                    <a:lstStyle/>
                    <a:p>
                      <a:pPr>
                        <a:defRPr sz="900">
                          <a:solidFill>
                            <a:srgbClr val="000000"/>
                          </a:solidFill>
                        </a:defRPr>
                      </a:pPr>
                      <a:r>
                        <a:t>MS Office 2010 Service Pack 2 (SP2) Detected</a:t>
                      </a:r>
                    </a:p>
                  </a:txBody>
                  <a:tcPr/>
                </a:tc>
                <a:tc>
                  <a:txBody>
                    <a:bodyPr/>
                    <a:lstStyle/>
                    <a:p>
                      <a:pPr algn="l">
                        <a:defRPr sz="900">
                          <a:solidFill>
                            <a:srgbClr val="000000"/>
                          </a:solidFill>
                        </a:defRPr>
                      </a:pPr>
                      <a:r>
                        <a:t>20</a:t>
                      </a:r>
                    </a:p>
                  </a:txBody>
                  <a:tcPr/>
                </a:tc>
              </a:tr>
              <a:tr h="228600">
                <a:tc>
                  <a:txBody>
                    <a:bodyPr/>
                    <a:lstStyle/>
                    <a:p>
                      <a:pPr>
                        <a:defRPr sz="900">
                          <a:solidFill>
                            <a:srgbClr val="000000"/>
                          </a:solidFill>
                        </a:defRPr>
                      </a:pPr>
                      <a:r>
                        <a:t>MS PowerPoint Viewer Detected</a:t>
                      </a:r>
                    </a:p>
                  </a:txBody>
                  <a:tcPr>
                    <a:solidFill>
                      <a:srgbClr val="F5F5F5"/>
                    </a:solidFill>
                  </a:tcPr>
                </a:tc>
                <a:tc>
                  <a:txBody>
                    <a:bodyPr/>
                    <a:lstStyle/>
                    <a:p>
                      <a:pPr algn="l">
                        <a:defRPr sz="900">
                          <a:solidFill>
                            <a:srgbClr val="000000"/>
                          </a:solidFill>
                        </a:defRPr>
                      </a:pPr>
                      <a:r>
                        <a:t>2</a:t>
                      </a:r>
                    </a:p>
                  </a:txBody>
                  <a:tcPr>
                    <a:solidFill>
                      <a:srgbClr val="F5F5F5"/>
                    </a:solidFill>
                  </a:tcPr>
                </a:tc>
              </a:tr>
              <a:tr h="228600">
                <a:tc>
                  <a:txBody>
                    <a:bodyPr/>
                    <a:lstStyle/>
                    <a:p>
                      <a:pPr>
                        <a:defRPr sz="900">
                          <a:solidFill>
                            <a:srgbClr val="000000"/>
                          </a:solidFill>
                        </a:defRPr>
                      </a:pPr>
                      <a:r>
                        <a:t>MS Silverlight 5 Detected</a:t>
                      </a:r>
                    </a:p>
                  </a:txBody>
                  <a:tcPr/>
                </a:tc>
                <a:tc>
                  <a:txBody>
                    <a:bodyPr/>
                    <a:lstStyle/>
                    <a:p>
                      <a:pPr algn="l">
                        <a:defRPr sz="900">
                          <a:solidFill>
                            <a:srgbClr val="000000"/>
                          </a:solidFill>
                        </a:defRPr>
                      </a:pPr>
                      <a:r>
                        <a:t>931</a:t>
                      </a:r>
                    </a:p>
                  </a:txBody>
                  <a:tcPr/>
                </a:tc>
              </a:tr>
              <a:tr h="228600">
                <a:tc>
                  <a:txBody>
                    <a:bodyPr/>
                    <a:lstStyle/>
                    <a:p>
                      <a:pPr>
                        <a:defRPr sz="900">
                          <a:solidFill>
                            <a:srgbClr val="000000"/>
                          </a:solidFill>
                        </a:defRPr>
                      </a:pPr>
                      <a:r>
                        <a:t>MS Word Viewer Detected</a:t>
                      </a:r>
                    </a:p>
                  </a:txBody>
                  <a:tcPr>
                    <a:solidFill>
                      <a:srgbClr val="F5F5F5"/>
                    </a:solidFill>
                  </a:tcPr>
                </a:tc>
                <a:tc>
                  <a:txBody>
                    <a:bodyPr/>
                    <a:lstStyle/>
                    <a:p>
                      <a:pPr algn="l">
                        <a:defRPr sz="900">
                          <a:solidFill>
                            <a:srgbClr val="000000"/>
                          </a:solidFill>
                        </a:defRPr>
                      </a:pPr>
                      <a:r>
                        <a:t>1</a:t>
                      </a:r>
                    </a:p>
                  </a:txBody>
                  <a:tcPr>
                    <a:solidFill>
                      <a:srgbClr val="F5F5F5"/>
                    </a:solidFill>
                  </a:tcPr>
                </a:tc>
              </a:tr>
              <a:tr h="228600">
                <a:tc>
                  <a:txBody>
                    <a:bodyPr/>
                    <a:lstStyle/>
                    <a:p>
                      <a:pPr>
                        <a:defRPr sz="900">
                          <a:solidFill>
                            <a:srgbClr val="000000"/>
                          </a:solidFill>
                        </a:defRPr>
                      </a:pPr>
                      <a:r>
                        <a:t>Mozilla Firefox Prior to 81 Detected</a:t>
                      </a:r>
                    </a:p>
                  </a:txBody>
                  <a:tcPr/>
                </a:tc>
                <a:tc>
                  <a:txBody>
                    <a:bodyPr/>
                    <a:lstStyle/>
                    <a:p>
                      <a:pPr algn="l">
                        <a:defRPr sz="900">
                          <a:solidFill>
                            <a:srgbClr val="000000"/>
                          </a:solidFill>
                        </a:defRPr>
                      </a:pPr>
                      <a:r>
                        <a:t>7</a:t>
                      </a:r>
                    </a:p>
                  </a:txBody>
                  <a:tcPr/>
                </a:tc>
              </a:tr>
              <a:tr h="228600">
                <a:tc>
                  <a:txBody>
                    <a:bodyPr/>
                    <a:lstStyle/>
                    <a:p>
                      <a:pPr>
                        <a:defRPr sz="900">
                          <a:solidFill>
                            <a:srgbClr val="000000"/>
                          </a:solidFill>
                        </a:defRPr>
                      </a:pPr>
                      <a:r>
                        <a:t>Unsupported WinZip Installation 20.5 and Prior Detected</a:t>
                      </a:r>
                    </a:p>
                  </a:txBody>
                  <a:tcPr>
                    <a:solidFill>
                      <a:srgbClr val="F5F5F5"/>
                    </a:solidFill>
                  </a:tcPr>
                </a:tc>
                <a:tc>
                  <a:txBody>
                    <a:bodyPr/>
                    <a:lstStyle/>
                    <a:p>
                      <a:pPr algn="l">
                        <a:defRPr sz="900">
                          <a:solidFill>
                            <a:srgbClr val="000000"/>
                          </a:solidFill>
                        </a:defRPr>
                      </a:pPr>
                      <a:r>
                        <a:t>1</a:t>
                      </a:r>
                    </a:p>
                  </a:txBody>
                  <a:tcPr>
                    <a:solidFill>
                      <a:srgbClr val="F5F5F5"/>
                    </a:solidFill>
                  </a:tcPr>
                </a:tc>
              </a:tr>
              <a:tr h="228600">
                <a:tc>
                  <a:txBody>
                    <a:bodyPr/>
                    <a:lstStyle/>
                    <a:p>
                      <a:pPr>
                        <a:defRPr sz="900">
                          <a:solidFill>
                            <a:srgbClr val="000000"/>
                          </a:solidFill>
                        </a:defRPr>
                      </a:pPr>
                      <a:r>
                        <a:t>Wireshark 1.10 Detected</a:t>
                      </a:r>
                    </a:p>
                  </a:txBody>
                  <a:tcPr/>
                </a:tc>
                <a:tc>
                  <a:txBody>
                    <a:bodyPr/>
                    <a:lstStyle/>
                    <a:p>
                      <a:pPr algn="l">
                        <a:defRPr sz="900">
                          <a:solidFill>
                            <a:srgbClr val="000000"/>
                          </a:solidFill>
                        </a:defRPr>
                      </a:pPr>
                      <a:r>
                        <a:t>3</a:t>
                      </a:r>
                    </a:p>
                  </a:txBody>
                  <a:tcPr/>
                </a:tc>
              </a:tr>
              <a:tr h="228600">
                <a:tc>
                  <a:txBody>
                    <a:bodyPr/>
                    <a:lstStyle/>
                    <a:p>
                      <a:pPr>
                        <a:defRPr sz="900">
                          <a:solidFill>
                            <a:srgbClr val="000000"/>
                          </a:solidFill>
                        </a:defRPr>
                      </a:pPr>
                      <a:r>
                        <a:t>Wireshark 1.12 Detected</a:t>
                      </a:r>
                    </a:p>
                  </a:txBody>
                  <a:tcPr>
                    <a:solidFill>
                      <a:srgbClr val="F5F5F5"/>
                    </a:solidFill>
                  </a:tcPr>
                </a:tc>
                <a:tc>
                  <a:txBody>
                    <a:bodyPr/>
                    <a:lstStyle/>
                    <a:p>
                      <a:pPr algn="l">
                        <a:defRPr sz="900">
                          <a:solidFill>
                            <a:srgbClr val="000000"/>
                          </a:solidFill>
                        </a:defRPr>
                      </a:pPr>
                      <a:r>
                        <a:t>1</a:t>
                      </a:r>
                    </a:p>
                  </a:txBody>
                  <a:tcPr>
                    <a:solidFill>
                      <a:srgbClr val="F5F5F5"/>
                    </a:solidFill>
                  </a:tcPr>
                </a:tc>
              </a:tr>
              <a:tr h="228600">
                <a:tc>
                  <a:txBody>
                    <a:bodyPr/>
                    <a:lstStyle/>
                    <a:p>
                      <a:pPr>
                        <a:defRPr sz="900">
                          <a:solidFill>
                            <a:srgbClr val="000000"/>
                          </a:solidFill>
                        </a:defRPr>
                      </a:pPr>
                      <a:r>
                        <a:t>Wireshark 1.4 Detected</a:t>
                      </a:r>
                    </a:p>
                  </a:txBody>
                  <a:tcPr/>
                </a:tc>
                <a:tc>
                  <a:txBody>
                    <a:bodyPr/>
                    <a:lstStyle/>
                    <a:p>
                      <a:pPr algn="l">
                        <a:defRPr sz="900">
                          <a:solidFill>
                            <a:srgbClr val="000000"/>
                          </a:solidFill>
                        </a:defRPr>
                      </a:pPr>
                      <a:r>
                        <a:t>1</a:t>
                      </a:r>
                    </a:p>
                  </a:txBody>
                  <a:tcPr/>
                </a:tc>
              </a:tr>
              <a:tr h="228600">
                <a:tc>
                  <a:txBody>
                    <a:bodyPr/>
                    <a:lstStyle/>
                    <a:p>
                      <a:pPr>
                        <a:defRPr sz="900">
                          <a:solidFill>
                            <a:srgbClr val="000000"/>
                          </a:solidFill>
                        </a:defRPr>
                      </a:pPr>
                      <a:r>
                        <a:t>Wireshark 1.8.x Detected</a:t>
                      </a:r>
                    </a:p>
                  </a:txBody>
                  <a:tcPr>
                    <a:solidFill>
                      <a:srgbClr val="F5F5F5"/>
                    </a:solidFill>
                  </a:tcPr>
                </a:tc>
                <a:tc>
                  <a:txBody>
                    <a:bodyPr/>
                    <a:lstStyle/>
                    <a:p>
                      <a:pPr algn="l">
                        <a:defRPr sz="900">
                          <a:solidFill>
                            <a:srgbClr val="000000"/>
                          </a:solidFill>
                        </a:defRPr>
                      </a:pPr>
                      <a:r>
                        <a:t>2</a:t>
                      </a:r>
                    </a:p>
                  </a:txBody>
                  <a:tcPr>
                    <a:solidFill>
                      <a:srgbClr val="F5F5F5"/>
                    </a:solidFill>
                  </a:tcPr>
                </a:tc>
              </a:tr>
              <a:tr h="228600">
                <a:tc>
                  <a:txBody>
                    <a:bodyPr/>
                    <a:lstStyle/>
                    <a:p>
                      <a:pPr>
                        <a:defRPr sz="900">
                          <a:solidFill>
                            <a:srgbClr val="000000"/>
                          </a:solidFill>
                        </a:defRPr>
                      </a:pPr>
                      <a:r>
                        <a:t>Wireshark 2.0 Detected</a:t>
                      </a:r>
                    </a:p>
                  </a:txBody>
                  <a:tcPr/>
                </a:tc>
                <a:tc>
                  <a:txBody>
                    <a:bodyPr/>
                    <a:lstStyle/>
                    <a:p>
                      <a:pPr algn="l">
                        <a:defRPr sz="900">
                          <a:solidFill>
                            <a:srgbClr val="000000"/>
                          </a:solidFill>
                        </a:defRPr>
                      </a:pPr>
                      <a:r>
                        <a:t>1</a:t>
                      </a:r>
                    </a:p>
                  </a:txBody>
                  <a:tcPr/>
                </a:tc>
              </a:tr>
              <a:tr h="228600">
                <a:tc>
                  <a:txBody>
                    <a:bodyPr/>
                    <a:lstStyle/>
                    <a:p>
                      <a:pPr>
                        <a:defRPr sz="900">
                          <a:solidFill>
                            <a:srgbClr val="000000"/>
                          </a:solidFill>
                        </a:defRPr>
                      </a:pPr>
                      <a:r>
                        <a:t>Wireshark 2.2 Detected</a:t>
                      </a:r>
                    </a:p>
                  </a:txBody>
                  <a:tcPr>
                    <a:solidFill>
                      <a:srgbClr val="F5F5F5"/>
                    </a:solidFill>
                  </a:tcPr>
                </a:tc>
                <a:tc>
                  <a:txBody>
                    <a:bodyPr/>
                    <a:lstStyle/>
                    <a:p>
                      <a:pPr algn="l">
                        <a:defRPr sz="900">
                          <a:solidFill>
                            <a:srgbClr val="000000"/>
                          </a:solidFill>
                        </a:defRPr>
                      </a:pPr>
                      <a:r>
                        <a:t>2</a:t>
                      </a:r>
                    </a:p>
                  </a:txBody>
                  <a:tcPr>
                    <a:solidFill>
                      <a:srgbClr val="F5F5F5"/>
                    </a:solidFill>
                  </a:tcPr>
                </a:tc>
              </a:tr>
              <a:tr h="228600">
                <a:tc>
                  <a:txBody>
                    <a:bodyPr/>
                    <a:lstStyle/>
                    <a:p>
                      <a:pPr>
                        <a:defRPr sz="900">
                          <a:solidFill>
                            <a:srgbClr val="000000"/>
                          </a:solidFill>
                        </a:defRPr>
                      </a:pPr>
                      <a:r>
                        <a:t>Wireshark 2.4 Detected</a:t>
                      </a:r>
                    </a:p>
                  </a:txBody>
                  <a:tcPr/>
                </a:tc>
                <a:tc>
                  <a:txBody>
                    <a:bodyPr/>
                    <a:lstStyle/>
                    <a:p>
                      <a:pPr algn="l">
                        <a:defRPr sz="900">
                          <a:solidFill>
                            <a:srgbClr val="000000"/>
                          </a:solidFill>
                        </a:defRPr>
                      </a:pPr>
                      <a:r>
                        <a:t>2</a:t>
                      </a:r>
                    </a:p>
                  </a:txBody>
                  <a:tcPr/>
                </a:tc>
              </a:tr>
              <a:tr h="228600">
                <a:tc>
                  <a:txBody>
                    <a:bodyPr/>
                    <a:lstStyle/>
                    <a:p>
                      <a:pPr>
                        <a:defRPr sz="900">
                          <a:solidFill>
                            <a:srgbClr val="000000"/>
                          </a:solidFill>
                        </a:defRPr>
                      </a:pPr>
                      <a:r>
                        <a:t>Wireshark 2.6 Detected</a:t>
                      </a:r>
                    </a:p>
                  </a:txBody>
                  <a:tcPr>
                    <a:solidFill>
                      <a:srgbClr val="F5F5F5"/>
                    </a:solidFill>
                  </a:tcPr>
                </a:tc>
                <a:tc>
                  <a:txBody>
                    <a:bodyPr/>
                    <a:lstStyle/>
                    <a:p>
                      <a:pPr algn="l">
                        <a:defRPr sz="900">
                          <a:solidFill>
                            <a:srgbClr val="000000"/>
                          </a:solidFill>
                        </a:defRPr>
                      </a:pPr>
                      <a:r>
                        <a:t>7</a:t>
                      </a:r>
                    </a:p>
                  </a:txBody>
                  <a:tcPr>
                    <a:solidFill>
                      <a:srgbClr val="F5F5F5"/>
                    </a:solidFill>
                  </a:tcPr>
                </a:tc>
              </a:tr>
              <a:tr h="228600">
                <a:tc>
                  <a:txBody>
                    <a:bodyPr/>
                    <a:lstStyle/>
                    <a:p>
                      <a:pPr>
                        <a:defRPr sz="900">
                          <a:solidFill>
                            <a:srgbClr val="000000"/>
                          </a:solidFill>
                        </a:defRPr>
                      </a:pPr>
                      <a:r>
                        <a:t>Wireshark 3.0 Detected</a:t>
                      </a:r>
                    </a:p>
                  </a:txBody>
                  <a:tcPr/>
                </a:tc>
                <a:tc>
                  <a:txBody>
                    <a:bodyPr/>
                    <a:lstStyle/>
                    <a:p>
                      <a:pPr algn="l">
                        <a:defRPr sz="900">
                          <a:solidFill>
                            <a:srgbClr val="000000"/>
                          </a:solidFill>
                        </a:defRPr>
                      </a:pPr>
                      <a:r>
                        <a:t>5</a:t>
                      </a:r>
                    </a:p>
                  </a:txBody>
                  <a:tcPr/>
                </a:tc>
              </a:tr>
              <a:tr h="228600">
                <a:tc>
                  <a:txBody>
                    <a:bodyPr/>
                    <a:lstStyle/>
                    <a:p>
                      <a:pPr>
                        <a:defRPr sz="900" b="1">
                          <a:solidFill>
                            <a:srgbClr val="FFFFFF"/>
                          </a:solidFill>
                        </a:defRPr>
                      </a:pPr>
                      <a:r>
                        <a:t>Part 2 Total</a:t>
                      </a:r>
                    </a:p>
                  </a:txBody>
                  <a:tcPr>
                    <a:solidFill>
                      <a:srgbClr val="4472C4"/>
                    </a:solidFill>
                  </a:tcPr>
                </a:tc>
                <a:tc>
                  <a:txBody>
                    <a:bodyPr/>
                    <a:lstStyle/>
                    <a:p>
                      <a:pPr algn="l">
                        <a:defRPr sz="900" b="1">
                          <a:solidFill>
                            <a:srgbClr val="FFFFFF"/>
                          </a:solidFill>
                        </a:defRPr>
                      </a:pPr>
                      <a:r>
                        <a:t>1015</a:t>
                      </a:r>
                    </a:p>
                  </a:txBody>
                  <a:tcPr>
                    <a:solidFill>
                      <a:srgbClr val="4472C4"/>
                    </a:solidFill>
                  </a:tcPr>
                </a:tc>
              </a:tr>
            </a:tbl>
          </a:graphicData>
        </a:graphic>
      </p:graphicFrame>
      <p:graphicFrame>
        <p:nvGraphicFramePr>
          <p:cNvPr id="6" name="Table 5"/>
          <p:cNvGraphicFramePr>
            <a:graphicFrameLocks noGrp="1"/>
          </p:cNvGraphicFramePr>
          <p:nvPr/>
        </p:nvGraphicFramePr>
        <p:xfrm>
          <a:off x="274320" y="5303520"/>
          <a:ext cx="4572000" cy="1097280"/>
        </p:xfrm>
        <a:graphic>
          <a:graphicData uri="http://schemas.openxmlformats.org/drawingml/2006/table">
            <a:tbl>
              <a:tblPr firstRow="1" bandRow="1">
                <a:tableStyleId>{5C22544A-7EE6-4342-B048-85BDC9FD1C3A}</a:tableStyleId>
              </a:tblPr>
              <a:tblGrid>
                <a:gridCol w="3200400"/>
                <a:gridCol w="1371600"/>
              </a:tblGrid>
              <a:tr h="274320">
                <a:tc>
                  <a:txBody>
                    <a:bodyPr/>
                    <a:lstStyle/>
                    <a:p>
                      <a:pPr>
                        <a:spcBef>
                          <a:spcPts val="0"/>
                        </a:spcBef>
                        <a:spcAft>
                          <a:spcPts val="0"/>
                        </a:spcAft>
                        <a:defRPr b="1" sz="900">
                          <a:solidFill>
                            <a:srgbClr val="FFFFFF"/>
                          </a:solidFill>
                        </a:defRPr>
                      </a:pPr>
                      <a:r>
                        <a:t>EOL</a:t>
                      </a:r>
                    </a:p>
                  </a:txBody>
                  <a:tcPr>
                    <a:solidFill>
                      <a:srgbClr val="4472C4"/>
                    </a:solidFill>
                  </a:tcPr>
                </a:tc>
                <a:tc>
                  <a:txBody>
                    <a:bodyPr/>
                    <a:lstStyle/>
                    <a:p>
                      <a:pPr>
                        <a:spcBef>
                          <a:spcPts val="0"/>
                        </a:spcBef>
                        <a:spcAft>
                          <a:spcPts val="0"/>
                        </a:spcAft>
                        <a:defRPr b="1" sz="900">
                          <a:solidFill>
                            <a:srgbClr val="FFFFFF"/>
                          </a:solidFill>
                        </a:defRPr>
                      </a:pPr>
                      <a:r>
                        <a:t>Immediate</a:t>
                      </a:r>
                    </a:p>
                  </a:txBody>
                  <a:tcPr>
                    <a:solidFill>
                      <a:srgbClr val="4472C4"/>
                    </a:solidFill>
                  </a:tcPr>
                </a:tc>
              </a:tr>
              <a:tr h="274320">
                <a:tc>
                  <a:txBody>
                    <a:bodyPr/>
                    <a:lstStyle/>
                    <a:p>
                      <a:pPr>
                        <a:spcBef>
                          <a:spcPts val="0"/>
                        </a:spcBef>
                        <a:spcAft>
                          <a:spcPts val="0"/>
                        </a:spcAft>
                        <a:defRPr b="0" sz="900">
                          <a:solidFill>
                            <a:srgbClr val="000000"/>
                          </a:solidFill>
                        </a:defRPr>
                      </a:pPr>
                      <a:r>
                        <a:t>Part 1 Total</a:t>
                      </a:r>
                    </a:p>
                  </a:txBody>
                  <a:tcPr>
                    <a:solidFill>
                      <a:srgbClr val="F5F5F5"/>
                    </a:solidFill>
                  </a:tcPr>
                </a:tc>
                <a:tc>
                  <a:txBody>
                    <a:bodyPr/>
                    <a:lstStyle/>
                    <a:p>
                      <a:pPr algn="l">
                        <a:spcBef>
                          <a:spcPts val="0"/>
                        </a:spcBef>
                        <a:spcAft>
                          <a:spcPts val="0"/>
                        </a:spcAft>
                        <a:defRPr b="0" sz="900">
                          <a:solidFill>
                            <a:srgbClr val="000000"/>
                          </a:solidFill>
                        </a:defRPr>
                      </a:pPr>
                      <a:r>
                        <a:t>299</a:t>
                      </a:r>
                    </a:p>
                  </a:txBody>
                  <a:tcPr>
                    <a:solidFill>
                      <a:srgbClr val="F5F5F5"/>
                    </a:solidFill>
                  </a:tcPr>
                </a:tc>
              </a:tr>
              <a:tr h="274320">
                <a:tc>
                  <a:txBody>
                    <a:bodyPr/>
                    <a:lstStyle/>
                    <a:p>
                      <a:pPr>
                        <a:spcBef>
                          <a:spcPts val="0"/>
                        </a:spcBef>
                        <a:spcAft>
                          <a:spcPts val="0"/>
                        </a:spcAft>
                        <a:defRPr b="0" sz="900">
                          <a:solidFill>
                            <a:srgbClr val="000000"/>
                          </a:solidFill>
                        </a:defRPr>
                      </a:pPr>
                      <a:r>
                        <a:t>Part 2 Total</a:t>
                      </a:r>
                    </a:p>
                  </a:txBody>
                  <a:tcPr>
                    <a:solidFill>
                      <a:srgbClr val="F5F5F5"/>
                    </a:solidFill>
                  </a:tcPr>
                </a:tc>
                <a:tc>
                  <a:txBody>
                    <a:bodyPr/>
                    <a:lstStyle/>
                    <a:p>
                      <a:pPr algn="l">
                        <a:spcBef>
                          <a:spcPts val="0"/>
                        </a:spcBef>
                        <a:spcAft>
                          <a:spcPts val="0"/>
                        </a:spcAft>
                        <a:defRPr b="0" sz="900">
                          <a:solidFill>
                            <a:srgbClr val="000000"/>
                          </a:solidFill>
                        </a:defRPr>
                      </a:pPr>
                      <a:r>
                        <a:t>1015</a:t>
                      </a:r>
                    </a:p>
                  </a:txBody>
                  <a:tcPr>
                    <a:solidFill>
                      <a:srgbClr val="F5F5F5"/>
                    </a:solidFill>
                  </a:tcPr>
                </a:tc>
              </a:tr>
              <a:tr h="274320">
                <a:tc>
                  <a:txBody>
                    <a:bodyPr/>
                    <a:lstStyle/>
                    <a:p>
                      <a:pPr>
                        <a:spcBef>
                          <a:spcPts val="0"/>
                        </a:spcBef>
                        <a:spcAft>
                          <a:spcPts val="0"/>
                        </a:spcAft>
                        <a:defRPr b="1" sz="900">
                          <a:solidFill>
                            <a:srgbClr val="FFFFFF"/>
                          </a:solidFill>
                        </a:defRPr>
                      </a:pPr>
                      <a:r>
                        <a:t>Grand Total</a:t>
                      </a:r>
                    </a:p>
                  </a:txBody>
                  <a:tcPr>
                    <a:solidFill>
                      <a:srgbClr val="4472C4"/>
                    </a:solidFill>
                  </a:tcPr>
                </a:tc>
                <a:tc>
                  <a:txBody>
                    <a:bodyPr/>
                    <a:lstStyle/>
                    <a:p>
                      <a:pPr algn="l">
                        <a:spcBef>
                          <a:spcPts val="0"/>
                        </a:spcBef>
                        <a:spcAft>
                          <a:spcPts val="0"/>
                        </a:spcAft>
                        <a:defRPr b="1" sz="900">
                          <a:solidFill>
                            <a:srgbClr val="FFFFFF"/>
                          </a:solidFill>
                        </a:defRPr>
                      </a:pPr>
                      <a:r>
                        <a:t>1314</a:t>
                      </a:r>
                    </a:p>
                  </a:txBody>
                  <a:tcPr>
                    <a:solidFill>
                      <a:srgbClr val="4472C4"/>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