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charts/chart1.xml" ContentType="application/vnd.openxmlformats-officedocument.drawingml.chart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</p:sldIdLst>
  <p:sldSz cx="7560000" cy="10080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/Relationships>
</file>

<file path=ppt/charts/_rels/chart1.xml.rels><?xml version='1.0' encoding='UTF-8' standalone='yes'?>
<Relationships xmlns="http://schemas.openxmlformats.org/package/2006/relationships"><Relationship Id="rId1" Type="http://schemas.openxmlformats.org/officeDocument/2006/relationships/package" Target="../embeddings/Microsoft_Excel_Sheet1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chart>
    <c:title>
      <c:tx>
        <c:rich>
          <a:bodyPr/>
          <a:lstStyle/>
          <a:p>
            <a:pPr>
              <a:defRPr sz="1133">
                <a:solidFill>
                  <a:srgbClr val="808080"/>
                </a:solidFill>
              </a:defRPr>
            </a:pPr>
            <a:r>
              <a:t>Vulnerability Count</a:t>
            </a:r>
          </a:p>
        </c:rich>
      </c:tx>
      <c:layout/>
      <c:overlay val="0"/>
    </c:title>
    <c:autoTitleDeleted val="0"/>
    <c:plotArea>
      <c:barChart>
        <c:barDir val="col"/>
        <c:grouping val="clustered"/>
        <c:ser>
          <c:idx val="0"/>
          <c:order val="0"/>
          <c:tx>
            <c:strRef>
              <c:f>Sheet1!$B$1</c:f>
              <c:strCache>
                <c:ptCount val="1"/>
                <c:pt idx="0">
                  <c:v>Vulnerabilities</c:v>
                </c:pt>
              </c:strCache>
            </c:strRef>
          </c:tx>
          <c:dPt>
            <c:idx val="0"/>
            <c:spPr>
              <a:solidFill>
                <a:srgbClr val="B40000"/>
              </a:solidFill>
            </c:spPr>
          </c:dPt>
          <c:dPt>
            <c:idx val="1"/>
            <c:spPr>
              <a:solidFill>
                <a:srgbClr val="DC0000"/>
              </a:solidFill>
            </c:spPr>
          </c:dPt>
          <c:dPt>
            <c:idx val="2"/>
            <c:spPr>
              <a:solidFill>
                <a:srgbClr val="FFA500"/>
              </a:solidFill>
            </c:spPr>
          </c:dPt>
          <c:dPt>
            <c:idx val="3"/>
            <c:spPr>
              <a:solidFill>
                <a:srgbClr val="FFDC00"/>
              </a:solidFill>
            </c:spPr>
          </c:dPt>
          <c:dLbls>
            <c:txPr>
              <a:bodyPr/>
              <a:lstStyle/>
              <a:p>
                <a:pPr>
                  <a:defRPr sz="850">
                    <a:solidFill>
                      <a:srgbClr val="404040"/>
                    </a:solidFill>
                  </a:defRPr>
                </a:pPr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1"/>
          </c:dLbls>
          <c:cat>
            <c:strRef>
              <c:f>Sheet1!$A$2:$A$5</c:f>
              <c:strCache>
                <c:ptCount val="4"/>
                <c:pt idx="0">
                  <c:v>Critical</c:v>
                </c:pt>
                <c:pt idx="1">
                  <c:v>High</c:v>
                </c:pt>
                <c:pt idx="2">
                  <c:v>Medium</c:v>
                </c:pt>
                <c:pt idx="3">
                  <c:v>Low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0</c:v>
                </c:pt>
                <c:pt idx="2">
                  <c:v>5</c:v>
                </c:pt>
                <c:pt idx="3">
                  <c:v>3</c:v>
                </c:pt>
              </c:numCache>
            </c:numRef>
          </c:val>
        </c:ser>
        <c:axId val="-2068027336"/>
        <c:axId val="-2113994440"/>
      </c:barChart>
      <c:catAx>
        <c:axId val="-2068027336"/>
        <c:scaling>
          <c:orientation val="minMax"/>
        </c:scaling>
        <c:delete val="0"/>
        <c:axPos val="b"/>
        <c:majorTickMark val="out"/>
        <c:minorTickMark val="none"/>
        <c:tickLblPos val="nextTo"/>
        <c:txPr>
          <a:bodyPr/>
          <a:lstStyle/>
          <a:p>
            <a:pPr>
              <a:defRPr sz="850"/>
            </a:pPr>
          </a:p>
        </c:txPr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max val="5.5"/>
          <c:min val="0.0"/>
        </c:scaling>
        <c:delete val="0"/>
        <c:axPos val="l"/>
        <c:majorGridlines>
          <c:spPr>
            <a:ln>
              <a:solidFill>
                <a:srgbClr val="FFFFFF"/>
              </a:solidFill>
            </a:ln>
          </c:spPr>
        </c:majorGridlines>
        <c:majorTickMark val="out"/>
        <c:minorTickMark val="none"/>
        <c:tickLblPos val="nextTo"/>
        <c:txPr>
          <a:bodyPr/>
          <a:lstStyle/>
          <a:p>
            <a:pPr>
              <a:defRPr sz="850"/>
            </a:pPr>
          </a:p>
        </c:txPr>
        <c:crossAx val="-2068027336"/>
        <c:crosses val="autoZero"/>
        <c:majorUnit val="1.0"/>
      </c:valAx>
    </c:plotArea>
    <c:dispBlanksAs val="gap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jpg"/><Relationship Id="rId3" Type="http://schemas.openxmlformats.org/officeDocument/2006/relationships/image" Target="../media/image2.png"/><Relationship Id="rId4" Type="http://schemas.openxmlformats.org/officeDocument/2006/relationships/image" Target="../media/image3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4.jpg"/><Relationship Id="rId3" Type="http://schemas.openxmlformats.org/officeDocument/2006/relationships/chart" Target="../charts/chart1.xml"/><Relationship Id="rId4" Type="http://schemas.openxmlformats.org/officeDocument/2006/relationships/image" Target="../media/image3.png"/><Relationship Id="rId5" Type="http://schemas.openxmlformats.org/officeDocument/2006/relationships/image" Target="../media/image5.png"/><Relationship Id="rId6" Type="http://schemas.openxmlformats.org/officeDocument/2006/relationships/image" Target="../media/image6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1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0800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0" y="5492880"/>
            <a:ext cx="7560000" cy="502920"/>
          </a:xfrm>
          <a:prstGeom prst="rect">
            <a:avLst/>
          </a:prstGeom>
          <a:solidFill>
            <a:srgbClr val="0780B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3" name="Picture 2" descr="yash-logo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1200" y="381000"/>
            <a:ext cx="1447800" cy="895350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0" y="5492880"/>
            <a:ext cx="7560000" cy="50292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ctr"/>
            <a:r>
              <a:rPr sz="2000" b="1">
                <a:solidFill>
                  <a:srgbClr val="FFFFFF"/>
                </a:solidFill>
                <a:latin typeface="Arial"/>
              </a:rPr>
              <a:t>Cyberattack Entry Points Identified</a:t>
            </a:r>
          </a:p>
        </p:txBody>
      </p:sp>
      <p:sp>
        <p:nvSpPr>
          <p:cNvPr id="6" name="Rectangle 5"/>
          <p:cNvSpPr/>
          <p:nvPr/>
        </p:nvSpPr>
        <p:spPr>
          <a:xfrm>
            <a:off x="0" y="6041520"/>
            <a:ext cx="7560000" cy="1005840"/>
          </a:xfrm>
          <a:prstGeom prst="rect">
            <a:avLst/>
          </a:prstGeom>
          <a:solidFill>
            <a:srgbClr val="D5EFFF"/>
          </a:solidFill>
          <a:ln w="12700">
            <a:solidFill>
              <a:srgbClr val="C8DC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7" name="Picture 6" descr="im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6270120"/>
            <a:ext cx="548640" cy="548640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1005840" y="6041520"/>
            <a:ext cx="6048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sz="1300">
                <a:solidFill>
                  <a:srgbClr val="333333"/>
                </a:solidFill>
                <a:latin typeface="Arial"/>
              </a:rPr>
              <a:t>The "Get Quote" page of Honestycar website lacks input validation, risking script-based attacks that could expose data, damage brand trust, and trigger compliance issues.</a:t>
            </a:r>
          </a:p>
        </p:txBody>
      </p:sp>
      <p:sp>
        <p:nvSpPr>
          <p:cNvPr id="9" name="Rectangle 8"/>
          <p:cNvSpPr/>
          <p:nvPr/>
        </p:nvSpPr>
        <p:spPr>
          <a:xfrm>
            <a:off x="0" y="7047360"/>
            <a:ext cx="7560000" cy="1005840"/>
          </a:xfrm>
          <a:prstGeom prst="rect">
            <a:avLst/>
          </a:prstGeom>
          <a:solidFill>
            <a:srgbClr val="D5EFFF"/>
          </a:solidFill>
          <a:ln w="12700">
            <a:solidFill>
              <a:srgbClr val="C8DC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7275960"/>
            <a:ext cx="548640" cy="5486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1005840" y="7047360"/>
            <a:ext cx="6048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sz="1300">
                <a:solidFill>
                  <a:srgbClr val="333333"/>
                </a:solidFill>
                <a:latin typeface="Arial"/>
              </a:rPr>
              <a:t>Honestycar website supports outdated TLS 1.0/1.1 protocols, exposing it to known attacks and putting encrypted data, compliance, and customer trust at risk.</a:t>
            </a:r>
          </a:p>
        </p:txBody>
      </p:sp>
      <p:sp>
        <p:nvSpPr>
          <p:cNvPr id="12" name="Rectangle 11"/>
          <p:cNvSpPr/>
          <p:nvPr/>
        </p:nvSpPr>
        <p:spPr>
          <a:xfrm>
            <a:off x="0" y="8053200"/>
            <a:ext cx="7560000" cy="1005840"/>
          </a:xfrm>
          <a:prstGeom prst="rect">
            <a:avLst/>
          </a:prstGeom>
          <a:solidFill>
            <a:srgbClr val="D5EFFF"/>
          </a:solidFill>
          <a:ln w="12700">
            <a:solidFill>
              <a:srgbClr val="C8DC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im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8281800"/>
            <a:ext cx="548640" cy="54864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1005840" y="8053200"/>
            <a:ext cx="6048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sz="1300">
                <a:solidFill>
                  <a:srgbClr val="333333"/>
                </a:solidFill>
                <a:latin typeface="Arial"/>
              </a:rPr>
              <a:t>The web application accepts SVG and GIF files with malicious content, risking code execution in users browsers, potentially leading to session hijacking and user data compromise.</a:t>
            </a:r>
          </a:p>
        </p:txBody>
      </p:sp>
      <p:sp>
        <p:nvSpPr>
          <p:cNvPr id="15" name="Rectangle 14"/>
          <p:cNvSpPr/>
          <p:nvPr/>
        </p:nvSpPr>
        <p:spPr>
          <a:xfrm>
            <a:off x="0" y="9059040"/>
            <a:ext cx="7560000" cy="1005840"/>
          </a:xfrm>
          <a:prstGeom prst="rect">
            <a:avLst/>
          </a:prstGeom>
          <a:solidFill>
            <a:srgbClr val="D5EFFF"/>
          </a:solidFill>
          <a:ln w="12700">
            <a:solidFill>
              <a:srgbClr val="C8DCF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74320" y="9287640"/>
            <a:ext cx="548640" cy="54864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1005840" y="9059040"/>
            <a:ext cx="6048000" cy="100584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l"/>
            <a:r>
              <a:rPr sz="1300">
                <a:solidFill>
                  <a:srgbClr val="333333"/>
                </a:solidFill>
                <a:latin typeface="Arial"/>
              </a:rPr>
              <a:t>Missing security headers in the Honestycar website increase exposure to cross-site scripting, clickjacking, and other web attacks, putting user data and session integrity at risk.</a:t>
            </a:r>
          </a:p>
        </p:txBody>
      </p:sp>
      <p:sp>
        <p:nvSpPr>
          <p:cNvPr id="1" name="CustomYellowBox"/>
          <p:cNvSpPr/>
          <p:nvPr/>
        </p:nvSpPr>
        <p:spPr>
          <a:xfrm>
            <a:off x="180000" y="4050000"/>
            <a:ext cx="2880000" cy="1260000"/>
          </a:xfrm>
          <a:custGeom>
            <a:avLst/>
            <a:gdLst/>
            <a:ahLst/>
            <a:cxnLst/>
            <a:rect l="0" t="0" r="2880000" b="1260000"/>
            <a:pathLst>
              <a:path w="2880000" h="1260000">
                <a:moveTo>
                  <a:pt x="0" y="0"/>
                </a:moveTo>
                <a:lnTo>
                  <a:pt x="2689500" y="0"/>
                </a:lnTo>
                <a:arcTo wR="190500" hR="190500" stAng="16200000" swAng="5400000"/>
                <a:lnTo>
                  <a:pt x="2880000" y="1260000"/>
                </a:lnTo>
                <a:lnTo>
                  <a:pt x="0" y="1260000"/>
                </a:lnTo>
                <a:close/>
              </a:path>
            </a:pathLst>
          </a:custGeom>
          <a:solidFill>
            <a:srgbClr val="FFFF00"/>
          </a:solidFill>
          <a:ln w="18288">
            <a:solidFill>
              <a:srgbClr val="FFFF00"/>
            </a:solidFill>
          </a:ln>
        </p:spPr>
        <p:txBody>
          <a:bodyPr/>
          <a:lstStyle/>
          <a:p/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pic>
        <p:nvPicPr>
          <p:cNvPr id="2" name="Picture 1" descr="2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7560000" cy="1008000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360000" y="360000"/>
            <a:ext cx="2160000" cy="342000"/>
          </a:xfrm>
          <a:prstGeom prst="rect">
            <a:avLst/>
          </a:prstGeom>
          <a:solidFill>
            <a:srgbClr val="0780B5"/>
          </a:solidFill>
        </p:spPr>
        <p:txBody>
          <a:bodyPr wrap="none">
            <a:spAutoFit/>
          </a:bodyPr>
          <a:lstStyle/>
          <a:p>
            <a:pPr algn="l"/>
            <a:r>
              <a:rPr sz="1417" b="1">
                <a:solidFill>
                  <a:srgbClr val="FFFFFF"/>
                </a:solidFill>
              </a:rPr>
              <a:t>Vulnerability Summary</a:t>
            </a:r>
          </a:p>
        </p:txBody>
      </p:sp>
      <p:graphicFrame>
        <p:nvGraphicFramePr>
          <p:cNvPr id="4" name="Chart 3"/>
          <p:cNvGraphicFramePr>
            <a:graphicFrameLocks noGrp="1"/>
          </p:cNvGraphicFramePr>
          <p:nvPr/>
        </p:nvGraphicFramePr>
        <p:xfrm>
          <a:off x="360000" y="900000"/>
          <a:ext cx="3240000" cy="2880000"/>
        </p:xfrm>
        <a:graphic>
          <a:graphicData uri="http://schemas.openxmlformats.org/drawingml/2006/chart">
            <c:chart xmlns:c="http://schemas.openxmlformats.org/drawingml/2006/chart" r:id="rId3"/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140000" y="900000"/>
          <a:ext cx="3060000" cy="288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60000"/>
                <a:gridCol w="900000"/>
              </a:tblGrid>
              <a:tr h="320000">
                <a:tc>
                  <a:txBody>
                    <a:bodyPr/>
                    <a:lstStyle/>
                    <a:p>
                      <a:pPr algn="l"/>
                      <a:r>
                        <a:rPr b="1" sz="992">
                          <a:solidFill>
                            <a:srgbClr val="FFFFFF"/>
                          </a:solidFill>
                        </a:rPr>
                        <a:t>Vulnerability</a:t>
                      </a:r>
                    </a:p>
                  </a:txBody>
                  <a:tcPr anchor="ctr" marL="36000" marR="36000" marT="18000" marB="18000">
                    <a:solidFill>
                      <a:srgbClr val="0780B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1" sz="992">
                          <a:solidFill>
                            <a:srgbClr val="FFFFFF"/>
                          </a:solidFill>
                        </a:rPr>
                        <a:t>Severity</a:t>
                      </a:r>
                    </a:p>
                  </a:txBody>
                  <a:tcPr anchor="ctr" marL="36000" marR="36000" marT="18000" marB="18000">
                    <a:solidFill>
                      <a:srgbClr val="0780B5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Weak ciphers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anchor="ctr" marL="36000" marR="36000" marT="18000" marB="18000"/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Improper input validation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Missing file upload validation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anchor="ctr" marL="36000" marR="36000" marT="18000" marB="18000"/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Missing security Headers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Missing Cookie attributes-Http only, secure flag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Medium</a:t>
                      </a:r>
                    </a:p>
                  </a:txBody>
                  <a:tcPr anchor="ctr" marL="36000" marR="36000" marT="18000" marB="18000"/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Data exposure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Low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Weak Hashing Algorithm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Low</a:t>
                      </a:r>
                    </a:p>
                  </a:txBody>
                  <a:tcPr anchor="ctr" marL="36000" marR="36000" marT="18000" marB="18000"/>
                </a:tc>
              </a:tr>
              <a:tr h="320000"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Vulnerable Bootstrap and jQuery version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Low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360000" y="3960000"/>
          <a:ext cx="6840000" cy="1620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0000"/>
                <a:gridCol w="5400000"/>
              </a:tblGrid>
              <a:tr h="405000">
                <a:tc>
                  <a:txBody>
                    <a:bodyPr/>
                    <a:lstStyle/>
                    <a:p>
                      <a:pPr algn="l"/>
                      <a:r>
                        <a:rPr b="1" sz="992">
                          <a:solidFill>
                            <a:srgbClr val="FFFFFF"/>
                          </a:solidFill>
                        </a:rPr>
                        <a:t>Threat Type</a:t>
                      </a:r>
                    </a:p>
                  </a:txBody>
                  <a:tcPr anchor="ctr" marL="36000" marR="36000" marT="18000" marB="18000">
                    <a:solidFill>
                      <a:srgbClr val="0780B5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b="1" sz="992">
                          <a:solidFill>
                            <a:srgbClr val="FFFFFF"/>
                          </a:solidFill>
                        </a:rPr>
                        <a:t>Risks</a:t>
                      </a:r>
                    </a:p>
                  </a:txBody>
                  <a:tcPr anchor="ctr" marL="36000" marR="36000" marT="18000" marB="18000">
                    <a:solidFill>
                      <a:srgbClr val="0780B5"/>
                    </a:solidFill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l"/>
                      <a:r>
                        <a:rPr sz="850" b="1">
                          <a:solidFill>
                            <a:srgbClr val="404040"/>
                          </a:solidFill>
                        </a:rPr>
                        <a:t>Data exposure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Usernames are exposed, enabling password attacks that risk unauthorized access, data breaches, and compliance violations.</a:t>
                      </a:r>
                    </a:p>
                  </a:txBody>
                  <a:tcPr anchor="ctr" marL="36000" marR="36000" marT="18000" marB="18000"/>
                </a:tc>
              </a:tr>
              <a:tr h="405000">
                <a:tc>
                  <a:txBody>
                    <a:bodyPr/>
                    <a:lstStyle/>
                    <a:p>
                      <a:pPr algn="l"/>
                      <a:r>
                        <a:rPr sz="850" b="1">
                          <a:solidFill>
                            <a:srgbClr val="404040"/>
                          </a:solidFill>
                        </a:rPr>
                        <a:t>Subdomain Takeover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Subdomains are misconfigured and vulnerable to takeover, allowing attackers to hijack them for phishing or malware, risking brand abuse and user compromise.</a:t>
                      </a:r>
                    </a:p>
                  </a:txBody>
                  <a:tcPr anchor="ctr" marL="36000" marR="36000" marT="18000" marB="18000">
                    <a:solidFill>
                      <a:srgbClr val="E6F0FA"/>
                    </a:solidFill>
                  </a:tcPr>
                </a:tc>
              </a:tr>
              <a:tr h="405000">
                <a:tc>
                  <a:txBody>
                    <a:bodyPr/>
                    <a:lstStyle/>
                    <a:p>
                      <a:pPr algn="l"/>
                      <a:r>
                        <a:rPr sz="850" b="1">
                          <a:solidFill>
                            <a:srgbClr val="404040"/>
                          </a:solidFill>
                        </a:rPr>
                        <a:t>Open Port</a:t>
                      </a:r>
                    </a:p>
                  </a:txBody>
                  <a:tcPr anchor="ctr" marL="36000" marR="36000" marT="18000" marB="18000"/>
                </a:tc>
                <a:tc>
                  <a:txBody>
                    <a:bodyPr/>
                    <a:lstStyle/>
                    <a:p>
                      <a:pPr algn="l"/>
                      <a:r>
                        <a:rPr sz="850">
                          <a:solidFill>
                            <a:srgbClr val="404040"/>
                          </a:solidFill>
                        </a:rPr>
                        <a:t>Port 22 is exposed, making the server a target for SSH brute-force attacks, increasing the risk of unauthorized access and server compromise.</a:t>
                      </a:r>
                    </a:p>
                  </a:txBody>
                  <a:tcPr anchor="ctr" marL="36000" marR="36000" marT="18000" marB="18000"/>
                </a:tc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360000" y="6120000"/>
            <a:ext cx="396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700" b="1">
                <a:solidFill>
                  <a:srgbClr val="000000"/>
                </a:solidFill>
              </a:rPr>
              <a:t>What's in it for you?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Explore the most prevalent and impactful threats, techniques, and trends that we've observed.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Prioritize and categorize the threats based on their severity and impact on your business and invest your valuable time and resources on stuff that needs immediate attention.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Shape and inform your readiness, detection, and response to critical threats</a:t>
            </a:r>
          </a:p>
          <a:p>
            <a:pPr algn="l">
              <a:spcBef>
                <a:spcPts val="600"/>
              </a:spcBef>
            </a:pPr>
            <a:r>
              <a:rPr sz="1020">
                <a:solidFill>
                  <a:srgbClr val="060606"/>
                </a:solidFill>
              </a:rPr>
              <a:t>- Get a custom consultation from our cybersecurity experts and secure your IT landscape.</a:t>
            </a:r>
          </a:p>
          <a:p>
            <a:pPr>
              <a:spcBef>
                <a:spcPts val="1800"/>
              </a:spcBef>
            </a:pPr>
            <a:r>
              <a:rPr sz="1020">
                <a:solidFill>
                  <a:srgbClr val="060606"/>
                </a:solidFill>
              </a:rPr>
              <a:t>For more information write to us at</a:t>
            </a:r>
          </a:p>
          <a:p>
            <a:pPr algn="l"/>
            <a:r>
              <a:rPr sz="1133" b="1">
                <a:solidFill>
                  <a:srgbClr val="000000"/>
                </a:solidFill>
              </a:rPr>
              <a:t>cybersecurity@yash.com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4500000" y="6120000"/>
            <a:ext cx="3060000" cy="3600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sz="1700" b="1">
                <a:solidFill>
                  <a:srgbClr val="000000"/>
                </a:solidFill>
              </a:rPr>
              <a:t>YASH Recommendations</a:t>
            </a:r>
          </a:p>
          <a:p>
            <a:pPr algn="l"/>
            <a:r>
              <a:rPr sz="1417">
                <a:solidFill>
                  <a:srgbClr val="000000"/>
                </a:solidFill>
              </a:rPr>
              <a:t>Why Learn More?</a:t>
            </a:r>
          </a:p>
          <a:p/>
        </p:txBody>
      </p:sp>
      <p:sp>
        <p:nvSpPr>
          <p:cNvPr id="9" name="Oval 8"/>
          <p:cNvSpPr/>
          <p:nvPr/>
        </p:nvSpPr>
        <p:spPr>
          <a:xfrm>
            <a:off x="4572000" y="6840000"/>
            <a:ext cx="432000" cy="43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0" name="Picture 9" descr="img1.pn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8000" y="6966000"/>
            <a:ext cx="180000" cy="18000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5184000" y="6840000"/>
            <a:ext cx="2160000" cy="540000"/>
          </a:xfrm>
          <a:prstGeom prst="rect">
            <a:avLst/>
          </a:prstGeom>
          <a:noFill/>
        </p:spPr>
        <p:txBody>
          <a:bodyPr wrap="none" lIns="0" rIns="0" tIns="36000" bIns="0">
            <a:spAutoFit/>
          </a:bodyPr>
          <a:lstStyle/>
          <a:p>
            <a:pPr algn="l"/>
            <a:r>
              <a:rPr sz="1190" b="1">
                <a:solidFill>
                  <a:srgbClr val="000000"/>
                </a:solidFill>
              </a:rPr>
              <a:t>Assess &amp; Manage</a:t>
            </a:r>
          </a:p>
          <a:p>
            <a:pPr algn="l"/>
            <a:r>
              <a:rPr sz="1190" b="1">
                <a:solidFill>
                  <a:srgbClr val="000000"/>
                </a:solidFill>
              </a:rPr>
              <a:t>Security performance</a:t>
            </a:r>
          </a:p>
        </p:txBody>
      </p:sp>
      <p:sp>
        <p:nvSpPr>
          <p:cNvPr id="12" name="Oval 11"/>
          <p:cNvSpPr/>
          <p:nvPr/>
        </p:nvSpPr>
        <p:spPr>
          <a:xfrm>
            <a:off x="4572000" y="7470000"/>
            <a:ext cx="432000" cy="43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3" name="Picture 12" descr="img2.pn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698000" y="7596000"/>
            <a:ext cx="180000" cy="180000"/>
          </a:xfrm>
          <a:prstGeom prst="rect">
            <a:avLst/>
          </a:prstGeom>
        </p:spPr>
      </p:pic>
      <p:sp>
        <p:nvSpPr>
          <p:cNvPr id="14" name="TextBox 13"/>
          <p:cNvSpPr txBox="1"/>
          <p:nvPr/>
        </p:nvSpPr>
        <p:spPr>
          <a:xfrm>
            <a:off x="5184000" y="7470000"/>
            <a:ext cx="2160000" cy="540000"/>
          </a:xfrm>
          <a:prstGeom prst="rect">
            <a:avLst/>
          </a:prstGeom>
          <a:noFill/>
        </p:spPr>
        <p:txBody>
          <a:bodyPr wrap="none" lIns="0" rIns="0" tIns="36000" bIns="0">
            <a:spAutoFit/>
          </a:bodyPr>
          <a:lstStyle/>
          <a:p>
            <a:pPr algn="l"/>
            <a:r>
              <a:rPr sz="1190" b="1">
                <a:solidFill>
                  <a:srgbClr val="000000"/>
                </a:solidFill>
              </a:rPr>
              <a:t>Continuously Monitor</a:t>
            </a:r>
          </a:p>
          <a:p>
            <a:pPr algn="l"/>
            <a:r>
              <a:rPr sz="1190" b="1">
                <a:solidFill>
                  <a:srgbClr val="000000"/>
                </a:solidFill>
              </a:rPr>
              <a:t>Critical Vendors</a:t>
            </a:r>
          </a:p>
        </p:txBody>
      </p:sp>
      <p:sp>
        <p:nvSpPr>
          <p:cNvPr id="15" name="Oval 14"/>
          <p:cNvSpPr/>
          <p:nvPr/>
        </p:nvSpPr>
        <p:spPr>
          <a:xfrm>
            <a:off x="4572000" y="8100000"/>
            <a:ext cx="432000" cy="432000"/>
          </a:xfrm>
          <a:prstGeom prst="ellipse">
            <a:avLst/>
          </a:prstGeom>
          <a:solidFill>
            <a:srgbClr val="00B0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pic>
        <p:nvPicPr>
          <p:cNvPr id="16" name="Picture 15" descr="img3.png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698000" y="8226000"/>
            <a:ext cx="180000" cy="180000"/>
          </a:xfrm>
          <a:prstGeom prst="rect">
            <a:avLst/>
          </a:prstGeom>
        </p:spPr>
      </p:pic>
      <p:sp>
        <p:nvSpPr>
          <p:cNvPr id="17" name="TextBox 16"/>
          <p:cNvSpPr txBox="1"/>
          <p:nvPr/>
        </p:nvSpPr>
        <p:spPr>
          <a:xfrm>
            <a:off x="5184000" y="8100000"/>
            <a:ext cx="2160000" cy="540000"/>
          </a:xfrm>
          <a:prstGeom prst="rect">
            <a:avLst/>
          </a:prstGeom>
          <a:noFill/>
        </p:spPr>
        <p:txBody>
          <a:bodyPr wrap="none" lIns="0" rIns="0" tIns="36000" bIns="0">
            <a:spAutoFit/>
          </a:bodyPr>
          <a:lstStyle/>
          <a:p>
            <a:pPr algn="l"/>
            <a:r>
              <a:rPr sz="1190" b="1">
                <a:solidFill>
                  <a:srgbClr val="000000"/>
                </a:solidFill>
              </a:rPr>
              <a:t>Map to Global Cyber</a:t>
            </a:r>
          </a:p>
          <a:p>
            <a:pPr algn="l"/>
            <a:r>
              <a:rPr sz="1190" b="1">
                <a:solidFill>
                  <a:srgbClr val="000000"/>
                </a:solidFill>
              </a:rPr>
              <a:t>Security Frameworks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0000" y="8730000"/>
            <a:ext cx="2880000" cy="360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/>
            <a:r>
              <a:rPr sz="992" i="1">
                <a:solidFill>
                  <a:srgbClr val="000000"/>
                </a:solidFill>
              </a:rPr>
              <a:t>(e.g. NIST &amp; ISO/IEC 27001)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0" y="9360000"/>
            <a:ext cx="7560000" cy="720000"/>
          </a:xfrm>
          <a:prstGeom prst="rect">
            <a:avLst/>
          </a:prstGeom>
          <a:solidFill>
            <a:srgbClr val="00B0F0"/>
          </a:solidFill>
        </p:spPr>
        <p:txBody>
          <a:bodyPr wrap="none">
            <a:spAutoFit/>
          </a:bodyPr>
          <a:lstStyle/>
          <a:p/>
        </p:txBody>
      </p:sp>
      <p:sp>
        <p:nvSpPr>
          <p:cNvPr id="20" name="TextBox 19"/>
          <p:cNvSpPr txBox="1"/>
          <p:nvPr/>
        </p:nvSpPr>
        <p:spPr>
          <a:xfrm>
            <a:off x="180000" y="9504000"/>
            <a:ext cx="3780000" cy="576000"/>
          </a:xfrm>
          <a:prstGeom prst="rect">
            <a:avLst/>
          </a:prstGeom>
          <a:noFill/>
        </p:spPr>
        <p:txBody>
          <a:bodyPr wrap="square" lIns="0" rIns="0" tIns="0" bIns="0">
            <a:spAutoFit/>
          </a:bodyPr>
          <a:lstStyle/>
          <a:p>
            <a:pPr algn="l"/>
            <a:r>
              <a:rPr sz="793">
                <a:solidFill>
                  <a:srgbClr val="FF0000"/>
                </a:solidFill>
              </a:rPr>
              <a:t>Disclaimer:</a:t>
            </a:r>
            <a:r>
              <a:rPr sz="793">
                <a:solidFill>
                  <a:srgbClr val="FFFFFF"/>
                </a:solidFill>
              </a:rPr>
              <a:t> All the information for the report has been obtained from publicly available sources. YASH technologies does not perform any unauthorized assessment that could impact your business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4140000" y="9504000"/>
            <a:ext cx="3600000" cy="576000"/>
          </a:xfrm>
          <a:prstGeom prst="rect">
            <a:avLst/>
          </a:prstGeom>
          <a:noFill/>
        </p:spPr>
        <p:txBody>
          <a:bodyPr wrap="none" lIns="0" rIns="0" tIns="0" bIns="0">
            <a:spAutoFit/>
          </a:bodyPr>
          <a:lstStyle/>
          <a:p>
            <a:r>
              <a:rPr sz="992" b="1">
                <a:solidFill>
                  <a:srgbClr val="FFFFFF"/>
                </a:solidFill>
              </a:rPr>
              <a:t>Maximise security posture with</a:t>
            </a:r>
          </a:p>
          <a:p>
            <a:pPr algn="l"/>
            <a:r>
              <a:rPr sz="1190" b="1">
                <a:solidFill>
                  <a:srgbClr val="FFFFFF"/>
                </a:solidFill>
              </a:rPr>
              <a:t>SOC/MDR/VMS/TRPM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