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5596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24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133">
                <a:solidFill>
                  <a:srgbClr val="808080"/>
                </a:solidFill>
              </a:defRPr>
            </a:pPr>
            <a:r>
              <a:rPr lang="en-IN"/>
              <a:t>Vulnerability Count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Vulnerabilities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rgbClr val="B40000"/>
              </a:solidFill>
            </c:spPr>
            <c:extLst>
              <c:ext xmlns:c16="http://schemas.microsoft.com/office/drawing/2014/chart" uri="{C3380CC4-5D6E-409C-BE32-E72D297353CC}">
                <c16:uniqueId val="{00000001-A836-44E7-8AD0-A3566AA2D187}"/>
              </c:ext>
            </c:extLst>
          </c:dPt>
          <c:dPt>
            <c:idx val="1"/>
            <c:invertIfNegative val="1"/>
            <c:bubble3D val="0"/>
            <c:spPr>
              <a:solidFill>
                <a:srgbClr val="DC0000"/>
              </a:solidFill>
            </c:spPr>
            <c:extLst>
              <c:ext xmlns:c16="http://schemas.microsoft.com/office/drawing/2014/chart" uri="{C3380CC4-5D6E-409C-BE32-E72D297353CC}">
                <c16:uniqueId val="{00000003-A836-44E7-8AD0-A3566AA2D187}"/>
              </c:ext>
            </c:extLst>
          </c:dPt>
          <c:dPt>
            <c:idx val="2"/>
            <c:invertIfNegative val="1"/>
            <c:bubble3D val="0"/>
            <c:spPr>
              <a:solidFill>
                <a:srgbClr val="FFA500"/>
              </a:solidFill>
            </c:spPr>
            <c:extLst>
              <c:ext xmlns:c16="http://schemas.microsoft.com/office/drawing/2014/chart" uri="{C3380CC4-5D6E-409C-BE32-E72D297353CC}">
                <c16:uniqueId val="{00000005-A836-44E7-8AD0-A3566AA2D187}"/>
              </c:ext>
            </c:extLst>
          </c:dPt>
          <c:dPt>
            <c:idx val="3"/>
            <c:invertIfNegative val="1"/>
            <c:bubble3D val="0"/>
            <c:spPr>
              <a:solidFill>
                <a:srgbClr val="FFDC00"/>
              </a:solidFill>
            </c:spPr>
            <c:extLst>
              <c:ext xmlns:c16="http://schemas.microsoft.com/office/drawing/2014/chart" uri="{C3380CC4-5D6E-409C-BE32-E72D297353CC}">
                <c16:uniqueId val="{00000007-A836-44E7-8AD0-A3566AA2D1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>
                    <a:solidFill>
                      <a:srgbClr val="40404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36-44E7-8AD0-A3566AA2D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5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5.5"/>
          <c:min val="0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50"/>
            </a:pPr>
            <a:endParaRPr lang="en-US"/>
          </a:p>
        </c:txPr>
        <c:crossAx val="-2068027336"/>
        <c:crosses val="autoZero"/>
        <c:crossBetween val="between"/>
        <c:majorUnit val="1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492880"/>
            <a:ext cx="7560000" cy="502920"/>
          </a:xfrm>
          <a:prstGeom prst="rect">
            <a:avLst/>
          </a:prstGeom>
          <a:solidFill>
            <a:srgbClr val="0780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yas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200" y="381000"/>
            <a:ext cx="1447800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92880"/>
            <a:ext cx="7560000" cy="5029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  <a:latin typeface="Arial"/>
              </a:rPr>
              <a:t>Cyberattack Entry Points Identified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4152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270120"/>
            <a:ext cx="54864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" y="604152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The "Get Quote" page of Honestycar website lacks input validation, risking script-based attacks that could expose data, damage brand trust, and trigger compliance issues.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704736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7275960"/>
            <a:ext cx="54864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5840" y="704736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Honestycar website supports outdated TLS 1.0/1.1 protocols, exposing it to known attacks and putting encrypted data, compliance, and customer trust at risk.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05320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2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8281800"/>
            <a:ext cx="548640" cy="5486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5840" y="805320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The web application accepts SVG and GIF files with malicious content, risking code execution in users browsers, potentially leading to session hijacking and user data compromise.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905904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Picture 15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9287640"/>
            <a:ext cx="548640" cy="5486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5840" y="905904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Missing security headers in the Honestycar website increase exposure to cross-site scripting, clickjacking, and other web attacks, putting user data and session integrity at risk.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000" y="2340000"/>
            <a:ext cx="4320000" cy="144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180000" y="2340000"/>
            <a:ext cx="432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160" b="1" dirty="0">
                <a:solidFill>
                  <a:srgbClr val="000000"/>
                </a:solidFill>
              </a:rPr>
              <a:t>Cybersecurity Executive Brief​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000" y="2700000"/>
            <a:ext cx="4320000" cy="14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40" dirty="0" err="1">
                <a:solidFill>
                  <a:srgbClr val="000000"/>
                </a:solidFill>
              </a:rPr>
              <a:t>Honestycar</a:t>
            </a:r>
            <a:r>
              <a:rPr sz="1440" dirty="0">
                <a:solidFill>
                  <a:srgbClr val="000000"/>
                </a:solidFill>
              </a:rPr>
              <a:t> faces significant cybersecurity risks like improper input validation, weak ciphers, and insecure file upload functionality and network vulnerabilities. These weaknesses pose significant risks to data integrity, confidentiality, and business operations.​</a:t>
            </a:r>
          </a:p>
        </p:txBody>
      </p:sp>
      <p:sp>
        <p:nvSpPr>
          <p:cNvPr id="21" name="CustomYellowBox"/>
          <p:cNvSpPr/>
          <p:nvPr/>
        </p:nvSpPr>
        <p:spPr>
          <a:xfrm>
            <a:off x="180000" y="4014000"/>
            <a:ext cx="2880000" cy="1260000"/>
          </a:xfrm>
          <a:custGeom>
            <a:avLst/>
            <a:gdLst/>
            <a:ahLst/>
            <a:cxnLst/>
            <a:rect l="0" t="0" r="2880000" b="1260000"/>
            <a:pathLst>
              <a:path w="2880000" h="1260000">
                <a:moveTo>
                  <a:pt x="0" y="0"/>
                </a:moveTo>
                <a:lnTo>
                  <a:pt x="2670450" y="0"/>
                </a:lnTo>
                <a:arcTo wR="209550" hR="209550" stAng="16200000" swAng="5400000"/>
                <a:lnTo>
                  <a:pt x="2880000" y="1260000"/>
                </a:lnTo>
                <a:lnTo>
                  <a:pt x="0" y="1260000"/>
                </a:lnTo>
                <a:close/>
              </a:path>
            </a:pathLst>
          </a:custGeom>
          <a:solidFill>
            <a:srgbClr val="FFC000"/>
          </a:solidFill>
          <a:ln w="18288">
            <a:solidFill>
              <a:srgbClr val="FFC000"/>
            </a:solidFill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80000" y="4014000"/>
            <a:ext cx="144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72000" bIns="36000" anchor="ctr">
            <a:noAutofit/>
          </a:bodyPr>
          <a:lstStyle/>
          <a:p>
            <a:pPr algn="l"/>
            <a:r>
              <a:rPr sz="2200">
                <a:solidFill>
                  <a:srgbClr val="000000"/>
                </a:solidFill>
              </a:rPr>
              <a:t>Your Risk Score</a:t>
            </a:r>
            <a:r>
              <a:t>
</a:t>
            </a:r>
            <a:r>
              <a:rPr sz="3500" b="1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0000" y="4014000"/>
            <a:ext cx="144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72000" bIns="36000" anchor="ctr">
            <a:noAutofit/>
          </a:bodyPr>
          <a:lstStyle/>
          <a:p>
            <a:pPr algn="l"/>
            <a:r>
              <a:rPr sz="2200">
                <a:solidFill>
                  <a:srgbClr val="000000"/>
                </a:solidFill>
              </a:rPr>
              <a:t>Industry Average</a:t>
            </a:r>
            <a:r>
              <a:t>
</a:t>
            </a:r>
            <a:r>
              <a:rPr sz="3500" b="1">
                <a:solidFill>
                  <a:srgbClr val="000000"/>
                </a:solidFill>
              </a:rPr>
              <a:t>45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0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2160000" cy="342000"/>
          </a:xfrm>
          <a:prstGeom prst="rect">
            <a:avLst/>
          </a:prstGeom>
          <a:solidFill>
            <a:srgbClr val="0780B5"/>
          </a:solidFill>
        </p:spPr>
        <p:txBody>
          <a:bodyPr wrap="none">
            <a:spAutoFit/>
          </a:bodyPr>
          <a:lstStyle/>
          <a:p>
            <a:pPr algn="l"/>
            <a:r>
              <a:rPr sz="1417" b="1">
                <a:solidFill>
                  <a:srgbClr val="FFFFFF"/>
                </a:solidFill>
              </a:rPr>
              <a:t>Vulnerability Summary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0000" y="90000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40000" y="900000"/>
          <a:ext cx="306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992" b="1">
                          <a:solidFill>
                            <a:srgbClr val="FFFFFF"/>
                          </a:solidFill>
                        </a:rPr>
                        <a:t>Vulnerability</a:t>
                      </a:r>
                    </a:p>
                  </a:txBody>
                  <a:tcPr marL="36000" marR="36000" marT="18000" marB="18000" anchor="ctr">
                    <a:solidFill>
                      <a:srgbClr val="0780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92" b="1">
                          <a:solidFill>
                            <a:srgbClr val="FFFFFF"/>
                          </a:solidFill>
                        </a:rPr>
                        <a:t>Severity</a:t>
                      </a:r>
                    </a:p>
                  </a:txBody>
                  <a:tcPr marL="36000" marR="36000" marT="18000" marB="18000" anchor="ctr">
                    <a:solidFill>
                      <a:srgbClr val="0780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Weak ciphers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Improper input validation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file upload validation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security Headers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Cookie attributes-Http only, secure flag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Data exposure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Weak Hashing Algorithm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Vulnerable Bootstrap and jQuery version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0000" y="3960000"/>
          <a:ext cx="684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992" b="1">
                          <a:solidFill>
                            <a:srgbClr val="FFFFFF"/>
                          </a:solidFill>
                        </a:rPr>
                        <a:t>Threat Type</a:t>
                      </a:r>
                    </a:p>
                  </a:txBody>
                  <a:tcPr marL="36000" marR="36000" marT="18000" marB="18000" anchor="ctr">
                    <a:solidFill>
                      <a:srgbClr val="0780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92" b="1">
                          <a:solidFill>
                            <a:srgbClr val="FFFFFF"/>
                          </a:solidFill>
                        </a:rPr>
                        <a:t>Risks</a:t>
                      </a:r>
                    </a:p>
                  </a:txBody>
                  <a:tcPr marL="36000" marR="36000" marT="18000" marB="18000" anchor="ctr">
                    <a:solidFill>
                      <a:srgbClr val="0780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Data exposure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Usernames are exposed, enabling password attacks that risk unauthorized access, data breaches, and compliance violations.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Subdomain Takeover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Subdomains are misconfigured and vulnerable to takeover, allowing attackers to hijack them for phishing or malware, risking brand abuse and user compromise.</a:t>
                      </a:r>
                    </a:p>
                  </a:txBody>
                  <a:tcPr marL="36000" marR="36000" marT="18000" marB="18000" anchor="ctr">
                    <a:solidFill>
                      <a:srgbClr val="E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Open Port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Port 22 is exposed, making the server a target for SSH brute-force attacks, increasing the risk of unauthorized access and server compromise.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000" y="6120000"/>
            <a:ext cx="396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700" b="1">
                <a:solidFill>
                  <a:srgbClr val="000000"/>
                </a:solidFill>
              </a:rPr>
              <a:t>What's in it for you?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Explore the most prevalent and impactful threats, techniques, and trends that we've observed.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Prioritize and categorize the threats based on their severity and impact on your business and invest your valuable time and resources on stuff that needs immediate attention.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Shape and inform your readiness, detection, and response to critical threats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Get a custom consultation from our cybersecurity experts and secure your IT landscape.</a:t>
            </a:r>
          </a:p>
          <a:p>
            <a:pPr>
              <a:spcBef>
                <a:spcPts val="1800"/>
              </a:spcBef>
            </a:pPr>
            <a:r>
              <a:rPr sz="1020">
                <a:solidFill>
                  <a:srgbClr val="060606"/>
                </a:solidFill>
              </a:rPr>
              <a:t>For more information write to us at</a:t>
            </a:r>
          </a:p>
          <a:p>
            <a:pPr algn="l"/>
            <a:r>
              <a:rPr sz="1133" b="1">
                <a:solidFill>
                  <a:srgbClr val="000000"/>
                </a:solidFill>
              </a:rPr>
              <a:t>cybersecurity@yash.com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0000" y="6120000"/>
            <a:ext cx="306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700" b="1">
                <a:solidFill>
                  <a:srgbClr val="000000"/>
                </a:solidFill>
              </a:rPr>
              <a:t>YASH Recommendations</a:t>
            </a:r>
          </a:p>
          <a:p>
            <a:pPr algn="l"/>
            <a:r>
              <a:rPr sz="1417">
                <a:solidFill>
                  <a:srgbClr val="000000"/>
                </a:solidFill>
              </a:rPr>
              <a:t>Why Learn More?</a:t>
            </a:r>
          </a:p>
          <a:p>
            <a:endParaRPr sz="1417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0" y="684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000" y="6966000"/>
            <a:ext cx="180000" cy="1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4000" y="6840000"/>
            <a:ext cx="2160000" cy="540000"/>
          </a:xfrm>
          <a:prstGeom prst="rect">
            <a:avLst/>
          </a:prstGeom>
          <a:noFill/>
        </p:spPr>
        <p:txBody>
          <a:bodyPr wrap="none" lIns="0" tIns="36000" rIns="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Assess &amp; Manage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Security performance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0" y="747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2" descr="img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000" y="7596000"/>
            <a:ext cx="180000" cy="1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84000" y="7470000"/>
            <a:ext cx="2160000" cy="540000"/>
          </a:xfrm>
          <a:prstGeom prst="rect">
            <a:avLst/>
          </a:prstGeom>
          <a:noFill/>
        </p:spPr>
        <p:txBody>
          <a:bodyPr wrap="none" lIns="0" tIns="36000" rIns="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Continuously Monitor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Critical Vendors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0" y="810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Picture 15" descr="img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000" y="8226000"/>
            <a:ext cx="180000" cy="1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84000" y="8100000"/>
            <a:ext cx="2160000" cy="540000"/>
          </a:xfrm>
          <a:prstGeom prst="rect">
            <a:avLst/>
          </a:prstGeom>
          <a:noFill/>
        </p:spPr>
        <p:txBody>
          <a:bodyPr wrap="none" lIns="0" tIns="36000" rIns="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Map to Global Cyber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Security Frameworks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0000" y="8730000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92" i="1">
                <a:solidFill>
                  <a:srgbClr val="000000"/>
                </a:solidFill>
              </a:rPr>
              <a:t>(e.g. NIST &amp; ISO/IEC 27001)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9360000"/>
            <a:ext cx="7560000" cy="720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80000" y="9504000"/>
            <a:ext cx="3780000" cy="576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sz="793">
                <a:solidFill>
                  <a:srgbClr val="FF0000"/>
                </a:solidFill>
              </a:rPr>
              <a:t>Disclaimer:</a:t>
            </a:r>
            <a:r>
              <a:rPr sz="793">
                <a:solidFill>
                  <a:srgbClr val="FFFFFF"/>
                </a:solidFill>
              </a:rPr>
              <a:t> All the information for the report has been obtained from publicly available sources. YASH technologies does not perform any unauthorized assessment that could impact your business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40000" y="9504000"/>
            <a:ext cx="3600000" cy="576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sz="992" b="1">
                <a:solidFill>
                  <a:srgbClr val="FFFFFF"/>
                </a:solidFill>
              </a:rPr>
              <a:t>Maximise security posture with</a:t>
            </a:r>
          </a:p>
          <a:p>
            <a:pPr algn="l"/>
            <a:r>
              <a:rPr sz="1190" b="1">
                <a:solidFill>
                  <a:srgbClr val="FFFFFF"/>
                </a:solidFill>
              </a:rPr>
              <a:t>SOC/MDR/VMS/TRPM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456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Anekant  Jain</cp:lastModifiedBy>
  <cp:revision>1</cp:revision>
  <dcterms:created xsi:type="dcterms:W3CDTF">2013-01-27T09:14:16Z</dcterms:created>
  <dcterms:modified xsi:type="dcterms:W3CDTF">2025-08-26T07:06:55Z</dcterms:modified>
  <cp:category/>
</cp:coreProperties>
</file>