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56" r:id="rId2"/>
    <p:sldId id="658" r:id="rId3"/>
    <p:sldId id="457" r:id="rId4"/>
    <p:sldId id="657" r:id="rId5"/>
    <p:sldId id="659" r:id="rId6"/>
    <p:sldId id="647" r:id="rId7"/>
    <p:sldId id="648" r:id="rId8"/>
    <p:sldId id="649" r:id="rId9"/>
    <p:sldId id="650" r:id="rId10"/>
    <p:sldId id="651" r:id="rId11"/>
    <p:sldId id="653" r:id="rId12"/>
    <p:sldId id="654" r:id="rId13"/>
    <p:sldId id="655" r:id="rId14"/>
    <p:sldId id="656" r:id="rId15"/>
    <p:sldId id="664" r:id="rId16"/>
    <p:sldId id="652" r:id="rId17"/>
    <p:sldId id="660" r:id="rId18"/>
    <p:sldId id="665" r:id="rId19"/>
    <p:sldId id="661" r:id="rId20"/>
    <p:sldId id="667" r:id="rId21"/>
    <p:sldId id="662" r:id="rId22"/>
  </p:sldIdLst>
  <p:sldSz cx="9144000" cy="5143500" type="screen16x9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75A"/>
    <a:srgbClr val="E60000"/>
    <a:srgbClr val="00B0CA"/>
    <a:srgbClr val="5E2750"/>
    <a:srgbClr val="EB9700"/>
    <a:srgbClr val="FECB00"/>
    <a:srgbClr val="A8B400"/>
    <a:srgbClr val="007C92"/>
    <a:srgbClr val="9C2AA0"/>
    <a:srgbClr val="EA23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714" autoAdjust="0"/>
  </p:normalViewPr>
  <p:slideViewPr>
    <p:cSldViewPr snapToGrid="0" snapToObjects="1" showGuides="1">
      <p:cViewPr varScale="1">
        <p:scale>
          <a:sx n="94" d="100"/>
          <a:sy n="94" d="100"/>
        </p:scale>
        <p:origin x="96" y="66"/>
      </p:cViewPr>
      <p:guideLst/>
    </p:cSldViewPr>
  </p:slideViewPr>
  <p:outlineViewPr>
    <p:cViewPr>
      <p:scale>
        <a:sx n="33" d="100"/>
        <a:sy n="33" d="100"/>
      </p:scale>
      <p:origin x="0" y="-16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Grid="0" showGuides="1">
      <p:cViewPr varScale="1">
        <p:scale>
          <a:sx n="77" d="100"/>
          <a:sy n="77" d="100"/>
        </p:scale>
        <p:origin x="4128" y="176"/>
      </p:cViewPr>
      <p:guideLst>
        <p:guide orient="horz" pos="311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nasar, Viresh, Vodacom" userId="2c76b3e8-c428-40f1-9004-840ce4ae0cd6" providerId="ADAL" clId="{0E581590-8B8F-44A3-BD42-62D40A7FF268}"/>
    <pc:docChg chg="modSld">
      <pc:chgData name="Moonasar, Viresh, Vodacom" userId="2c76b3e8-c428-40f1-9004-840ce4ae0cd6" providerId="ADAL" clId="{0E581590-8B8F-44A3-BD42-62D40A7FF268}" dt="2022-06-24T10:10:03.444" v="17" actId="20577"/>
      <pc:docMkLst>
        <pc:docMk/>
      </pc:docMkLst>
      <pc:sldChg chg="modSp mod">
        <pc:chgData name="Moonasar, Viresh, Vodacom" userId="2c76b3e8-c428-40f1-9004-840ce4ae0cd6" providerId="ADAL" clId="{0E581590-8B8F-44A3-BD42-62D40A7FF268}" dt="2022-06-24T10:10:03.444" v="17" actId="20577"/>
        <pc:sldMkLst>
          <pc:docMk/>
          <pc:sldMk cId="2142725607" sldId="648"/>
        </pc:sldMkLst>
        <pc:spChg chg="mod">
          <ac:chgData name="Moonasar, Viresh, Vodacom" userId="2c76b3e8-c428-40f1-9004-840ce4ae0cd6" providerId="ADAL" clId="{0E581590-8B8F-44A3-BD42-62D40A7FF268}" dt="2022-06-24T10:10:03.444" v="17" actId="20577"/>
          <ac:spMkLst>
            <pc:docMk/>
            <pc:sldMk cId="2142725607" sldId="648"/>
            <ac:spMk id="5" creationId="{B081C811-E510-48AD-B2F7-0E0258ACF74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Vodafone Rg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84B7D-F332-42E4-B349-DEDC589F1ADB}" type="datetimeFigureOut">
              <a:rPr lang="en-GB" smtClean="0">
                <a:latin typeface="Vodafone Rg" pitchFamily="34" charset="0"/>
              </a:rPr>
              <a:pPr/>
              <a:t>30/06/2022</a:t>
            </a:fld>
            <a:endParaRPr lang="en-GB" dirty="0">
              <a:latin typeface="Vodafone Rg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Vodafone Rg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C1BE2-1563-4C9C-8E4A-C427D52BD2E1}" type="slidenum">
              <a:rPr lang="en-GB" smtClean="0">
                <a:latin typeface="Vodafone Rg" pitchFamily="34" charset="0"/>
              </a:rPr>
              <a:pPr/>
              <a:t>‹#›</a:t>
            </a:fld>
            <a:endParaRPr lang="en-GB" dirty="0">
              <a:latin typeface="Vodafone R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741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Vodafone Rg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Vodafone Rg" pitchFamily="34" charset="0"/>
              </a:defRPr>
            </a:lvl1pPr>
          </a:lstStyle>
          <a:p>
            <a:fld id="{53ACD7AC-7E6F-4F59-A8AC-F454A6DBBD3A}" type="datetimeFigureOut">
              <a:rPr lang="en-GB" smtClean="0"/>
              <a:pPr/>
              <a:t>30/06/2022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6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9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Vodafone Rg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9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Vodafone Rg" pitchFamily="34" charset="0"/>
              </a:defRPr>
            </a:lvl1pPr>
          </a:lstStyle>
          <a:p>
            <a:fld id="{2B3E1866-6ABF-4414-AFB5-B91146A1FA1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001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1866-6ABF-4414-AFB5-B91146A1FA1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931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5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8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9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42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Ic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59B1E2-244C-41B4-AC8B-CDCBED02B4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49121" y="2034637"/>
            <a:ext cx="2845759" cy="95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61443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04 One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3771" y="2534371"/>
            <a:ext cx="3666310" cy="435252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000" b="1" i="0" baseline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 goes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CE4316-8E0B-434E-9B30-78A4B5D729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05 Two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2081" y="2534372"/>
            <a:ext cx="3095616" cy="641893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Headlines goes here, </a:t>
            </a:r>
            <a:br>
              <a:rPr lang="en-US" dirty="0"/>
            </a:br>
            <a:r>
              <a:rPr lang="en-US" dirty="0"/>
              <a:t>two lines max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2368A8-6F58-425F-95AA-384A6BCEC8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05 One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3771" y="2534371"/>
            <a:ext cx="3666310" cy="435252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000" b="1" i="0" baseline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 goes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286B0D-A429-4C45-A135-173265B4DF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06 Two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2081" y="2534372"/>
            <a:ext cx="3095616" cy="641893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Headlines goes here, </a:t>
            </a:r>
            <a:br>
              <a:rPr lang="en-US" dirty="0"/>
            </a:br>
            <a:r>
              <a:rPr lang="en-US" dirty="0"/>
              <a:t>two lines max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E3821C-065C-42FC-86B1-F6FA664C2D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06 One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3771" y="2534371"/>
            <a:ext cx="3666310" cy="435252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000" b="1" i="0" baseline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 goes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B5744F-2AA9-4A9F-AFFE-AFA81ACC2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07 Two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2081" y="2534372"/>
            <a:ext cx="3095616" cy="641893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Headlines goes here, </a:t>
            </a:r>
            <a:br>
              <a:rPr lang="en-US" dirty="0"/>
            </a:br>
            <a:r>
              <a:rPr lang="en-US" dirty="0"/>
              <a:t>two lines max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5A0E7E-9B03-4386-9FE9-DF9C08F053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07 One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3771" y="2534371"/>
            <a:ext cx="3666310" cy="435252"/>
          </a:xfrm>
          <a:noFill/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000" b="1" i="0" baseline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 goes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011B9F-6739-4EE0-A105-CFECFD85A3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08 Two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2081" y="2534372"/>
            <a:ext cx="3095616" cy="641893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Headlines goes here, </a:t>
            </a:r>
            <a:br>
              <a:rPr lang="en-US" dirty="0"/>
            </a:br>
            <a:r>
              <a:rPr lang="en-US" dirty="0"/>
              <a:t>two lines max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B290FE-DC7E-4EDF-8855-83FB8F2421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08 One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3771" y="2534371"/>
            <a:ext cx="3666310" cy="435252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000" b="1" i="0" baseline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 goes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82B9C7-B32B-4747-AD84-117DCF6961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09 Two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2081" y="2534372"/>
            <a:ext cx="3095616" cy="641893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Headlines goes here, </a:t>
            </a:r>
            <a:br>
              <a:rPr lang="en-US" dirty="0"/>
            </a:br>
            <a:r>
              <a:rPr lang="en-US" dirty="0"/>
              <a:t>two lines max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ECB388-9D7B-488B-93E9-BE7A71B6AD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56E856-D413-4B79-AE7E-891D4F4A89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48200" y="2034000"/>
            <a:ext cx="2847600" cy="95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82277"/>
      </p:ext>
    </p:extLst>
  </p:cSld>
  <p:clrMapOvr>
    <a:masterClrMapping/>
  </p:clrMapOvr>
  <p:transition spd="slow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09 One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3771" y="2534371"/>
            <a:ext cx="3666310" cy="435252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000" b="1" i="0" baseline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 goes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9C3468-4695-43FF-9731-68F0BCC5BD6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10 Two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2081" y="2534372"/>
            <a:ext cx="3095616" cy="641893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Headlines goes here, </a:t>
            </a:r>
            <a:br>
              <a:rPr lang="en-US" dirty="0"/>
            </a:br>
            <a:r>
              <a:rPr lang="en-US" dirty="0"/>
              <a:t>two lines max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13F43E-1897-4E54-B212-5A1FE433D8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10 One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3771" y="2534371"/>
            <a:ext cx="3666310" cy="435252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000" b="1" i="0" baseline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 goes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550141-456F-4874-9427-E0D997A3C12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11 Two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2081" y="2534372"/>
            <a:ext cx="3095616" cy="641893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Headlines goes here, </a:t>
            </a:r>
            <a:br>
              <a:rPr lang="en-US" dirty="0"/>
            </a:br>
            <a:r>
              <a:rPr lang="en-US" dirty="0"/>
              <a:t>two lines max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AB9EE2-FC3B-4FB9-B71E-79FECF6521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11 One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3771" y="2534371"/>
            <a:ext cx="3666310" cy="435252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000" b="1" i="0" baseline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 goes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ED22DD-FFFC-4F44-9CE0-554000A452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12 Two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2081" y="2534372"/>
            <a:ext cx="3095616" cy="641893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Headlines goes here, </a:t>
            </a:r>
            <a:br>
              <a:rPr lang="en-US" dirty="0"/>
            </a:br>
            <a:r>
              <a:rPr lang="en-US" dirty="0"/>
              <a:t>two lines max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0F5692-82BC-4DBE-8586-68EE202F75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12 One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3771" y="2534371"/>
            <a:ext cx="3666310" cy="435252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000" b="1" i="0" baseline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 goes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ED9319-E956-4457-80A7-ECCB87A76D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13 Two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2081" y="2534372"/>
            <a:ext cx="3095616" cy="641893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Headlines goes here, </a:t>
            </a:r>
            <a:br>
              <a:rPr lang="en-US" dirty="0"/>
            </a:br>
            <a:r>
              <a:rPr lang="en-US" dirty="0"/>
              <a:t>two lines max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B6659B-4F1A-4D40-9598-DBC95F0A69D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13 One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3771" y="2534371"/>
            <a:ext cx="3666310" cy="435252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000" b="1" i="0" baseline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 goes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27621B-3337-44B0-87C6-DA2C9356CF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14 Two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2081" y="2534372"/>
            <a:ext cx="3095616" cy="641893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Headlines goes here, </a:t>
            </a:r>
            <a:br>
              <a:rPr lang="en-US" dirty="0"/>
            </a:br>
            <a:r>
              <a:rPr lang="en-US" dirty="0"/>
              <a:t>two lines max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F04EBF-FCE3-4E8D-89CB-A143266D959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01 Two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2081" y="2534372"/>
            <a:ext cx="3095616" cy="641893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Headlines goes here, </a:t>
            </a:r>
            <a:br>
              <a:rPr lang="en-US" dirty="0"/>
            </a:br>
            <a:r>
              <a:rPr lang="en-US" dirty="0"/>
              <a:t>two lines max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761EC6-C28C-46E2-BB68-936CE69A94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00314"/>
      </p:ext>
    </p:extLst>
  </p:cSld>
  <p:clrMapOvr>
    <a:masterClrMapping/>
  </p:clrMapOvr>
  <p:transition spd="slow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14 One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3771" y="2534371"/>
            <a:ext cx="3666310" cy="435252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000" b="1" i="0" baseline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 goes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3389F8-B2AE-453B-BD95-21C960782DF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825" y="205978"/>
            <a:ext cx="6538913" cy="667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861E-9902-479F-AB23-CC0A7147BCB3}" type="datetime3">
              <a:rPr lang="en-US" smtClean="0"/>
              <a:t>30 June 2022</a:t>
            </a:fld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250825" y="873457"/>
            <a:ext cx="8642350" cy="36032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164913"/>
      </p:ext>
    </p:extLst>
  </p:cSld>
  <p:clrMapOvr>
    <a:masterClrMapping/>
  </p:clrMapOvr>
  <p:transition spd="slow">
    <p:wipe dir="r"/>
  </p:transition>
  <p:extLst>
    <p:ext uri="{DCECCB84-F9BA-43D5-87BE-67443E8EF086}">
      <p15:sldGuideLst xmlns:p15="http://schemas.microsoft.com/office/powerpoint/2012/main">
        <p15:guide id="1" pos="4277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D2B8643-3A1A-4031-9E64-93F8678518E9}" type="datetime3">
              <a:rPr lang="en-US" smtClean="0"/>
              <a:t>30 June 2022</a:t>
            </a:fld>
            <a:endParaRPr lang="en-GB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4679950" y="873125"/>
            <a:ext cx="4213225" cy="360362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250825" y="873125"/>
            <a:ext cx="4213225" cy="360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892715"/>
      </p:ext>
    </p:extLst>
  </p:cSld>
  <p:clrMapOvr>
    <a:masterClrMapping/>
  </p:clrMapOvr>
  <p:transition spd="slow">
    <p:wipe dir="r"/>
  </p:transition>
  <p:extLst>
    <p:ext uri="{DCECCB84-F9BA-43D5-87BE-67443E8EF086}">
      <p15:sldGuideLst xmlns:p15="http://schemas.microsoft.com/office/powerpoint/2012/main">
        <p15:guide id="1" pos="281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63605C3-2B3D-4F4E-AD79-DF73692A2703}" type="datetime3">
              <a:rPr lang="en-US" smtClean="0"/>
              <a:t>30 June 2022</a:t>
            </a:fld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8"/>
          </p:nvPr>
        </p:nvSpPr>
        <p:spPr>
          <a:xfrm>
            <a:off x="4679950" y="876300"/>
            <a:ext cx="4213225" cy="36004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/>
          </p:nvPr>
        </p:nvSpPr>
        <p:spPr>
          <a:xfrm>
            <a:off x="250825" y="873125"/>
            <a:ext cx="4213225" cy="360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32880"/>
      </p:ext>
    </p:extLst>
  </p:cSld>
  <p:clrMapOvr>
    <a:masterClrMapping/>
  </p:clrMapOvr>
  <p:transition spd="slow">
    <p:wipe dir="r"/>
  </p:transition>
  <p:extLst>
    <p:ext uri="{DCECCB84-F9BA-43D5-87BE-67443E8EF086}">
      <p15:sldGuideLst xmlns:p15="http://schemas.microsoft.com/office/powerpoint/2012/main">
        <p15:guide id="1" pos="281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94" y="2457450"/>
            <a:ext cx="3284017" cy="990600"/>
          </a:xfrm>
        </p:spPr>
        <p:txBody>
          <a:bodyPr anchor="ctr" anchorCtr="0">
            <a:noAutofit/>
          </a:bodyPr>
          <a:lstStyle>
            <a:lvl1pPr>
              <a:lnSpc>
                <a:spcPct val="80000"/>
              </a:lnSpc>
              <a:defRPr sz="2400">
                <a:latin typeface="Vodafone Rg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89E380E-1229-4199-BB68-FC7229234F67}" type="datetime3">
              <a:rPr lang="en-US" smtClean="0"/>
              <a:t>30 June 2022</a:t>
            </a:fld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460875" y="1572727"/>
            <a:ext cx="1558925" cy="2904023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marL="0" inden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247342" y="1572727"/>
            <a:ext cx="1558925" cy="2904023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marL="0" inden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5961" y="833075"/>
            <a:ext cx="2750855" cy="373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42152"/>
      </p:ext>
    </p:extLst>
  </p:cSld>
  <p:clrMapOvr>
    <a:masterClrMapping/>
  </p:clrMapOvr>
  <p:transition spd="slow"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78533A3-F227-4A91-B0D2-1A23B11A2D4A}" type="datetime3">
              <a:rPr lang="en-US" smtClean="0"/>
              <a:t>30 June 2022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645107"/>
      </p:ext>
    </p:extLst>
  </p:cSld>
  <p:clrMapOvr>
    <a:masterClrMapping/>
  </p:clrMapOvr>
  <p:transition spd="slow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019831"/>
      </p:ext>
    </p:extLst>
  </p:cSld>
  <p:clrMapOvr>
    <a:masterClrMapping/>
  </p:clrMapOvr>
  <p:transition spd="slow"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 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1349" y="2046817"/>
            <a:ext cx="2841625" cy="829733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2400" b="1" cap="none" baseline="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52EB51-7785-46EF-9FF5-3E43FC08DE18}" type="datetime3">
              <a:rPr lang="en-US" smtClean="0"/>
              <a:t>30 June 2022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3932"/>
            <a:ext cx="4419599" cy="3285065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33200" spc="-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43746"/>
      </p:ext>
    </p:extLst>
  </p:cSld>
  <p:clrMapOvr>
    <a:masterClrMapping/>
  </p:clrMapOvr>
  <p:transition spd="slow"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Image 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1349" y="2046817"/>
            <a:ext cx="2841625" cy="829733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2400" b="1" cap="none" baseline="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5E5B4A-91EA-434C-8D86-D44AB18B9706}" type="datetime3">
              <a:rPr lang="en-US" smtClean="0"/>
              <a:t>30 June 2022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3932"/>
            <a:ext cx="4419599" cy="3285065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33200" spc="-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36849"/>
      </p:ext>
    </p:extLst>
  </p:cSld>
  <p:clrMapOvr>
    <a:masterClrMapping/>
  </p:clrMapOvr>
  <p:transition spd="slow"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Image 03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25DA3-1DBF-4EB9-B92F-A068ED861F03}" type="datetime3">
              <a:rPr lang="en-US" smtClean="0"/>
              <a:t>30 June 2022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3932"/>
            <a:ext cx="4419599" cy="3285065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33200" spc="-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5359A94-21A1-4CDD-9992-00D2E25E4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1349" y="2046817"/>
            <a:ext cx="2841625" cy="829733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2400" b="1" cap="none" baseline="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8049592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01 One Line"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3771" y="2534371"/>
            <a:ext cx="3666310" cy="435252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000" b="1" i="0" baseline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 goes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0A42F1-B73D-4A1E-80C9-B92535A7C4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19785"/>
      </p:ext>
    </p:extLst>
  </p:cSld>
  <p:clrMapOvr>
    <a:masterClrMapping/>
  </p:clrMapOvr>
  <p:transition spd="slow"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 04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2F55E6-F29C-4B55-B382-2442CE7047BF}" type="datetime3">
              <a:rPr lang="en-US" smtClean="0"/>
              <a:t>30 June 2022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3932"/>
            <a:ext cx="4419599" cy="3285065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33200" spc="-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F053B09-6A17-4888-9404-F390ECB6B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1349" y="2046817"/>
            <a:ext cx="2841625" cy="829733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2400" b="1" cap="none" baseline="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9239108"/>
      </p:ext>
    </p:extLst>
  </p:cSld>
  <p:clrMapOvr>
    <a:masterClrMapping/>
  </p:clrMapOvr>
  <p:transition spd="slow"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 0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1349" y="2046817"/>
            <a:ext cx="2841625" cy="829733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2400" b="1" cap="none" baseline="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3BE5124-758B-493B-B06C-EC0582DBEDC9}" type="datetime3">
              <a:rPr lang="en-US" smtClean="0"/>
              <a:t>30 June 2022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3932"/>
            <a:ext cx="4419599" cy="3285065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33200" spc="-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 06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1349" y="2046817"/>
            <a:ext cx="2841625" cy="829733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2400" b="1" cap="none" baseline="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986FB1-8289-4C4A-BF6C-40738E8416AB}" type="datetime3">
              <a:rPr lang="en-US" smtClean="0"/>
              <a:t>30 June 2022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3932"/>
            <a:ext cx="4419599" cy="3285065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33200" spc="-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 07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1349" y="2046817"/>
            <a:ext cx="2841625" cy="829733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2400" b="1" cap="none" baseline="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438FA6-76E9-4688-AD01-EB7FDEBAB536}" type="datetime3">
              <a:rPr lang="en-US" smtClean="0"/>
              <a:t>30 June 2022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3932"/>
            <a:ext cx="4419599" cy="3285065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33200" spc="-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 08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1349" y="2046817"/>
            <a:ext cx="2841625" cy="829733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2400" b="1" cap="none" baseline="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85AF21-2742-4F5E-A921-130D14458724}" type="datetime3">
              <a:rPr lang="en-US" smtClean="0"/>
              <a:t>30 June 2022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3932"/>
            <a:ext cx="4419599" cy="3285065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33200" spc="-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 09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1349" y="2046817"/>
            <a:ext cx="2841625" cy="829733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2400" b="1" cap="none" baseline="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0CFB2D-DCFA-422C-9A29-356B2A463338}" type="datetime3">
              <a:rPr lang="en-US" smtClean="0"/>
              <a:t>30 June 2022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3932"/>
            <a:ext cx="4419599" cy="3285065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33200" spc="-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x3 Video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608401" y="266700"/>
            <a:ext cx="5927199" cy="4445399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Insert 4x3 video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C3A4DB-C838-43CE-88D7-BCE57CF3A562}" type="datetime3">
              <a:rPr lang="en-US" smtClean="0"/>
              <a:t>30 June 2022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75473"/>
      </p:ext>
    </p:extLst>
  </p:cSld>
  <p:clrMapOvr>
    <a:masterClrMapping/>
  </p:clrMapOvr>
  <p:transition spd="slow"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x3 Video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608401" y="266700"/>
            <a:ext cx="5927199" cy="4445399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Insert 4x3 video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93F45AC-C4DB-4574-94B9-C97B0D9C02BB}" type="datetime3">
              <a:rPr lang="en-US" smtClean="0"/>
              <a:t>30 June 2022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x9 Video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822325" y="266399"/>
            <a:ext cx="7499351" cy="4218385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Insert 16x9 video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4BC31-FDFF-4E57-8DF3-483A1EB3C5CF}" type="datetime3">
              <a:rPr lang="en-US" smtClean="0"/>
              <a:t>30 June 2022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40778"/>
      </p:ext>
    </p:extLst>
  </p:cSld>
  <p:clrMapOvr>
    <a:masterClrMapping/>
  </p:clrMapOvr>
  <p:transition spd="slow"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x9 Video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822325" y="266399"/>
            <a:ext cx="7499351" cy="4218385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Insert 16x9 video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42A3E0-CC4D-420C-B1F8-8B77357EBF88}" type="datetime3">
              <a:rPr lang="en-US" smtClean="0"/>
              <a:t>30 June 2022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02 Two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2081" y="2534372"/>
            <a:ext cx="3095616" cy="641893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Headlines goes here, </a:t>
            </a:r>
            <a:br>
              <a:rPr lang="en-US" dirty="0"/>
            </a:br>
            <a:r>
              <a:rPr lang="en-US" dirty="0"/>
              <a:t>two lines max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C10D71-37F3-45A7-A193-501CEF766C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x9 Video Full fram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51435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Insert full frame 16x9 video</a:t>
            </a:r>
          </a:p>
        </p:txBody>
      </p:sp>
    </p:spTree>
    <p:extLst>
      <p:ext uri="{BB962C8B-B14F-4D97-AF65-F5344CB8AC3E}">
        <p14:creationId xmlns:p14="http://schemas.microsoft.com/office/powerpoint/2010/main" val="1216117590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02 One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3771" y="2534371"/>
            <a:ext cx="3666310" cy="435252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000" b="1" i="0" baseline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 goes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E9CED5-E978-40FE-B200-03CE4A4DAF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03 Two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2081" y="2534372"/>
            <a:ext cx="3095616" cy="641893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Headlines goes here, </a:t>
            </a:r>
            <a:br>
              <a:rPr lang="en-US" dirty="0"/>
            </a:br>
            <a:r>
              <a:rPr lang="en-US" dirty="0"/>
              <a:t>two lines max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4E3455-09B1-4064-91B5-A0A6EE0C392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03 One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3771" y="2534371"/>
            <a:ext cx="3666310" cy="435252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000" b="1" i="0" baseline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 goes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846A2A-4713-498C-9534-49E82A4FF5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04 Two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2081" y="2534372"/>
            <a:ext cx="3095616" cy="641893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Headlines goes here, </a:t>
            </a:r>
            <a:br>
              <a:rPr lang="en-US" dirty="0"/>
            </a:br>
            <a:r>
              <a:rPr lang="en-US" dirty="0"/>
              <a:t>two lines max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587023-3B6F-4542-861D-8E6F611CF7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25" y="205978"/>
            <a:ext cx="8635526" cy="6674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873457"/>
            <a:ext cx="5886450" cy="36032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365295" y="4713136"/>
            <a:ext cx="413410" cy="23888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6137275" y="4712099"/>
            <a:ext cx="2133600" cy="23888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en-GB" sz="800" smtClean="0"/>
            </a:lvl1pPr>
          </a:lstStyle>
          <a:p>
            <a:fld id="{A0726466-8163-4120-B30B-518E4582B9B6}" type="datetime3">
              <a:rPr lang="en-US" smtClean="0"/>
              <a:t>30 June 2022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  <p:sp>
        <p:nvSpPr>
          <p:cNvPr id="6" name="MSIPCMContentMarking" descr="{&quot;HashCode&quot;:-1699574231,&quot;Placement&quot;:&quot;Footer&quot;,&quot;Top&quot;:388.380066,&quot;Left&quot;:0.0,&quot;SlideWidth&quot;:720,&quot;SlideHeight&quot;:405}">
            <a:extLst>
              <a:ext uri="{FF2B5EF4-FFF2-40B4-BE49-F238E27FC236}">
                <a16:creationId xmlns:a16="http://schemas.microsoft.com/office/drawing/2014/main" id="{12102157-15C4-4F16-88D1-FC9A74B5339F}"/>
              </a:ext>
            </a:extLst>
          </p:cNvPr>
          <p:cNvSpPr txBox="1"/>
          <p:nvPr userDrawn="1"/>
        </p:nvSpPr>
        <p:spPr>
          <a:xfrm>
            <a:off x="0" y="4932427"/>
            <a:ext cx="619703" cy="211073"/>
          </a:xfrm>
          <a:prstGeom prst="rect">
            <a:avLst/>
          </a:prstGeom>
        </p:spPr>
        <p:txBody>
          <a:bodyPr vert="horz" wrap="square" lIns="0" tIns="0" rIns="0" bIns="0" rtlCol="0" anchor="ctr" anchorCtr="1"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ZA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  <a:endParaRPr lang="en-ZA" sz="7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68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35" r:id="rId3"/>
    <p:sldLayoutId id="2147483736" r:id="rId4"/>
    <p:sldLayoutId id="2147483817" r:id="rId5"/>
    <p:sldLayoutId id="2147483818" r:id="rId6"/>
    <p:sldLayoutId id="2147483839" r:id="rId7"/>
    <p:sldLayoutId id="2147483840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37" r:id="rId15"/>
    <p:sldLayoutId id="2147483838" r:id="rId16"/>
    <p:sldLayoutId id="2147483825" r:id="rId17"/>
    <p:sldLayoutId id="2147483826" r:id="rId18"/>
    <p:sldLayoutId id="2147483827" r:id="rId19"/>
    <p:sldLayoutId id="2147483828" r:id="rId20"/>
    <p:sldLayoutId id="2147483829" r:id="rId21"/>
    <p:sldLayoutId id="2147483830" r:id="rId22"/>
    <p:sldLayoutId id="2147483835" r:id="rId23"/>
    <p:sldLayoutId id="2147483836" r:id="rId24"/>
    <p:sldLayoutId id="2147483831" r:id="rId25"/>
    <p:sldLayoutId id="2147483832" r:id="rId26"/>
    <p:sldLayoutId id="2147483841" r:id="rId27"/>
    <p:sldLayoutId id="2147483842" r:id="rId28"/>
    <p:sldLayoutId id="2147483833" r:id="rId29"/>
    <p:sldLayoutId id="2147483834" r:id="rId30"/>
    <p:sldLayoutId id="2147483650" r:id="rId31"/>
    <p:sldLayoutId id="2147483706" r:id="rId32"/>
    <p:sldLayoutId id="2147483709" r:id="rId33"/>
    <p:sldLayoutId id="2147483659" r:id="rId34"/>
    <p:sldLayoutId id="2147483654" r:id="rId35"/>
    <p:sldLayoutId id="2147483660" r:id="rId36"/>
    <p:sldLayoutId id="2147483727" r:id="rId37"/>
    <p:sldLayoutId id="2147483675" r:id="rId38"/>
    <p:sldLayoutId id="2147483712" r:id="rId39"/>
    <p:sldLayoutId id="2147483713" r:id="rId40"/>
    <p:sldLayoutId id="2147483812" r:id="rId41"/>
    <p:sldLayoutId id="2147483813" r:id="rId42"/>
    <p:sldLayoutId id="2147483814" r:id="rId43"/>
    <p:sldLayoutId id="2147483815" r:id="rId44"/>
    <p:sldLayoutId id="2147483816" r:id="rId45"/>
    <p:sldLayoutId id="2147483666" r:id="rId46"/>
    <p:sldLayoutId id="2147483807" r:id="rId47"/>
    <p:sldLayoutId id="2147483667" r:id="rId48"/>
    <p:sldLayoutId id="2147483808" r:id="rId49"/>
    <p:sldLayoutId id="2147483708" r:id="rId50"/>
  </p:sldLayoutIdLst>
  <p:transition spd="slow">
    <p:wipe dir="r"/>
  </p:transition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Vodafone Rg" pitchFamily="34" charset="0"/>
          <a:ea typeface="+mj-ea"/>
          <a:cs typeface="+mj-cs"/>
        </a:defRPr>
      </a:lvl1pPr>
    </p:titleStyle>
    <p:bodyStyle>
      <a:lvl1pPr marL="138113" indent="-138113" algn="l" defTabSz="9144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1pPr>
      <a:lvl2pPr marL="347663" indent="-147638" algn="l" defTabSz="914400" rtl="0" eaLnBrk="1" latinLnBrk="0" hangingPunct="1">
        <a:spcBef>
          <a:spcPts val="0"/>
        </a:spcBef>
        <a:spcAft>
          <a:spcPts val="300"/>
        </a:spcAft>
        <a:buClr>
          <a:schemeClr val="accent1"/>
        </a:buClr>
        <a:buFont typeface="Calibri" pitchFamily="34" charset="0"/>
        <a:buChar char="–"/>
        <a:defRPr sz="14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2pPr>
      <a:lvl3pPr marL="385763" indent="146050" algn="l" defTabSz="914400" rtl="0" eaLnBrk="1" latinLnBrk="0" hangingPunct="1">
        <a:spcBef>
          <a:spcPts val="0"/>
        </a:spcBef>
        <a:spcAft>
          <a:spcPts val="300"/>
        </a:spcAft>
        <a:buClr>
          <a:schemeClr val="accent1"/>
        </a:buClr>
        <a:buFont typeface="Calibri" pitchFamily="34" charset="0"/>
        <a:buChar char="–"/>
        <a:defRPr sz="14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3pPr>
      <a:lvl4pPr marL="717550" indent="-150813" algn="l" defTabSz="91440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61925" algn="l" defTabSz="91440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 userDrawn="1">
          <p15:clr>
            <a:srgbClr val="F26B43"/>
          </p15:clr>
        </p15:guide>
        <p15:guide id="3" orient="horz" pos="2820" userDrawn="1">
          <p15:clr>
            <a:srgbClr val="F26B43"/>
          </p15:clr>
        </p15:guide>
        <p15:guide id="4" pos="5602" userDrawn="1">
          <p15:clr>
            <a:srgbClr val="F26B43"/>
          </p15:clr>
        </p15:guide>
        <p15:guide id="5" pos="2812" userDrawn="1">
          <p15:clr>
            <a:srgbClr val="F26B43"/>
          </p15:clr>
        </p15:guide>
        <p15:guide id="6" pos="2948" userDrawn="1">
          <p15:clr>
            <a:srgbClr val="F26B43"/>
          </p15:clr>
        </p15:guide>
        <p15:guide id="7" orient="horz" pos="55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vireshkznvoda.s3.amazonaws.com/CLAG/App.js" TargetMode="External"/><Relationship Id="rId2" Type="http://schemas.openxmlformats.org/officeDocument/2006/relationships/hyperlink" Target="https://vireshkznvoda.s3.amazonaws.com/CLAG/main.css" TargetMode="Externa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firstgirls.org.uk/" TargetMode="External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bootstrap.com/theme/creative" TargetMode="External"/><Relationship Id="rId2" Type="http://schemas.openxmlformats.org/officeDocument/2006/relationships/hyperlink" Target="https://startbootstrap.com/" TargetMode="External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bc.co.uk/" TargetMode="External"/><Relationship Id="rId2" Type="http://schemas.openxmlformats.org/officeDocument/2006/relationships/hyperlink" Target="http://www.vodacom.co.za/" TargetMode="External"/><Relationship Id="rId1" Type="http://schemas.openxmlformats.org/officeDocument/2006/relationships/slideLayout" Target="../slideLayouts/slideLayout31.xml"/><Relationship Id="rId5" Type="http://schemas.openxmlformats.org/officeDocument/2006/relationships/hyperlink" Target="http://www.google.com/" TargetMode="External"/><Relationship Id="rId4" Type="http://schemas.openxmlformats.org/officeDocument/2006/relationships/hyperlink" Target="https://vodacom.mytopdog.co.za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148846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F602-13A4-450F-A99E-F86D6F4B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4742"/>
            <a:ext cx="6538913" cy="667479"/>
          </a:xfrm>
        </p:spPr>
        <p:txBody>
          <a:bodyPr/>
          <a:lstStyle/>
          <a:p>
            <a:r>
              <a:rPr lang="en-ZA" dirty="0"/>
              <a:t>Edit HTML Body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2ED01A-ED01-443E-A1F6-F9CD554F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861E-9902-479F-AB23-CC0A7147BCB3}" type="datetime3">
              <a:rPr lang="en-US" smtClean="0"/>
              <a:t>30 June 2022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212DF-3A25-422F-8497-7A3627DF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E6D5E-9A05-4813-90E2-42DEAD7B90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0825" y="348481"/>
            <a:ext cx="8642350" cy="4707613"/>
          </a:xfrm>
        </p:spPr>
        <p:txBody>
          <a:bodyPr/>
          <a:lstStyle/>
          <a:p>
            <a:r>
              <a:rPr lang="en-ZA" b="1" dirty="0"/>
              <a:t>Add a heading &lt;h1&gt;, paragraph &lt;p&gt;, and create a list item &lt;li&gt;....</a:t>
            </a:r>
          </a:p>
          <a:p>
            <a:pPr marL="200025" lvl="1" indent="0">
              <a:buNone/>
            </a:pPr>
            <a:r>
              <a:rPr lang="en-ZA" dirty="0"/>
              <a:t>&lt;!DOCTYPE html&gt;</a:t>
            </a:r>
          </a:p>
          <a:p>
            <a:pPr marL="200025" lvl="1" indent="0">
              <a:buNone/>
            </a:pPr>
            <a:r>
              <a:rPr lang="en-ZA" dirty="0"/>
              <a:t>&lt;html </a:t>
            </a:r>
            <a:r>
              <a:rPr lang="en-ZA" dirty="0" err="1"/>
              <a:t>lang</a:t>
            </a:r>
            <a:r>
              <a:rPr lang="en-ZA" dirty="0"/>
              <a:t>="</a:t>
            </a:r>
            <a:r>
              <a:rPr lang="en-ZA" dirty="0" err="1"/>
              <a:t>en</a:t>
            </a:r>
            <a:r>
              <a:rPr lang="en-ZA" dirty="0"/>
              <a:t>" </a:t>
            </a:r>
            <a:r>
              <a:rPr lang="en-ZA" dirty="0" err="1"/>
              <a:t>dir</a:t>
            </a:r>
            <a:r>
              <a:rPr lang="en-ZA" dirty="0"/>
              <a:t>="</a:t>
            </a:r>
            <a:r>
              <a:rPr lang="en-ZA" dirty="0" err="1"/>
              <a:t>ltr</a:t>
            </a:r>
            <a:r>
              <a:rPr lang="en-ZA" dirty="0"/>
              <a:t>"&gt;</a:t>
            </a:r>
          </a:p>
          <a:p>
            <a:pPr marL="200025" lvl="1" indent="0">
              <a:buNone/>
            </a:pPr>
            <a:r>
              <a:rPr lang="en-ZA" dirty="0"/>
              <a:t>  &lt;head&gt;</a:t>
            </a:r>
          </a:p>
          <a:p>
            <a:pPr marL="200025" lvl="1" indent="0">
              <a:buNone/>
            </a:pPr>
            <a:r>
              <a:rPr lang="en-ZA" dirty="0"/>
              <a:t>    &lt;meta charset="utf-8"&gt;</a:t>
            </a:r>
          </a:p>
          <a:p>
            <a:pPr marL="200025" lvl="1" indent="0">
              <a:buNone/>
            </a:pPr>
            <a:r>
              <a:rPr lang="en-ZA" dirty="0"/>
              <a:t>    &lt;title&gt;Simple website&lt;/title&gt;</a:t>
            </a:r>
          </a:p>
          <a:p>
            <a:pPr marL="200025" lvl="1" indent="0">
              <a:buNone/>
            </a:pPr>
            <a:r>
              <a:rPr lang="en-ZA" dirty="0"/>
              <a:t>    &lt;link </a:t>
            </a:r>
            <a:r>
              <a:rPr lang="en-ZA" dirty="0" err="1"/>
              <a:t>rel</a:t>
            </a:r>
            <a:r>
              <a:rPr lang="en-ZA" dirty="0"/>
              <a:t>="stylesheet" </a:t>
            </a:r>
            <a:r>
              <a:rPr lang="en-ZA" dirty="0" err="1"/>
              <a:t>href</a:t>
            </a:r>
            <a:r>
              <a:rPr lang="en-ZA" dirty="0"/>
              <a:t>="main.css"&gt;</a:t>
            </a:r>
          </a:p>
          <a:p>
            <a:pPr marL="200025" lvl="1" indent="0">
              <a:buNone/>
            </a:pPr>
            <a:r>
              <a:rPr lang="en-ZA" dirty="0"/>
              <a:t>  &lt;/head&gt;</a:t>
            </a:r>
          </a:p>
          <a:p>
            <a:pPr marL="200025" lvl="1" indent="0">
              <a:buNone/>
            </a:pPr>
            <a:r>
              <a:rPr lang="en-ZA" dirty="0"/>
              <a:t>  &lt;body&gt;</a:t>
            </a:r>
          </a:p>
          <a:p>
            <a:pPr marL="200025" lvl="1" indent="0">
              <a:buNone/>
            </a:pPr>
            <a:r>
              <a:rPr lang="en-ZA" dirty="0"/>
              <a:t>    &lt;h1&gt;Hello World&lt;/h1&gt;</a:t>
            </a:r>
          </a:p>
          <a:p>
            <a:pPr marL="200025" lvl="1" indent="0">
              <a:buNone/>
            </a:pPr>
            <a:r>
              <a:rPr lang="en-ZA" dirty="0"/>
              <a:t>    &lt;p id="</a:t>
            </a:r>
            <a:r>
              <a:rPr lang="en-ZA" dirty="0" err="1"/>
              <a:t>msg</a:t>
            </a:r>
            <a:r>
              <a:rPr lang="en-ZA" dirty="0"/>
              <a:t>"&gt;Current tasks:&lt;/p&gt;</a:t>
            </a:r>
          </a:p>
          <a:p>
            <a:pPr marL="200025" lvl="1" indent="0">
              <a:buNone/>
            </a:pPr>
            <a:r>
              <a:rPr lang="en-ZA" dirty="0"/>
              <a:t>    &lt;ul&gt;</a:t>
            </a:r>
          </a:p>
          <a:p>
            <a:pPr marL="200025" lvl="1" indent="0">
              <a:buNone/>
            </a:pPr>
            <a:r>
              <a:rPr lang="en-ZA" dirty="0"/>
              <a:t>      &lt;li class="list"&gt;Add visual styles using CSS&lt;/li&gt;</a:t>
            </a:r>
          </a:p>
          <a:p>
            <a:pPr marL="200025" lvl="1" indent="0">
              <a:buNone/>
            </a:pPr>
            <a:r>
              <a:rPr lang="en-ZA" dirty="0"/>
              <a:t>      &lt;li class="list"&gt;Add light and dark themes &lt;/li&gt;</a:t>
            </a:r>
          </a:p>
          <a:p>
            <a:pPr marL="200025" lvl="1" indent="0">
              <a:buNone/>
            </a:pPr>
            <a:r>
              <a:rPr lang="en-ZA" dirty="0"/>
              <a:t>      &lt;li&gt;Enable switching the theme using Java Script &lt;/li&gt;</a:t>
            </a:r>
          </a:p>
          <a:p>
            <a:pPr marL="200025" lvl="1" indent="0">
              <a:buNone/>
            </a:pPr>
            <a:r>
              <a:rPr lang="en-ZA" dirty="0"/>
              <a:t>    &lt;/ul&gt;</a:t>
            </a:r>
          </a:p>
          <a:p>
            <a:pPr marL="200025" lvl="1" indent="0">
              <a:buNone/>
            </a:pPr>
            <a:r>
              <a:rPr lang="en-ZA" dirty="0"/>
              <a:t>  &lt;/body&gt;</a:t>
            </a:r>
          </a:p>
          <a:p>
            <a:pPr marL="200025" lvl="1" indent="0">
              <a:buNone/>
            </a:pPr>
            <a:r>
              <a:rPr lang="en-ZA" dirty="0"/>
              <a:t>&lt;/html&gt;</a:t>
            </a:r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16427183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A5B8-DD2E-47A7-A5F8-6375D54F9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Style your HTML with CSS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F141C0-CFFC-4D33-8994-B2FAC18C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861E-9902-479F-AB23-CC0A7147BCB3}" type="datetime3">
              <a:rPr lang="en-US" smtClean="0"/>
              <a:t>30 June 2022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19464-EB30-4D99-9C1E-2CEDD65A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FA9CFF-79EC-4BF5-AB58-19CAE388CF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5031" y="770103"/>
            <a:ext cx="8642350" cy="3603293"/>
          </a:xfrm>
        </p:spPr>
        <p:txBody>
          <a:bodyPr/>
          <a:lstStyle/>
          <a:p>
            <a:r>
              <a:rPr lang="en-ZA" dirty="0"/>
              <a:t>Cascading Style Sheets (CSS) let you specify how your page should look</a:t>
            </a:r>
          </a:p>
          <a:p>
            <a:r>
              <a:rPr lang="en-ZA" dirty="0"/>
              <a:t>In the previous unit about HTML, you linked to an external CSS file from HTML</a:t>
            </a:r>
          </a:p>
          <a:p>
            <a:endParaRPr lang="en-ZA" dirty="0"/>
          </a:p>
          <a:p>
            <a:pPr marL="0" indent="0">
              <a:buNone/>
            </a:pPr>
            <a:r>
              <a:rPr lang="en-ZA" dirty="0"/>
              <a:t>body {</a:t>
            </a:r>
          </a:p>
          <a:p>
            <a:pPr marL="0" indent="0">
              <a:buNone/>
            </a:pPr>
            <a:r>
              <a:rPr lang="en-ZA" dirty="0"/>
              <a:t>    font-family: monospace;</a:t>
            </a:r>
          </a:p>
          <a:p>
            <a:pPr marL="0" indent="0">
              <a:buNone/>
            </a:pPr>
            <a:r>
              <a:rPr lang="en-ZA" dirty="0"/>
              <a:t>}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ul {</a:t>
            </a:r>
          </a:p>
          <a:p>
            <a:pPr marL="0" indent="0">
              <a:buNone/>
            </a:pPr>
            <a:r>
              <a:rPr lang="en-ZA" dirty="0"/>
              <a:t>    font-family: </a:t>
            </a:r>
            <a:r>
              <a:rPr lang="en-ZA" dirty="0" err="1"/>
              <a:t>helvetica</a:t>
            </a:r>
            <a:r>
              <a:rPr lang="en-ZA" dirty="0"/>
              <a:t>;</a:t>
            </a:r>
          </a:p>
          <a:p>
            <a:pPr marL="0" indent="0">
              <a:buNone/>
            </a:pPr>
            <a:r>
              <a:rPr lang="en-Z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8846906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A5B8-DD2E-47A7-A5F8-6375D54F9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Style your HTML with CSS   part 2….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F141C0-CFFC-4D33-8994-B2FAC18C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861E-9902-479F-AB23-CC0A7147BCB3}" type="datetime3">
              <a:rPr lang="en-US" smtClean="0"/>
              <a:t>30 June 2022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19464-EB30-4D99-9C1E-2CEDD65A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FA9CFF-79EC-4BF5-AB58-19CAE388CF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li {</a:t>
            </a:r>
            <a:endParaRPr lang="en-ZA" sz="1600" dirty="0"/>
          </a:p>
          <a:p>
            <a:pPr marL="0" indent="0">
              <a:buNone/>
            </a:pPr>
            <a:r>
              <a:rPr lang="en-ZA" sz="1600" dirty="0"/>
              <a:t>  list-style: circle;</a:t>
            </a:r>
          </a:p>
          <a:p>
            <a:pPr marL="0" indent="0">
              <a:buNone/>
            </a:pPr>
            <a:r>
              <a:rPr lang="en-ZA" sz="1600" dirty="0"/>
              <a:t>}</a:t>
            </a:r>
          </a:p>
          <a:p>
            <a:pPr marL="0" indent="0">
              <a:buNone/>
            </a:pPr>
            <a:endParaRPr lang="en-ZA" sz="1600" dirty="0"/>
          </a:p>
          <a:p>
            <a:pPr marL="0" indent="0">
              <a:buNone/>
            </a:pPr>
            <a:r>
              <a:rPr lang="en-ZA" sz="1600" dirty="0"/>
              <a:t>.list {</a:t>
            </a:r>
          </a:p>
          <a:p>
            <a:pPr marL="0" indent="0">
              <a:buNone/>
            </a:pPr>
            <a:r>
              <a:rPr lang="en-ZA" sz="1600" dirty="0"/>
              <a:t>  list-style: square;</a:t>
            </a:r>
          </a:p>
          <a:p>
            <a:pPr marL="0" indent="0">
              <a:buNone/>
            </a:pPr>
            <a:r>
              <a:rPr lang="en-ZA" sz="1600" dirty="0"/>
              <a:t>}</a:t>
            </a:r>
          </a:p>
          <a:p>
            <a:pPr marL="0" indent="0">
              <a:buNone/>
            </a:pPr>
            <a:endParaRPr lang="en-ZA" sz="1600" dirty="0"/>
          </a:p>
          <a:p>
            <a:pPr marL="0" indent="0">
              <a:buNone/>
            </a:pPr>
            <a:r>
              <a:rPr lang="en-ZA" sz="1600" dirty="0"/>
              <a:t>#</a:t>
            </a:r>
            <a:r>
              <a:rPr lang="en-ZA" sz="1600" dirty="0" err="1"/>
              <a:t>msg</a:t>
            </a:r>
            <a:r>
              <a:rPr lang="en-ZA" sz="1600" dirty="0"/>
              <a:t> {</a:t>
            </a:r>
          </a:p>
          <a:p>
            <a:pPr marL="0" indent="0">
              <a:buNone/>
            </a:pPr>
            <a:r>
              <a:rPr lang="en-ZA" sz="1600" dirty="0"/>
              <a:t>  font-family: monospace;</a:t>
            </a:r>
          </a:p>
          <a:p>
            <a:pPr marL="0" indent="0">
              <a:buNone/>
            </a:pPr>
            <a:r>
              <a:rPr lang="en-ZA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8748205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A5B8-DD2E-47A7-A5F8-6375D54F9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Add a light theme, and view in Browser:</a:t>
            </a:r>
            <a:br>
              <a:rPr lang="en-ZA" dirty="0"/>
            </a:br>
            <a:r>
              <a:rPr lang="en-ZA" dirty="0"/>
              <a:t/>
            </a:r>
            <a:br>
              <a:rPr lang="en-ZA" dirty="0"/>
            </a:br>
            <a:r>
              <a:rPr lang="en-ZA" dirty="0"/>
              <a:t>in CSS</a:t>
            </a:r>
            <a:br>
              <a:rPr lang="en-ZA" dirty="0"/>
            </a:br>
            <a:r>
              <a:rPr lang="en-ZA" dirty="0"/>
              <a:t/>
            </a:r>
            <a:br>
              <a:rPr lang="en-ZA" dirty="0"/>
            </a:br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F141C0-CFFC-4D33-8994-B2FAC18C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861E-9902-479F-AB23-CC0A7147BCB3}" type="datetime3">
              <a:rPr lang="en-US" smtClean="0"/>
              <a:t>30 June 2022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19464-EB30-4D99-9C1E-2CEDD65A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FA9CFF-79EC-4BF5-AB58-19CAE388CF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0825" y="1228251"/>
            <a:ext cx="8642350" cy="1422742"/>
          </a:xfrm>
        </p:spPr>
        <p:txBody>
          <a:bodyPr/>
          <a:lstStyle/>
          <a:p>
            <a:pPr marL="0" indent="0">
              <a:buNone/>
            </a:pPr>
            <a:r>
              <a:rPr lang="en-ZA" dirty="0"/>
              <a:t>.light-theme {</a:t>
            </a:r>
          </a:p>
          <a:p>
            <a:pPr marL="0" indent="0">
              <a:buNone/>
            </a:pPr>
            <a:r>
              <a:rPr lang="en-ZA" dirty="0"/>
              <a:t>  </a:t>
            </a:r>
            <a:r>
              <a:rPr lang="en-ZA" dirty="0" err="1"/>
              <a:t>color</a:t>
            </a:r>
            <a:r>
              <a:rPr lang="en-ZA" dirty="0"/>
              <a:t>: #000000;</a:t>
            </a:r>
          </a:p>
          <a:p>
            <a:pPr marL="0" indent="0">
              <a:buNone/>
            </a:pPr>
            <a:r>
              <a:rPr lang="en-ZA" dirty="0"/>
              <a:t>  background: #00FF00;</a:t>
            </a:r>
          </a:p>
          <a:p>
            <a:pPr marL="0" indent="0">
              <a:buNone/>
            </a:pPr>
            <a:r>
              <a:rPr lang="en-ZA" dirty="0"/>
              <a:t>}</a:t>
            </a:r>
          </a:p>
          <a:p>
            <a:pPr marL="0" indent="0">
              <a:buNone/>
            </a:pPr>
            <a:endParaRPr lang="en-ZA" sz="1600" dirty="0"/>
          </a:p>
          <a:p>
            <a:pPr marL="0" indent="0">
              <a:buNone/>
            </a:pPr>
            <a:endParaRPr lang="en-ZA" sz="1600" dirty="0"/>
          </a:p>
          <a:p>
            <a:pPr marL="0" indent="0">
              <a:buNone/>
            </a:pPr>
            <a:endParaRPr lang="en-ZA" sz="1600" dirty="0"/>
          </a:p>
          <a:p>
            <a:pPr marL="0" indent="0">
              <a:buNone/>
            </a:pPr>
            <a:r>
              <a:rPr lang="en-ZA" sz="1600" dirty="0"/>
              <a:t>&lt;body class="light-theme"&gt;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B056F2-A886-498A-943D-4E589BCE65F8}"/>
              </a:ext>
            </a:extLst>
          </p:cNvPr>
          <p:cNvSpPr/>
          <p:nvPr/>
        </p:nvSpPr>
        <p:spPr>
          <a:xfrm>
            <a:off x="250825" y="2886547"/>
            <a:ext cx="1128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400" b="1" dirty="0">
                <a:solidFill>
                  <a:schemeClr val="accent1"/>
                </a:solidFill>
                <a:latin typeface="Vodafone Rg" pitchFamily="34" charset="0"/>
                <a:ea typeface="+mj-ea"/>
                <a:cs typeface="+mj-cs"/>
              </a:rPr>
              <a:t>in</a:t>
            </a:r>
            <a:r>
              <a:rPr lang="en-ZA" dirty="0"/>
              <a:t> </a:t>
            </a:r>
            <a:r>
              <a:rPr lang="en-ZA" sz="2400" b="1" dirty="0">
                <a:solidFill>
                  <a:schemeClr val="accent1"/>
                </a:solidFill>
                <a:latin typeface="Vodafone Rg" pitchFamily="34" charset="0"/>
                <a:ea typeface="+mj-ea"/>
                <a:cs typeface="+mj-cs"/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1043457664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A5B8-DD2E-47A7-A5F8-6375D54F9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Add a dark theme, and view in Browser:</a:t>
            </a:r>
            <a:br>
              <a:rPr lang="en-ZA" dirty="0"/>
            </a:br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F141C0-CFFC-4D33-8994-B2FAC18C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861E-9902-479F-AB23-CC0A7147BCB3}" type="datetime3">
              <a:rPr lang="en-US" smtClean="0"/>
              <a:t>30 June 2022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19464-EB30-4D99-9C1E-2CEDD65A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FA9CFF-79EC-4BF5-AB58-19CAE388CF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9865" y="558540"/>
            <a:ext cx="8642350" cy="1422742"/>
          </a:xfrm>
        </p:spPr>
        <p:txBody>
          <a:bodyPr/>
          <a:lstStyle/>
          <a:p>
            <a:r>
              <a:rPr lang="en-ZA" sz="1600" dirty="0"/>
              <a:t>Add Constants</a:t>
            </a:r>
          </a:p>
          <a:p>
            <a:r>
              <a:rPr lang="en-ZA" sz="1600" dirty="0"/>
              <a:t>Add Dark theme in CSS</a:t>
            </a:r>
          </a:p>
          <a:p>
            <a:r>
              <a:rPr lang="en-ZA" sz="1600" dirty="0"/>
              <a:t>Specify Variables</a:t>
            </a:r>
          </a:p>
          <a:p>
            <a:r>
              <a:rPr lang="en-ZA" sz="1600" dirty="0"/>
              <a:t>Remove the #</a:t>
            </a:r>
            <a:r>
              <a:rPr lang="en-ZA" sz="1600" dirty="0" err="1"/>
              <a:t>msg</a:t>
            </a:r>
            <a:r>
              <a:rPr lang="en-ZA" sz="1600" dirty="0"/>
              <a:t> selector in your CSS, so that we can apply the same font to all elements</a:t>
            </a:r>
          </a:p>
          <a:p>
            <a:r>
              <a:rPr lang="en-ZA" sz="1600" dirty="0"/>
              <a:t>To view the dark theme, manually edit the default theme in the &lt;body&gt; element to dark theme (dark-theme), and then view the page in the browser.</a:t>
            </a:r>
          </a:p>
          <a:p>
            <a:r>
              <a:rPr lang="en-ZA" sz="1600" dirty="0"/>
              <a:t>Edit the &lt;body&gt; element to switch the default back to light theme</a:t>
            </a:r>
          </a:p>
          <a:p>
            <a:endParaRPr lang="en-ZA" sz="1600" dirty="0"/>
          </a:p>
          <a:p>
            <a:r>
              <a:rPr lang="en-ZA" sz="1600" dirty="0"/>
              <a:t>Add the </a:t>
            </a:r>
            <a:r>
              <a:rPr lang="en-ZA" sz="1600" dirty="0" err="1"/>
              <a:t>Javascript</a:t>
            </a:r>
            <a:r>
              <a:rPr lang="en-ZA" sz="1600" dirty="0"/>
              <a:t> to control interactivity</a:t>
            </a:r>
          </a:p>
          <a:p>
            <a:pPr marL="0" indent="0">
              <a:buNone/>
            </a:pPr>
            <a:endParaRPr lang="en-ZA" sz="1600" dirty="0"/>
          </a:p>
          <a:p>
            <a:pPr marL="0" indent="0">
              <a:buNone/>
            </a:pPr>
            <a:r>
              <a:rPr lang="en-ZA" sz="1600" dirty="0"/>
              <a:t>Links to files:</a:t>
            </a:r>
          </a:p>
          <a:p>
            <a:pPr marL="0" indent="0">
              <a:buNone/>
            </a:pPr>
            <a:r>
              <a:rPr lang="en-ZA" sz="1600" dirty="0"/>
              <a:t>https://vireshkznvoda.s3.amazonaws.com/CLAG/index.html</a:t>
            </a:r>
          </a:p>
          <a:p>
            <a:pPr marL="0" indent="0">
              <a:buNone/>
            </a:pPr>
            <a:r>
              <a:rPr lang="en-ZA" sz="1600" dirty="0">
                <a:hlinkClick r:id="rId2"/>
              </a:rPr>
              <a:t>https://vireshkznvoda.s3.amazonaws.com/CLAG/main.css</a:t>
            </a:r>
            <a:endParaRPr lang="en-ZA" sz="1600" dirty="0"/>
          </a:p>
          <a:p>
            <a:pPr marL="0" indent="0">
              <a:buNone/>
            </a:pPr>
            <a:r>
              <a:rPr lang="en-ZA" sz="1600" dirty="0">
                <a:hlinkClick r:id="rId3"/>
              </a:rPr>
              <a:t>https://vireshkznvoda.s3.amazonaws.com/CLAG/App.js</a:t>
            </a:r>
            <a:endParaRPr lang="en-ZA" sz="1600" dirty="0"/>
          </a:p>
          <a:p>
            <a:pPr marL="0" indent="0">
              <a:buNone/>
            </a:pPr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956954344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F602-13A4-450F-A99E-F86D6F4B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4742"/>
            <a:ext cx="6538913" cy="667479"/>
          </a:xfrm>
        </p:spPr>
        <p:txBody>
          <a:bodyPr/>
          <a:lstStyle/>
          <a:p>
            <a:r>
              <a:rPr lang="en-ZA" dirty="0"/>
              <a:t>Edit HTML Body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2ED01A-ED01-443E-A1F6-F9CD554F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861E-9902-479F-AB23-CC0A7147BCB3}" type="datetime3">
              <a:rPr lang="en-US" smtClean="0"/>
              <a:t>30 June 2022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212DF-3A25-422F-8497-7A3627DF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E6D5E-9A05-4813-90E2-42DEAD7B90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0825" y="348481"/>
            <a:ext cx="8642350" cy="4707613"/>
          </a:xfrm>
        </p:spPr>
        <p:txBody>
          <a:bodyPr/>
          <a:lstStyle/>
          <a:p>
            <a:r>
              <a:rPr lang="en-ZA" b="1" dirty="0"/>
              <a:t>Add an image or video</a:t>
            </a:r>
          </a:p>
          <a:p>
            <a:endParaRPr lang="en-ZA" b="1" dirty="0"/>
          </a:p>
          <a:p>
            <a:r>
              <a:rPr lang="en-ZA" b="1" dirty="0"/>
              <a:t>Save pic in your website folder </a:t>
            </a:r>
          </a:p>
          <a:p>
            <a:r>
              <a:rPr lang="en-ZA" b="1" dirty="0"/>
              <a:t>Add to html</a:t>
            </a:r>
          </a:p>
          <a:p>
            <a:pPr marL="200025" lvl="1" indent="0">
              <a:buNone/>
            </a:pPr>
            <a:r>
              <a:rPr lang="en-ZA" dirty="0"/>
              <a:t>&lt;body&gt;</a:t>
            </a:r>
          </a:p>
          <a:p>
            <a:pPr marL="200025" lvl="1" indent="0">
              <a:buNone/>
            </a:pPr>
            <a:r>
              <a:rPr lang="en-ZA" dirty="0"/>
              <a:t>    &lt;h1&gt;Hello World&lt;/h1&gt;</a:t>
            </a:r>
          </a:p>
          <a:p>
            <a:pPr marL="200025" lvl="1" indent="0">
              <a:buNone/>
            </a:pPr>
            <a:endParaRPr lang="en-ZA" dirty="0"/>
          </a:p>
          <a:p>
            <a:pPr marL="200025" lvl="1" indent="0">
              <a:buNone/>
            </a:pPr>
            <a:r>
              <a:rPr lang="en-ZA" b="1" dirty="0"/>
              <a:t>&lt;</a:t>
            </a:r>
            <a:r>
              <a:rPr lang="en-ZA" b="1" dirty="0" err="1"/>
              <a:t>img</a:t>
            </a:r>
            <a:r>
              <a:rPr lang="en-ZA" b="1" dirty="0"/>
              <a:t> </a:t>
            </a:r>
            <a:r>
              <a:rPr lang="en-ZA" b="1" dirty="0" err="1"/>
              <a:t>src</a:t>
            </a:r>
            <a:r>
              <a:rPr lang="en-ZA" b="1" dirty="0"/>
              <a:t>="coding.gif" alt="Coding"&gt;</a:t>
            </a:r>
          </a:p>
          <a:p>
            <a:pPr marL="200025" lvl="1" indent="0">
              <a:buNone/>
            </a:pPr>
            <a:endParaRPr lang="en-ZA" dirty="0"/>
          </a:p>
          <a:p>
            <a:pPr marL="200025" lvl="1" indent="0">
              <a:buNone/>
            </a:pPr>
            <a:endParaRPr lang="en-ZA" dirty="0"/>
          </a:p>
          <a:p>
            <a:pPr marL="200025" lvl="1" indent="0">
              <a:buNone/>
            </a:pPr>
            <a:endParaRPr lang="en-ZA" dirty="0"/>
          </a:p>
          <a:p>
            <a:pPr marL="200025" lvl="1" indent="0">
              <a:buNone/>
            </a:pPr>
            <a:endParaRPr lang="en-ZA" dirty="0"/>
          </a:p>
          <a:p>
            <a:pPr marL="200025" lvl="1" indent="0">
              <a:buNone/>
            </a:pPr>
            <a:r>
              <a:rPr lang="en-ZA" dirty="0"/>
              <a:t>  &lt;/body&gt;</a:t>
            </a:r>
          </a:p>
          <a:p>
            <a:pPr marL="200025" lvl="1" indent="0">
              <a:buNone/>
            </a:pPr>
            <a:r>
              <a:rPr lang="en-ZA" dirty="0"/>
              <a:t>&lt;/html&gt;</a:t>
            </a:r>
          </a:p>
          <a:p>
            <a:endParaRPr lang="en-ZA" dirty="0"/>
          </a:p>
          <a:p>
            <a:r>
              <a:rPr lang="en-ZA" dirty="0">
                <a:hlinkClick r:id="rId2"/>
              </a:rPr>
              <a:t>W3Schools Online Web Tutorials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82699127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F602-13A4-450F-A99E-F86D6F4B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53" y="275999"/>
            <a:ext cx="6538913" cy="667479"/>
          </a:xfrm>
        </p:spPr>
        <p:txBody>
          <a:bodyPr/>
          <a:lstStyle/>
          <a:p>
            <a:r>
              <a:rPr lang="en-ZA" dirty="0"/>
              <a:t>View Website with Developer Tools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2ED01A-ED01-443E-A1F6-F9CD554F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861E-9902-479F-AB23-CC0A7147BCB3}" type="datetime3">
              <a:rPr lang="en-US" smtClean="0"/>
              <a:t>30 June 2022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212DF-3A25-422F-8497-7A3627DF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E6D5E-9A05-4813-90E2-42DEAD7B90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9353" y="700289"/>
            <a:ext cx="8642350" cy="4707613"/>
          </a:xfrm>
        </p:spPr>
        <p:txBody>
          <a:bodyPr/>
          <a:lstStyle/>
          <a:p>
            <a:endParaRPr lang="en-ZA" dirty="0"/>
          </a:p>
          <a:p>
            <a:r>
              <a:rPr lang="en-ZA" dirty="0"/>
              <a:t>View in Browser</a:t>
            </a:r>
          </a:p>
          <a:p>
            <a:r>
              <a:rPr lang="en-ZA" dirty="0"/>
              <a:t>View Developer Tools</a:t>
            </a:r>
          </a:p>
          <a:p>
            <a:pPr marL="0" indent="0">
              <a:buNone/>
            </a:pPr>
            <a:r>
              <a:rPr lang="en-ZA" b="1" dirty="0"/>
              <a:t>Select the Elements tab.</a:t>
            </a:r>
          </a:p>
          <a:p>
            <a:pPr marL="0" indent="0">
              <a:buNone/>
            </a:pPr>
            <a:r>
              <a:rPr lang="en-ZA" b="1" dirty="0"/>
              <a:t>Roll over and select the HTML elements.</a:t>
            </a:r>
          </a:p>
          <a:p>
            <a:pPr marL="0" indent="0">
              <a:buNone/>
            </a:pPr>
            <a:r>
              <a:rPr lang="en-ZA" b="1" dirty="0"/>
              <a:t>Open the disclosure triangles.</a:t>
            </a:r>
          </a:p>
          <a:p>
            <a:r>
              <a:rPr lang="en-ZA" b="1" dirty="0"/>
              <a:t>Inspect Element - </a:t>
            </a:r>
            <a:r>
              <a:rPr lang="en-ZA" u="sng" dirty="0">
                <a:hlinkClick r:id="rId2"/>
              </a:rPr>
              <a:t>www.codefirstgirls.org.uk</a:t>
            </a:r>
            <a:r>
              <a:rPr lang="en-ZA" dirty="0">
                <a:hlinkClick r:id="rId2"/>
              </a:rPr>
              <a:t> </a:t>
            </a:r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3431207378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AF456-B6E7-4126-B50E-BE32C785F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644916"/>
            <a:ext cx="3274423" cy="829733"/>
          </a:xfrm>
        </p:spPr>
        <p:txBody>
          <a:bodyPr/>
          <a:lstStyle/>
          <a:p>
            <a:r>
              <a:rPr lang="en-ZA" sz="4800" dirty="0">
                <a:solidFill>
                  <a:srgbClr val="FF0000"/>
                </a:solidFill>
              </a:rPr>
              <a:t>CLAG - DAY 3 – Bootstrap &amp; Templates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4EF67-5FBE-4E2B-8BB9-EEEA31107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9966" y="1467635"/>
            <a:ext cx="4419599" cy="3285065"/>
          </a:xfr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70097331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F602-13A4-450F-A99E-F86D6F4B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53" y="275999"/>
            <a:ext cx="6538913" cy="667479"/>
          </a:xfrm>
        </p:spPr>
        <p:txBody>
          <a:bodyPr/>
          <a:lstStyle/>
          <a:p>
            <a:r>
              <a:rPr lang="en-ZA" dirty="0"/>
              <a:t>View Bootstrap Templates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2ED01A-ED01-443E-A1F6-F9CD554F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861E-9902-479F-AB23-CC0A7147BCB3}" type="datetime3">
              <a:rPr lang="en-US" smtClean="0"/>
              <a:t>30 June 2022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212DF-3A25-422F-8497-7A3627DF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E6D5E-9A05-4813-90E2-42DEAD7B90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9353" y="700289"/>
            <a:ext cx="8642350" cy="4707613"/>
          </a:xfrm>
        </p:spPr>
        <p:txBody>
          <a:bodyPr/>
          <a:lstStyle/>
          <a:p>
            <a:endParaRPr lang="en-ZA" dirty="0"/>
          </a:p>
          <a:p>
            <a:r>
              <a:rPr lang="en-ZA" dirty="0"/>
              <a:t>View templates at </a:t>
            </a:r>
            <a:r>
              <a:rPr lang="en-ZA" dirty="0">
                <a:hlinkClick r:id="rId2"/>
              </a:rPr>
              <a:t>https://startbootstrap.com/</a:t>
            </a:r>
            <a:endParaRPr lang="en-ZA" dirty="0"/>
          </a:p>
          <a:p>
            <a:pPr lvl="1"/>
            <a:r>
              <a:rPr lang="en-ZA" dirty="0"/>
              <a:t>DL Creative Template from </a:t>
            </a:r>
            <a:r>
              <a:rPr lang="en-ZA" dirty="0">
                <a:hlinkClick r:id="rId3"/>
              </a:rPr>
              <a:t>Creative - One Page Bootstrap Theme - Start Bootstrap</a:t>
            </a:r>
            <a:endParaRPr lang="en-ZA" dirty="0"/>
          </a:p>
          <a:p>
            <a:r>
              <a:rPr lang="en-ZA" dirty="0"/>
              <a:t>Modify various elements:</a:t>
            </a:r>
          </a:p>
          <a:p>
            <a:pPr lvl="1"/>
            <a:r>
              <a:rPr lang="en-ZA" dirty="0"/>
              <a:t>Text in white</a:t>
            </a:r>
          </a:p>
          <a:p>
            <a:pPr lvl="1"/>
            <a:r>
              <a:rPr lang="en-ZA" dirty="0"/>
              <a:t>Masthead</a:t>
            </a:r>
          </a:p>
          <a:p>
            <a:pPr lvl="1"/>
            <a:r>
              <a:rPr lang="en-ZA" dirty="0"/>
              <a:t>Portfolio</a:t>
            </a:r>
          </a:p>
          <a:p>
            <a:pPr lvl="1"/>
            <a:r>
              <a:rPr lang="en-ZA" dirty="0"/>
              <a:t>Forms – make functional by subscribing to Formspree.io</a:t>
            </a:r>
          </a:p>
          <a:p>
            <a:pPr lvl="1"/>
            <a:r>
              <a:rPr lang="en-ZA" dirty="0"/>
              <a:t>Google Map</a:t>
            </a:r>
          </a:p>
          <a:p>
            <a:pPr lvl="1"/>
            <a:r>
              <a:rPr lang="en-ZA" dirty="0"/>
              <a:t>You Tube Video </a:t>
            </a:r>
          </a:p>
          <a:p>
            <a:pPr lvl="1"/>
            <a:endParaRPr lang="en-ZA" dirty="0"/>
          </a:p>
          <a:p>
            <a:r>
              <a:rPr lang="en-ZA" dirty="0"/>
              <a:t>Download theme that interests you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66029522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AF456-B6E7-4126-B50E-BE32C785F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565" y="1247479"/>
            <a:ext cx="3385059" cy="829733"/>
          </a:xfrm>
        </p:spPr>
        <p:txBody>
          <a:bodyPr/>
          <a:lstStyle/>
          <a:p>
            <a:r>
              <a:rPr lang="en-ZA" sz="4800" dirty="0">
                <a:solidFill>
                  <a:srgbClr val="FF0000"/>
                </a:solidFill>
              </a:rPr>
              <a:t>CLAG - DAY 4 – </a:t>
            </a:r>
            <a:r>
              <a:rPr lang="en-ZA" sz="4800" dirty="0" err="1">
                <a:solidFill>
                  <a:srgbClr val="FF0000"/>
                </a:solidFill>
              </a:rPr>
              <a:t>Github</a:t>
            </a:r>
            <a:r>
              <a:rPr lang="en-ZA" sz="4800" dirty="0">
                <a:solidFill>
                  <a:srgbClr val="FF0000"/>
                </a:solidFill>
              </a:rPr>
              <a:t> &amp; Competition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7CE66-2AD0-4DA9-A202-FFAFCA2CDB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3174" y="1234017"/>
            <a:ext cx="4419599" cy="3285065"/>
          </a:xfr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08393104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AF456-B6E7-4126-B50E-BE32C785F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686" y="143932"/>
            <a:ext cx="3274423" cy="829733"/>
          </a:xfrm>
        </p:spPr>
        <p:txBody>
          <a:bodyPr/>
          <a:lstStyle/>
          <a:p>
            <a:r>
              <a:rPr lang="en-ZA" sz="4800" dirty="0">
                <a:solidFill>
                  <a:srgbClr val="FF0000"/>
                </a:solidFill>
              </a:rPr>
              <a:t>CLAG - DAY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4EF67-5FBE-4E2B-8BB9-EEEA31107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18163002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470CF5-AE82-4709-8EA7-42B682CEB3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B9B50-BE23-4FDA-9762-0C29AF07EBB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010400" y="4711700"/>
            <a:ext cx="2133600" cy="239713"/>
          </a:xfrm>
        </p:spPr>
        <p:txBody>
          <a:bodyPr/>
          <a:lstStyle/>
          <a:p>
            <a:fld id="{83BE5124-758B-493B-B06C-EC0582DBEDC9}" type="datetime3">
              <a:rPr lang="en-US" smtClean="0"/>
              <a:t>30 June 2022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CDFD3-1B8F-4BBB-BE28-6982D85F16F6}"/>
              </a:ext>
            </a:extLst>
          </p:cNvPr>
          <p:cNvSpPr txBox="1"/>
          <p:nvPr/>
        </p:nvSpPr>
        <p:spPr>
          <a:xfrm>
            <a:off x="226126" y="943478"/>
            <a:ext cx="8003473" cy="376031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latin typeface="Vodafone Rg" pitchFamily="34" charset="0"/>
              </a:rPr>
              <a:t>Create Online </a:t>
            </a:r>
            <a:r>
              <a:rPr lang="en-ZA" sz="2400" dirty="0" err="1">
                <a:latin typeface="Vodafone Rg" pitchFamily="34" charset="0"/>
              </a:rPr>
              <a:t>Github</a:t>
            </a:r>
            <a:r>
              <a:rPr lang="en-ZA" sz="2400" dirty="0">
                <a:latin typeface="Vodafone Rg" pitchFamily="34" charset="0"/>
              </a:rPr>
              <a:t> Account - </a:t>
            </a:r>
            <a:r>
              <a:rPr lang="en-ZA" sz="2400" dirty="0">
                <a:latin typeface="Vodafone Rg" pitchFamily="34" charset="0"/>
                <a:hlinkClick r:id="rId2"/>
              </a:rPr>
              <a:t>https://github.com/</a:t>
            </a:r>
            <a:endParaRPr lang="en-ZA" sz="2400" dirty="0">
              <a:latin typeface="Vodafone Rg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latin typeface="Vodafone Rg" pitchFamily="34" charset="0"/>
              </a:rPr>
              <a:t>Install </a:t>
            </a:r>
            <a:r>
              <a:rPr lang="en-ZA" sz="2400" dirty="0" err="1">
                <a:latin typeface="Vodafone Rg" pitchFamily="34" charset="0"/>
              </a:rPr>
              <a:t>Github</a:t>
            </a:r>
            <a:r>
              <a:rPr lang="en-ZA" sz="2400" dirty="0">
                <a:latin typeface="Vodafone Rg" pitchFamily="34" charset="0"/>
              </a:rPr>
              <a:t> Desktop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latin typeface="Vodafone Rg" pitchFamily="34" charset="0"/>
              </a:rPr>
              <a:t>Create Repository – name the repository </a:t>
            </a:r>
            <a:r>
              <a:rPr lang="en-ZA" sz="2400" dirty="0">
                <a:solidFill>
                  <a:srgbClr val="FF0000"/>
                </a:solidFill>
                <a:latin typeface="Vodafone Rg" pitchFamily="34" charset="0"/>
              </a:rPr>
              <a:t>[</a:t>
            </a:r>
            <a:r>
              <a:rPr lang="en-ZA" sz="2400" dirty="0" err="1">
                <a:solidFill>
                  <a:srgbClr val="FF0000"/>
                </a:solidFill>
                <a:latin typeface="Vodafone Rg" pitchFamily="34" charset="0"/>
              </a:rPr>
              <a:t>ghusername</a:t>
            </a:r>
            <a:r>
              <a:rPr lang="en-ZA" sz="2400" dirty="0">
                <a:solidFill>
                  <a:srgbClr val="FF0000"/>
                </a:solidFill>
                <a:latin typeface="Vodafone Rg" pitchFamily="34" charset="0"/>
              </a:rPr>
              <a:t>].github.io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latin typeface="Vodafone Rg" pitchFamily="34" charset="0"/>
              </a:rPr>
              <a:t>Copy all our web files to the newly created folder on desktop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latin typeface="Vodafone Rg" pitchFamily="34" charset="0"/>
              </a:rPr>
              <a:t>Initial Commit  - Desktop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latin typeface="Vodafone Rg" pitchFamily="34" charset="0"/>
              </a:rPr>
              <a:t>Make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latin typeface="Vodafone Rg" pitchFamily="34" charset="0"/>
              </a:rPr>
              <a:t>Commit changes, view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latin typeface="Vodafone Rg" pitchFamily="34" charset="0"/>
              </a:rPr>
              <a:t>Publish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latin typeface="Vodafone Rg" pitchFamily="34" charset="0"/>
              </a:rPr>
              <a:t>View website at https://</a:t>
            </a:r>
            <a:r>
              <a:rPr lang="en-ZA" sz="2400" dirty="0">
                <a:solidFill>
                  <a:srgbClr val="FF0000"/>
                </a:solidFill>
                <a:latin typeface="Vodafone Rg" pitchFamily="34" charset="0"/>
              </a:rPr>
              <a:t>[ghusername].github.io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2400" dirty="0">
              <a:latin typeface="Vodafone Rg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latin typeface="Vodafone Rg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B18BBA-97AF-471A-B1CB-FA31F8DDEA6F}"/>
              </a:ext>
            </a:extLst>
          </p:cNvPr>
          <p:cNvSpPr txBox="1">
            <a:spLocks/>
          </p:cNvSpPr>
          <p:nvPr/>
        </p:nvSpPr>
        <p:spPr>
          <a:xfrm>
            <a:off x="189353" y="275999"/>
            <a:ext cx="6538913" cy="6674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Vodafone Rg" pitchFamily="34" charset="0"/>
                <a:ea typeface="+mj-ea"/>
                <a:cs typeface="+mj-cs"/>
              </a:defRPr>
            </a:lvl1pPr>
          </a:lstStyle>
          <a:p>
            <a:r>
              <a:rPr lang="en-ZA" sz="3600" dirty="0" err="1"/>
              <a:t>Github</a:t>
            </a:r>
            <a:r>
              <a:rPr lang="en-ZA" sz="3600" dirty="0"/>
              <a:t> Repositories</a:t>
            </a:r>
          </a:p>
        </p:txBody>
      </p:sp>
    </p:spTree>
    <p:extLst>
      <p:ext uri="{BB962C8B-B14F-4D97-AF65-F5344CB8AC3E}">
        <p14:creationId xmlns:p14="http://schemas.microsoft.com/office/powerpoint/2010/main" val="4000102553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AF456-B6E7-4126-B50E-BE32C785F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sz="4800" dirty="0">
                <a:solidFill>
                  <a:srgbClr val="FF0000"/>
                </a:solidFill>
              </a:rPr>
              <a:t>CLAG - DAY 5 – </a:t>
            </a:r>
            <a:r>
              <a:rPr lang="en-ZA" sz="4000" dirty="0">
                <a:solidFill>
                  <a:srgbClr val="FF0000"/>
                </a:solidFill>
              </a:rPr>
              <a:t>Competition</a:t>
            </a:r>
            <a:br>
              <a:rPr lang="en-ZA" sz="4000" dirty="0">
                <a:solidFill>
                  <a:srgbClr val="FF0000"/>
                </a:solidFill>
              </a:rPr>
            </a:br>
            <a:r>
              <a:rPr lang="en-ZA" sz="4000" dirty="0">
                <a:solidFill>
                  <a:srgbClr val="FF0000"/>
                </a:solidFill>
              </a:rPr>
              <a:t>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A6796-36BE-4827-A838-41F7E6BD5B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25571914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02B1-A49B-4DFB-9BC0-9467994EC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29170"/>
            <a:ext cx="6538913" cy="667479"/>
          </a:xfrm>
        </p:spPr>
        <p:txBody>
          <a:bodyPr/>
          <a:lstStyle/>
          <a:p>
            <a:r>
              <a:rPr lang="en-ZA" dirty="0"/>
              <a:t>Basic Computer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0F043-D549-46D3-952F-E4C7254C6DE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7266" y="573873"/>
            <a:ext cx="5739429" cy="3603293"/>
          </a:xfrm>
        </p:spPr>
        <p:txBody>
          <a:bodyPr/>
          <a:lstStyle/>
          <a:p>
            <a:r>
              <a:rPr lang="en-ZA" dirty="0"/>
              <a:t>Start Computer</a:t>
            </a:r>
          </a:p>
          <a:p>
            <a:r>
              <a:rPr lang="en-ZA" dirty="0"/>
              <a:t>Reboot Computer</a:t>
            </a:r>
          </a:p>
          <a:p>
            <a:r>
              <a:rPr lang="en-ZA" dirty="0"/>
              <a:t>Open Chrome</a:t>
            </a:r>
          </a:p>
          <a:p>
            <a:r>
              <a:rPr lang="en-ZA" dirty="0"/>
              <a:t>Navigate to different sites by entering addresses e.g. </a:t>
            </a:r>
            <a:r>
              <a:rPr lang="en-ZA" dirty="0">
                <a:hlinkClick r:id="rId2"/>
              </a:rPr>
              <a:t>www.vodacom.co.za</a:t>
            </a:r>
            <a:r>
              <a:rPr lang="en-ZA" dirty="0"/>
              <a:t> , </a:t>
            </a:r>
            <a:r>
              <a:rPr lang="en-ZA" dirty="0">
                <a:hlinkClick r:id="rId3"/>
              </a:rPr>
              <a:t>www.bbc.co.uk</a:t>
            </a:r>
            <a:r>
              <a:rPr lang="en-ZA" dirty="0"/>
              <a:t>, </a:t>
            </a:r>
            <a:r>
              <a:rPr lang="en-ZA" dirty="0">
                <a:hlinkClick r:id="rId4"/>
              </a:rPr>
              <a:t>https://Vodacom.mytopdog.co.za</a:t>
            </a:r>
            <a:endParaRPr lang="en-ZA" dirty="0"/>
          </a:p>
          <a:p>
            <a:r>
              <a:rPr lang="en-ZA" dirty="0"/>
              <a:t>Google searches through </a:t>
            </a:r>
            <a:r>
              <a:rPr lang="en-ZA" dirty="0">
                <a:hlinkClick r:id="rId5"/>
              </a:rPr>
              <a:t>www.google.com</a:t>
            </a:r>
            <a:endParaRPr lang="en-ZA" dirty="0"/>
          </a:p>
          <a:p>
            <a:r>
              <a:rPr lang="en-ZA" dirty="0"/>
              <a:t>Identify interesting websites e.g. animal rescue, robotics</a:t>
            </a:r>
          </a:p>
          <a:p>
            <a:r>
              <a:rPr lang="en-ZA" dirty="0"/>
              <a:t>Download an image from a google search</a:t>
            </a:r>
          </a:p>
          <a:p>
            <a:r>
              <a:rPr lang="en-ZA" dirty="0"/>
              <a:t>Resize an image using paint</a:t>
            </a:r>
          </a:p>
          <a:p>
            <a:r>
              <a:rPr lang="en-ZA" dirty="0"/>
              <a:t>Open and close Visual Studio</a:t>
            </a:r>
          </a:p>
          <a:p>
            <a:r>
              <a:rPr lang="en-ZA" dirty="0"/>
              <a:t>Create Windows Folders, move files between folders, etc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30064870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02B1-A49B-4DFB-9BC0-9467994EC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29170"/>
            <a:ext cx="6538913" cy="667479"/>
          </a:xfrm>
        </p:spPr>
        <p:txBody>
          <a:bodyPr/>
          <a:lstStyle/>
          <a:p>
            <a:r>
              <a:rPr lang="en-ZA" dirty="0"/>
              <a:t>Web Development – HTML, CSS,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0F043-D549-46D3-952F-E4C7254C6DE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8226" y="826422"/>
            <a:ext cx="5739429" cy="3603293"/>
          </a:xfrm>
        </p:spPr>
        <p:txBody>
          <a:bodyPr/>
          <a:lstStyle/>
          <a:p>
            <a:pPr lvl="1"/>
            <a:endParaRPr lang="en-ZA" dirty="0"/>
          </a:p>
          <a:p>
            <a:r>
              <a:rPr lang="en-ZA" dirty="0"/>
              <a:t>HTML</a:t>
            </a:r>
          </a:p>
          <a:p>
            <a:r>
              <a:rPr lang="en-ZA" dirty="0"/>
              <a:t>CSS</a:t>
            </a:r>
          </a:p>
          <a:p>
            <a:r>
              <a:rPr lang="en-ZA" dirty="0"/>
              <a:t>JAVA</a:t>
            </a:r>
            <a:endParaRPr lang="en-ZA" sz="1200" dirty="0"/>
          </a:p>
          <a:p>
            <a:endParaRPr lang="en-ZA" dirty="0"/>
          </a:p>
          <a:p>
            <a:r>
              <a:rPr lang="en-ZA" dirty="0"/>
              <a:t>In a web page, hypertext mark-up language (HTML) provides your content</a:t>
            </a:r>
          </a:p>
          <a:p>
            <a:r>
              <a:rPr lang="en-ZA" dirty="0"/>
              <a:t>cascading style sheets (CSS) define the appearance of the page</a:t>
            </a:r>
          </a:p>
          <a:p>
            <a:r>
              <a:rPr lang="en-ZA" dirty="0"/>
              <a:t>JavaScript is used to provide interactivity with the user</a:t>
            </a:r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12442634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AF456-B6E7-4126-B50E-BE32C785F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686" y="143932"/>
            <a:ext cx="3274423" cy="829733"/>
          </a:xfrm>
        </p:spPr>
        <p:txBody>
          <a:bodyPr/>
          <a:lstStyle/>
          <a:p>
            <a:r>
              <a:rPr lang="en-ZA" sz="4800" dirty="0">
                <a:solidFill>
                  <a:srgbClr val="FF0000"/>
                </a:solidFill>
              </a:rPr>
              <a:t>CLAG - DAY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4EF67-5FBE-4E2B-8BB9-EEEA31107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9966" y="1467635"/>
            <a:ext cx="4419599" cy="3285065"/>
          </a:xfr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61798247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FE6D-3F8D-4F8B-8E9A-75F2019B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Objectives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5E84A4-E107-40DA-A038-C2A02595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861E-9902-479F-AB23-CC0A7147BCB3}" type="datetime3">
              <a:rPr lang="en-US" smtClean="0"/>
              <a:t>30 June 2022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B92D5-DC26-49E1-9732-70089730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B8EF18-12DD-4F19-ABB2-8F24EE17908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ZA" dirty="0"/>
              <a:t>Create a basic web page using HTML</a:t>
            </a:r>
          </a:p>
          <a:p>
            <a:r>
              <a:rPr lang="en-ZA" dirty="0"/>
              <a:t>Apply styles to page elements using CSS</a:t>
            </a:r>
          </a:p>
          <a:p>
            <a:r>
              <a:rPr lang="en-ZA" dirty="0"/>
              <a:t>Create themes using CSS</a:t>
            </a:r>
          </a:p>
          <a:p>
            <a:r>
              <a:rPr lang="en-ZA" dirty="0"/>
              <a:t>Add support for switching the theme using JavaScript</a:t>
            </a:r>
          </a:p>
          <a:p>
            <a:r>
              <a:rPr lang="en-ZA" dirty="0"/>
              <a:t>Inspect the website using browser developer tools</a:t>
            </a:r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Visual Studio installation completed? </a:t>
            </a:r>
          </a:p>
          <a:p>
            <a:pPr lvl="1"/>
            <a:r>
              <a:rPr lang="en-ZA" dirty="0">
                <a:hlinkClick r:id="rId2"/>
              </a:rPr>
              <a:t>https://code.visualstudio.com/</a:t>
            </a:r>
            <a:endParaRPr lang="en-ZA" dirty="0"/>
          </a:p>
          <a:p>
            <a:pPr lvl="1"/>
            <a:r>
              <a:rPr lang="en-ZA" dirty="0"/>
              <a:t>Install Open in Browser Extension / Live Server</a:t>
            </a:r>
          </a:p>
          <a:p>
            <a:pPr lvl="1"/>
            <a:endParaRPr lang="en-ZA" dirty="0"/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21785317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674C-9C20-4254-8C27-76BE0678C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Instructions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4CD196-95FE-4745-A9F9-B38971F8C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861E-9902-479F-AB23-CC0A7147BCB3}" type="datetime3">
              <a:rPr lang="en-US" smtClean="0"/>
              <a:t>30 June 2022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A66EB-2B11-48DE-A6DF-A7BC8B4B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81C811-E510-48AD-B2F7-0E0258AC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0825" y="567930"/>
            <a:ext cx="8642350" cy="360329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ZA" dirty="0"/>
              <a:t>Create a new folder in the Documents folder  – name it </a:t>
            </a:r>
            <a:r>
              <a:rPr lang="en-ZA" dirty="0" err="1"/>
              <a:t>MyWebsite</a:t>
            </a:r>
            <a:endParaRPr lang="en-ZA" dirty="0"/>
          </a:p>
          <a:p>
            <a:pPr marL="342900" indent="-342900">
              <a:buFont typeface="+mj-lt"/>
              <a:buAutoNum type="arabicPeriod"/>
            </a:pPr>
            <a:r>
              <a:rPr lang="en-ZA" dirty="0"/>
              <a:t>Open Visual Studio Code, the </a:t>
            </a:r>
            <a:r>
              <a:rPr lang="en-ZA" b="1" dirty="0"/>
              <a:t>Welcome</a:t>
            </a:r>
            <a:r>
              <a:rPr lang="en-ZA" dirty="0"/>
              <a:t> page opens. Notice you can create a new file or open a folder. You can also accomplish this by going to </a:t>
            </a:r>
            <a:r>
              <a:rPr lang="en-ZA" b="1" dirty="0"/>
              <a:t>File &gt; New File</a:t>
            </a:r>
          </a:p>
          <a:p>
            <a:pPr marL="342900" indent="-342900">
              <a:buFont typeface="+mj-lt"/>
              <a:buAutoNum type="arabicPeriod"/>
            </a:pPr>
            <a:r>
              <a:rPr lang="en-ZA" b="1" dirty="0"/>
              <a:t>Open Folder </a:t>
            </a:r>
            <a:r>
              <a:rPr lang="en-ZA" dirty="0" err="1"/>
              <a:t>MyWebsite</a:t>
            </a:r>
            <a:endParaRPr lang="en-ZA" dirty="0"/>
          </a:p>
          <a:p>
            <a:pPr marL="342900" indent="-342900">
              <a:buFont typeface="+mj-lt"/>
              <a:buAutoNum type="arabicPeriod"/>
            </a:pPr>
            <a:r>
              <a:rPr lang="en-ZA" b="1" dirty="0"/>
              <a:t>Create some files – New File, </a:t>
            </a:r>
            <a:r>
              <a:rPr lang="en-ZA" dirty="0"/>
              <a:t>Save file using </a:t>
            </a:r>
            <a:r>
              <a:rPr lang="en-ZA" b="1" dirty="0"/>
              <a:t>Ctrl + S, </a:t>
            </a:r>
            <a:r>
              <a:rPr lang="en-ZA" dirty="0"/>
              <a:t>Name the file </a:t>
            </a:r>
            <a:r>
              <a:rPr lang="en-ZA" b="1" dirty="0"/>
              <a:t>index.html</a:t>
            </a:r>
          </a:p>
          <a:p>
            <a:pPr marL="342900" indent="-342900">
              <a:buFont typeface="+mj-lt"/>
              <a:buAutoNum type="arabicPeriod"/>
            </a:pPr>
            <a:r>
              <a:rPr lang="en-ZA" dirty="0"/>
              <a:t>Repeat the preceding steps to create two more files, main.css and app.js. When you're finished, your project folder will contain the following files that make up your website:</a:t>
            </a:r>
          </a:p>
          <a:p>
            <a:pPr marL="495300" lvl="1" indent="-285750"/>
            <a:r>
              <a:rPr lang="en-ZA" b="1" dirty="0"/>
              <a:t>index.html</a:t>
            </a:r>
          </a:p>
          <a:p>
            <a:pPr marL="495300" lvl="1" indent="-285750"/>
            <a:r>
              <a:rPr lang="en-ZA" b="1" dirty="0"/>
              <a:t>main.css</a:t>
            </a:r>
          </a:p>
          <a:p>
            <a:pPr marL="495300" lvl="1" indent="-285750"/>
            <a:r>
              <a:rPr lang="en-ZA" b="1" dirty="0"/>
              <a:t>app.js</a:t>
            </a:r>
          </a:p>
          <a:p>
            <a:pPr marL="495300" lvl="1" indent="-285750"/>
            <a:endParaRPr lang="en-ZA" b="1" dirty="0"/>
          </a:p>
          <a:p>
            <a:pPr marL="342900" indent="-342900">
              <a:buFont typeface="+mj-lt"/>
              <a:buAutoNum type="arabicPeriod"/>
            </a:pPr>
            <a:r>
              <a:rPr lang="en-ZA" dirty="0"/>
              <a:t>Select the Extensions icon on the Activity Bar (left pane). Enter "open in" in the search bar, then select open in browser, published by </a:t>
            </a:r>
            <a:r>
              <a:rPr lang="en-ZA" dirty="0" err="1"/>
              <a:t>TechER</a:t>
            </a:r>
            <a:r>
              <a:rPr lang="en-ZA" dirty="0"/>
              <a:t>, and select Install. The extension gets installed. Live Server</a:t>
            </a:r>
          </a:p>
          <a:p>
            <a:pPr marL="342900" indent="-342900">
              <a:buFont typeface="+mj-lt"/>
              <a:buAutoNum type="arabicPeriod"/>
            </a:pPr>
            <a:endParaRPr lang="en-ZA" b="1" dirty="0"/>
          </a:p>
          <a:p>
            <a:pPr marL="342900" indent="-342900">
              <a:buFont typeface="+mj-lt"/>
              <a:buAutoNum type="arabicPeriod"/>
            </a:pPr>
            <a:endParaRPr lang="en-ZA" dirty="0"/>
          </a:p>
          <a:p>
            <a:pPr marL="342900" indent="-342900">
              <a:buFont typeface="+mj-lt"/>
              <a:buAutoNum type="arabicPeriod"/>
            </a:pP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42725607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25C7-215D-41AE-8A59-342AC0B2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Add basic HTML to your web app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9E80A4-99D6-4235-9EEE-CF6FD5D0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861E-9902-479F-AB23-CC0A7147BCB3}" type="datetime3">
              <a:rPr lang="en-US" smtClean="0"/>
              <a:t>30 June 2022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90058-98FD-4454-BE30-3211D438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E30EBB-27ED-41E0-BBF5-879667576E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9981" y="529510"/>
            <a:ext cx="8642350" cy="4311431"/>
          </a:xfrm>
        </p:spPr>
        <p:txBody>
          <a:bodyPr/>
          <a:lstStyle/>
          <a:p>
            <a:r>
              <a:rPr lang="en-ZA" sz="1600" dirty="0"/>
              <a:t>open index.html in Visual Studio, enter code below:</a:t>
            </a:r>
          </a:p>
          <a:p>
            <a:endParaRPr lang="en-ZA" sz="1600" dirty="0"/>
          </a:p>
          <a:p>
            <a:pPr marL="0" indent="0">
              <a:buNone/>
            </a:pPr>
            <a:r>
              <a:rPr lang="en-ZA" sz="1600" dirty="0"/>
              <a:t>&lt;!DOCTYPE html&gt;</a:t>
            </a:r>
          </a:p>
          <a:p>
            <a:pPr marL="0" indent="0">
              <a:buNone/>
            </a:pPr>
            <a:r>
              <a:rPr lang="en-ZA" sz="1600" dirty="0"/>
              <a:t>&lt;html </a:t>
            </a:r>
            <a:r>
              <a:rPr lang="en-ZA" sz="1600" dirty="0" err="1"/>
              <a:t>lang</a:t>
            </a:r>
            <a:r>
              <a:rPr lang="en-ZA" sz="1600" dirty="0"/>
              <a:t>="</a:t>
            </a:r>
            <a:r>
              <a:rPr lang="en-ZA" sz="1600" dirty="0" err="1"/>
              <a:t>en</a:t>
            </a:r>
            <a:r>
              <a:rPr lang="en-ZA" sz="1600" dirty="0"/>
              <a:t>"&gt;</a:t>
            </a:r>
          </a:p>
          <a:p>
            <a:pPr marL="0" indent="0">
              <a:buNone/>
            </a:pPr>
            <a:r>
              <a:rPr lang="en-ZA" sz="1600" dirty="0"/>
              <a:t>&lt;head&gt;</a:t>
            </a:r>
          </a:p>
          <a:p>
            <a:pPr marL="0" indent="0">
              <a:buNone/>
            </a:pPr>
            <a:r>
              <a:rPr lang="en-ZA" sz="1600" dirty="0"/>
              <a:t>  &lt;meta charset="UTF-8"&gt;</a:t>
            </a:r>
          </a:p>
          <a:p>
            <a:pPr marL="0" indent="0">
              <a:buNone/>
            </a:pPr>
            <a:r>
              <a:rPr lang="en-ZA" sz="1600" dirty="0"/>
              <a:t>  &lt;title&gt;Page Title&lt;/title&gt;</a:t>
            </a:r>
          </a:p>
          <a:p>
            <a:pPr marL="0" indent="0">
              <a:buNone/>
            </a:pPr>
            <a:r>
              <a:rPr lang="en-ZA" sz="1600" dirty="0"/>
              <a:t>&lt;/head&gt;</a:t>
            </a:r>
          </a:p>
          <a:p>
            <a:pPr marL="0" indent="0">
              <a:buNone/>
            </a:pPr>
            <a:endParaRPr lang="en-ZA" sz="1600" dirty="0"/>
          </a:p>
          <a:p>
            <a:pPr marL="0" indent="0">
              <a:buNone/>
            </a:pPr>
            <a:r>
              <a:rPr lang="en-ZA" sz="1600" dirty="0"/>
              <a:t>&lt;body&gt;</a:t>
            </a:r>
            <a:endParaRPr lang="en-ZA" sz="16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ZA" sz="1600" dirty="0"/>
              <a:t> </a:t>
            </a:r>
            <a:r>
              <a:rPr lang="en-ZA" sz="1600" dirty="0">
                <a:highlight>
                  <a:srgbClr val="FFFF00"/>
                </a:highlight>
              </a:rPr>
              <a:t>Page Content</a:t>
            </a:r>
          </a:p>
          <a:p>
            <a:pPr marL="0" indent="0">
              <a:buNone/>
            </a:pPr>
            <a:r>
              <a:rPr lang="en-ZA" sz="1600" dirty="0"/>
              <a:t>&lt;/body&gt;</a:t>
            </a:r>
          </a:p>
          <a:p>
            <a:pPr marL="0" indent="0">
              <a:buNone/>
            </a:pPr>
            <a:r>
              <a:rPr lang="en-ZA" sz="1600" dirty="0"/>
              <a:t>&lt;/html&gt;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27084393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F602-13A4-450F-A99E-F86D6F4B8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Edit HTML Head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2ED01A-ED01-443E-A1F6-F9CD554F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861E-9902-479F-AB23-CC0A7147BCB3}" type="datetime3">
              <a:rPr lang="en-US" smtClean="0"/>
              <a:t>30 June 2022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212DF-3A25-422F-8497-7A3627DF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E6D5E-9A05-4813-90E2-42DEAD7B90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ZA" dirty="0"/>
              <a:t>Edit Head Title – e.g. </a:t>
            </a:r>
            <a:r>
              <a:rPr lang="en-ZA" dirty="0" err="1"/>
              <a:t>MyWebsite</a:t>
            </a:r>
            <a:r>
              <a:rPr lang="en-ZA" dirty="0"/>
              <a:t>    (The </a:t>
            </a:r>
            <a:r>
              <a:rPr lang="en-ZA" i="1" dirty="0"/>
              <a:t>title</a:t>
            </a:r>
            <a:r>
              <a:rPr lang="en-ZA" dirty="0"/>
              <a:t> of a webpage appears at the top of a browser window)</a:t>
            </a:r>
          </a:p>
          <a:p>
            <a:r>
              <a:rPr lang="en-ZA" dirty="0"/>
              <a:t>Style the HTML elements on the page with CSS code </a:t>
            </a:r>
          </a:p>
          <a:p>
            <a:r>
              <a:rPr lang="en-ZA" dirty="0"/>
              <a:t>Link the HTML code to the CSS file:</a:t>
            </a:r>
          </a:p>
          <a:p>
            <a:pPr marL="200025" lvl="1" indent="0">
              <a:buNone/>
            </a:pPr>
            <a:r>
              <a:rPr lang="en-ZA" dirty="0"/>
              <a:t>...</a:t>
            </a:r>
          </a:p>
          <a:p>
            <a:pPr marL="200025" lvl="1" indent="0">
              <a:buNone/>
            </a:pPr>
            <a:r>
              <a:rPr lang="en-ZA" dirty="0"/>
              <a:t>&lt;head&gt;</a:t>
            </a:r>
          </a:p>
          <a:p>
            <a:pPr marL="200025" lvl="1" indent="0">
              <a:buNone/>
            </a:pPr>
            <a:r>
              <a:rPr lang="en-ZA" dirty="0"/>
              <a:t>  &lt;meta charset="utf-8"&gt;</a:t>
            </a:r>
          </a:p>
          <a:p>
            <a:pPr marL="200025" lvl="1" indent="0">
              <a:buNone/>
            </a:pPr>
            <a:r>
              <a:rPr lang="en-ZA" dirty="0"/>
              <a:t>  &lt;title&gt;My First Website&lt;/title&gt;</a:t>
            </a:r>
          </a:p>
          <a:p>
            <a:pPr marL="200025" lvl="1" indent="0">
              <a:buNone/>
            </a:pPr>
            <a:r>
              <a:rPr lang="en-ZA" b="1" dirty="0"/>
              <a:t>  &lt;link </a:t>
            </a:r>
            <a:r>
              <a:rPr lang="en-ZA" b="1" dirty="0" err="1"/>
              <a:t>rel</a:t>
            </a:r>
            <a:r>
              <a:rPr lang="en-ZA" b="1" dirty="0"/>
              <a:t>="stylesheet" </a:t>
            </a:r>
            <a:r>
              <a:rPr lang="en-ZA" b="1" dirty="0" err="1"/>
              <a:t>href</a:t>
            </a:r>
            <a:r>
              <a:rPr lang="en-ZA" b="1" dirty="0"/>
              <a:t>="main.css"&gt;</a:t>
            </a:r>
          </a:p>
          <a:p>
            <a:pPr marL="200025" lvl="1" indent="0">
              <a:buNone/>
            </a:pPr>
            <a:r>
              <a:rPr lang="en-ZA" dirty="0"/>
              <a:t>&lt;/head&gt;</a:t>
            </a:r>
          </a:p>
          <a:p>
            <a:pPr marL="200025" lvl="1" indent="0">
              <a:buNone/>
            </a:pPr>
            <a:r>
              <a:rPr lang="en-ZA" dirty="0"/>
              <a:t>...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56263952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Vodafone">
  <a:themeElements>
    <a:clrScheme name="Vodafone">
      <a:dk1>
        <a:srgbClr val="000000"/>
      </a:dk1>
      <a:lt1>
        <a:srgbClr val="FFFFFF"/>
      </a:lt1>
      <a:dk2>
        <a:srgbClr val="5E2750"/>
      </a:dk2>
      <a:lt2>
        <a:srgbClr val="4A4D4E"/>
      </a:lt2>
      <a:accent1>
        <a:srgbClr val="E60000"/>
      </a:accent1>
      <a:accent2>
        <a:srgbClr val="A8B400"/>
      </a:accent2>
      <a:accent3>
        <a:srgbClr val="9C2AA0"/>
      </a:accent3>
      <a:accent4>
        <a:srgbClr val="EB9700"/>
      </a:accent4>
      <a:accent5>
        <a:srgbClr val="00B0CA"/>
      </a:accent5>
      <a:accent6>
        <a:srgbClr val="FECB00"/>
      </a:accent6>
      <a:hlink>
        <a:srgbClr val="E60000"/>
      </a:hlink>
      <a:folHlink>
        <a:srgbClr val="E60000"/>
      </a:folHlink>
    </a:clrScheme>
    <a:fontScheme name="Vodafone">
      <a:majorFont>
        <a:latin typeface="Vodafone Rg"/>
        <a:ea typeface=""/>
        <a:cs typeface=""/>
      </a:majorFont>
      <a:minorFont>
        <a:latin typeface="Vodafone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 cmpd="sng" algn="ctr">
          <a:noFill/>
          <a:prstDash val="solid"/>
        </a:ln>
        <a:effectLst/>
      </a:spPr>
      <a:bodyPr spcFirstLastPara="0" vert="horz" wrap="square" lIns="6350" tIns="6350" rIns="6350" bIns="6350" numCol="1" spcCol="1270" rtlCol="0" anchor="ctr" anchorCtr="0">
        <a:noAutofit/>
      </a:bodyPr>
      <a:lstStyle>
        <a:defPPr algn="ctr" defTabSz="444500">
          <a:lnSpc>
            <a:spcPct val="90000"/>
          </a:lnSpc>
          <a:spcBef>
            <a:spcPct val="0"/>
          </a:spcBef>
          <a:spcAft>
            <a:spcPct val="35000"/>
          </a:spcAft>
          <a:defRPr sz="1000" kern="1200" dirty="0" smtClean="0">
            <a:solidFill>
              <a:srgbClr val="34342B"/>
            </a:solidFill>
            <a:latin typeface="Vodafone Rg" pitchFamily="34" charset="0"/>
            <a:ea typeface="+mn-ea"/>
            <a:cs typeface="+mn-cs"/>
          </a:defRPr>
        </a:defPPr>
      </a:lstStyle>
      <a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txDef>
      <a:spPr/>
      <a:bodyPr wrap="square" lIns="0" tIns="0" rIns="0" bIns="0" rtlCol="0">
        <a:noAutofit/>
      </a:bodyPr>
      <a:lstStyle>
        <a:defPPr marL="0" indent="0">
          <a:buFont typeface="Arial" pitchFamily="34" charset="0"/>
          <a:buNone/>
          <a:defRPr dirty="0" smtClean="0">
            <a:latin typeface="Vodafone Rg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49d574f7b183374312e044230b15b4f7 [Read-Only]" id="{37CAE05F-7B77-42D3-89BE-C1493C5F4197}" vid="{3F09BBBD-81C8-4D79-8672-15F559BCB7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</TotalTime>
  <Words>870</Words>
  <Application>Microsoft Office PowerPoint</Application>
  <PresentationFormat>On-screen Show (16:9)</PresentationFormat>
  <Paragraphs>221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Vodafone Rg</vt:lpstr>
      <vt:lpstr>Vodafone</vt:lpstr>
      <vt:lpstr>PowerPoint Presentation</vt:lpstr>
      <vt:lpstr>CLAG - DAY 1</vt:lpstr>
      <vt:lpstr>Basic Computer Skills</vt:lpstr>
      <vt:lpstr>Web Development – HTML, CSS, Java</vt:lpstr>
      <vt:lpstr>CLAG - DAY 2</vt:lpstr>
      <vt:lpstr>Objectives</vt:lpstr>
      <vt:lpstr>Instructions</vt:lpstr>
      <vt:lpstr>Add basic HTML to your web app</vt:lpstr>
      <vt:lpstr>Edit HTML Head</vt:lpstr>
      <vt:lpstr>Edit HTML Body </vt:lpstr>
      <vt:lpstr>Style your HTML with CSS</vt:lpstr>
      <vt:lpstr>Style your HTML with CSS   part 2….</vt:lpstr>
      <vt:lpstr>Add a light theme, and view in Browser:  in CSS  </vt:lpstr>
      <vt:lpstr>Add a dark theme, and view in Browser: </vt:lpstr>
      <vt:lpstr>Edit HTML Body </vt:lpstr>
      <vt:lpstr>View Website with Developer Tools</vt:lpstr>
      <vt:lpstr>CLAG - DAY 3 – Bootstrap &amp; Templates</vt:lpstr>
      <vt:lpstr>View Bootstrap Templates</vt:lpstr>
      <vt:lpstr>CLAG - DAY 4 – Github &amp; Competition</vt:lpstr>
      <vt:lpstr>PowerPoint Presentation</vt:lpstr>
      <vt:lpstr>CLAG - DAY 5 – Competition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Moonasar, Viresh, Vodacom South Africa</dc:creator>
  <cp:lastModifiedBy>HP</cp:lastModifiedBy>
  <cp:revision>27</cp:revision>
  <cp:lastPrinted>2011-08-30T12:20:26Z</cp:lastPrinted>
  <dcterms:created xsi:type="dcterms:W3CDTF">2021-03-01T14:02:46Z</dcterms:created>
  <dcterms:modified xsi:type="dcterms:W3CDTF">2022-06-30T09:52:14Z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MSIP_Label_0359f705-2ba0-454b-9cfc-6ce5bcaac040_Enabled">
    <vt:lpwstr>true</vt:lpwstr>
  </property>
  <property fmtid="{D5CDD505-2E9C-101B-9397-08002B2CF9AE}" pid="4" name="MSIP_Label_0359f705-2ba0-454b-9cfc-6ce5bcaac040_SetDate">
    <vt:lpwstr>2021-03-01T14:14:02Z</vt:lpwstr>
  </property>
  <property fmtid="{D5CDD505-2E9C-101B-9397-08002B2CF9AE}" pid="5" name="MSIP_Label_0359f705-2ba0-454b-9cfc-6ce5bcaac040_Method">
    <vt:lpwstr>Standard</vt:lpwstr>
  </property>
  <property fmtid="{D5CDD505-2E9C-101B-9397-08002B2CF9AE}" pid="6" name="MSIP_Label_0359f705-2ba0-454b-9cfc-6ce5bcaac040_Name">
    <vt:lpwstr>0359f705-2ba0-454b-9cfc-6ce5bcaac040</vt:lpwstr>
  </property>
  <property fmtid="{D5CDD505-2E9C-101B-9397-08002B2CF9AE}" pid="7" name="MSIP_Label_0359f705-2ba0-454b-9cfc-6ce5bcaac040_SiteId">
    <vt:lpwstr>68283f3b-8487-4c86-adb3-a5228f18b893</vt:lpwstr>
  </property>
  <property fmtid="{D5CDD505-2E9C-101B-9397-08002B2CF9AE}" pid="8" name="MSIP_Label_0359f705-2ba0-454b-9cfc-6ce5bcaac040_ActionId">
    <vt:lpwstr>4239ed60-79fb-48ed-b542-00001b52cce1</vt:lpwstr>
  </property>
  <property fmtid="{D5CDD505-2E9C-101B-9397-08002B2CF9AE}" pid="9" name="MSIP_Label_0359f705-2ba0-454b-9cfc-6ce5bcaac040_ContentBits">
    <vt:lpwstr>2</vt:lpwstr>
  </property>
</Properties>
</file>