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d189190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d189190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18919029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18919029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18919029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18919029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c002f4ff3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c002f4ff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c002f4ff3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c002f4ff3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c002f4f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c002f4f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c002f4ff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c002f4ff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c002f4f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c002f4f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18919029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18919029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c002f4f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c002f4f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c002f4ff3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c002f4ff3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c002f4f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c002f4f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c002f4f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c002f4f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8.png"/><Relationship Id="rId7" Type="http://schemas.openxmlformats.org/officeDocument/2006/relationships/image" Target="../media/image14.jp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arvelapp.com/38f12d9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24000" y="1613825"/>
            <a:ext cx="5857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Mejora de Dashboard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04700" y="2791325"/>
            <a:ext cx="4518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 de Eficiencia </a:t>
            </a:r>
            <a:r>
              <a:rPr lang="en"/>
              <a:t>Energética</a:t>
            </a:r>
            <a:r>
              <a:rPr lang="en"/>
              <a:t> WenuWork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63" y="782350"/>
            <a:ext cx="2112174" cy="15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901550" y="397275"/>
            <a:ext cx="75057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Primeros prototipos en papel 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63" y="1026650"/>
            <a:ext cx="2378737" cy="178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812" y="1026650"/>
            <a:ext cx="2378726" cy="178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2688" y="1026651"/>
            <a:ext cx="2378726" cy="178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798" y="2901012"/>
            <a:ext cx="2458638" cy="185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23873" y="2901012"/>
            <a:ext cx="3296246" cy="185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23575" y="2974763"/>
            <a:ext cx="2458625" cy="170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150" y="845600"/>
            <a:ext cx="75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Actual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75" y="1810825"/>
            <a:ext cx="3682777" cy="166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675" y="1810825"/>
            <a:ext cx="4390749" cy="16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845600"/>
            <a:ext cx="75057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MEJORAS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75" y="723600"/>
            <a:ext cx="4554150" cy="18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75" y="2571750"/>
            <a:ext cx="4554150" cy="17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025" y="1763100"/>
            <a:ext cx="3619900" cy="13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19150" y="845600"/>
            <a:ext cx="75057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Prototipo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3266350" y="4389238"/>
            <a:ext cx="2956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9EEB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https://marvelapp.com/38f12d9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075" y="1494475"/>
            <a:ext cx="4366976" cy="286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futuro de la solución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587850" y="3211850"/>
            <a:ext cx="7968300" cy="1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Una plataforma en constante </a:t>
            </a:r>
            <a:r>
              <a:rPr lang="en"/>
              <a:t>retroalimentación</a:t>
            </a:r>
            <a:r>
              <a:rPr lang="en"/>
              <a:t> con el usuario y </a:t>
            </a:r>
            <a:r>
              <a:rPr lang="en"/>
              <a:t>evolución</a:t>
            </a:r>
            <a:r>
              <a:rPr lang="en"/>
              <a:t>, para que le entregue cada día </a:t>
            </a:r>
            <a:r>
              <a:rPr lang="en"/>
              <a:t>más</a:t>
            </a:r>
            <a:r>
              <a:rPr lang="en"/>
              <a:t> herramientas y kpi´s importantes para la toma de decisiones y acciones que  ayuden al usuario  a mejorar su  ahorro </a:t>
            </a:r>
            <a:r>
              <a:rPr lang="en"/>
              <a:t>energético el cual supone también uno económico, ádemas de unificar las dos plataformas actuales en una sola, para agilizar la consulta al usuario.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900" y="1735063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PROBLEMATICA 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1303800" y="1511225"/>
            <a:ext cx="70305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WenuWork es una plataforma que te permite medir y gestionar el consumo y eficiencia </a:t>
            </a:r>
            <a:r>
              <a:rPr lang="en"/>
              <a:t>energética</a:t>
            </a:r>
            <a:r>
              <a:rPr lang="en"/>
              <a:t> de los espacios donde </a:t>
            </a:r>
            <a:r>
              <a:rPr lang="en"/>
              <a:t>estén</a:t>
            </a:r>
            <a:r>
              <a:rPr lang="en"/>
              <a:t> instalados los </a:t>
            </a:r>
            <a:r>
              <a:rPr lang="en"/>
              <a:t>módulos</a:t>
            </a:r>
            <a:r>
              <a:rPr lang="en"/>
              <a:t> a </a:t>
            </a:r>
            <a:r>
              <a:rPr lang="en"/>
              <a:t>través</a:t>
            </a:r>
            <a:r>
              <a:rPr lang="en"/>
              <a:t> de un sistema conectado por internet, sin embargo los  encargados de monitorear este  sistema tienen poca </a:t>
            </a:r>
            <a:r>
              <a:rPr lang="en"/>
              <a:t>interacción</a:t>
            </a:r>
            <a:r>
              <a:rPr lang="en"/>
              <a:t> con el mismo, por ende no lo aprovechan al 100%, hay un desaprovechamiento de las bondades del sistemas por falta de </a:t>
            </a:r>
            <a:r>
              <a:rPr lang="en"/>
              <a:t>interés</a:t>
            </a:r>
            <a:r>
              <a:rPr lang="en"/>
              <a:t> o desconocimiento de </a:t>
            </a:r>
            <a:r>
              <a:rPr lang="en"/>
              <a:t>cómo</a:t>
            </a:r>
            <a:r>
              <a:rPr lang="en"/>
              <a:t> se usa el sistema, o para que sirve cada item.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 resumen es un sistema que no es muy amigable con el usuario y se requiere que se mejore la usabilidad y visual de la plataforma. 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649" y="-7"/>
            <a:ext cx="1332349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1303800" y="1511225"/>
            <a:ext cx="70305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la </a:t>
            </a:r>
            <a:r>
              <a:rPr lang="en"/>
              <a:t>investigación</a:t>
            </a:r>
            <a:r>
              <a:rPr lang="en"/>
              <a:t>  y </a:t>
            </a:r>
            <a:r>
              <a:rPr lang="en"/>
              <a:t>análisis</a:t>
            </a:r>
            <a:r>
              <a:rPr lang="en"/>
              <a:t> de la plataforma aparecieron los siguientes </a:t>
            </a:r>
            <a:r>
              <a:rPr lang="en"/>
              <a:t>insights: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Lenguaje Complejo, poco amigable con el usuario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Desconocimiento de uso de  información requieren para sacarle el máximo provecho.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Poco tiempo disponible para ver la plataforma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Falta de Kpi´s importantes para el usuario.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649" y="-7"/>
            <a:ext cx="1332349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901550" y="444350"/>
            <a:ext cx="75057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VIAJE DEL USUARIO ACTUAL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975" y="1146950"/>
            <a:ext cx="7338838" cy="358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901550" y="444350"/>
            <a:ext cx="75057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 de Valor de Canvas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25" y="1075725"/>
            <a:ext cx="7912037" cy="36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1869125"/>
            <a:ext cx="75057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definieron 3 arquetipos de personas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649" y="-7"/>
            <a:ext cx="1332349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75" y="471400"/>
            <a:ext cx="4968150" cy="420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/>
          <p:nvPr/>
        </p:nvSpPr>
        <p:spPr>
          <a:xfrm>
            <a:off x="5339925" y="471400"/>
            <a:ext cx="2471700" cy="1980000"/>
          </a:xfrm>
          <a:prstGeom prst="rect">
            <a:avLst/>
          </a:prstGeom>
          <a:solidFill>
            <a:srgbClr val="0B4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9925" y="2451543"/>
            <a:ext cx="2471725" cy="222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00" y="506112"/>
            <a:ext cx="4940524" cy="412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205" y="2395798"/>
            <a:ext cx="2454945" cy="223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/>
          <p:nvPr/>
        </p:nvSpPr>
        <p:spPr>
          <a:xfrm>
            <a:off x="5418944" y="506100"/>
            <a:ext cx="2454900" cy="1889700"/>
          </a:xfrm>
          <a:prstGeom prst="rect">
            <a:avLst/>
          </a:prstGeom>
          <a:solidFill>
            <a:srgbClr val="0B4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1649" y="-7"/>
            <a:ext cx="1332349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649" y="-7"/>
            <a:ext cx="1332349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75" y="588500"/>
            <a:ext cx="4784574" cy="40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9078" y="2445634"/>
            <a:ext cx="2555623" cy="215641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/>
          <p:nvPr/>
        </p:nvSpPr>
        <p:spPr>
          <a:xfrm>
            <a:off x="5389078" y="588500"/>
            <a:ext cx="2555700" cy="1856700"/>
          </a:xfrm>
          <a:prstGeom prst="rect">
            <a:avLst/>
          </a:prstGeom>
          <a:solidFill>
            <a:srgbClr val="0B4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