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8" r:id="rId3"/>
    <p:sldId id="262" r:id="rId4"/>
    <p:sldId id="285" r:id="rId5"/>
    <p:sldId id="272" r:id="rId6"/>
    <p:sldId id="284" r:id="rId7"/>
    <p:sldId id="266" r:id="rId8"/>
    <p:sldId id="273" r:id="rId9"/>
    <p:sldId id="267" r:id="rId10"/>
    <p:sldId id="274" r:id="rId11"/>
    <p:sldId id="275" r:id="rId12"/>
    <p:sldId id="283" r:id="rId13"/>
    <p:sldId id="268" r:id="rId14"/>
    <p:sldId id="277" r:id="rId15"/>
    <p:sldId id="286" r:id="rId16"/>
    <p:sldId id="287" r:id="rId17"/>
    <p:sldId id="271" r:id="rId18"/>
    <p:sldId id="276" r:id="rId19"/>
    <p:sldId id="288" r:id="rId20"/>
    <p:sldId id="289" r:id="rId21"/>
    <p:sldId id="279" r:id="rId22"/>
    <p:sldId id="28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3" autoAdjust="0"/>
    <p:restoredTop sz="79557" autoAdjust="0"/>
  </p:normalViewPr>
  <p:slideViewPr>
    <p:cSldViewPr snapToGrid="0">
      <p:cViewPr>
        <p:scale>
          <a:sx n="72" d="100"/>
          <a:sy n="72" d="100"/>
        </p:scale>
        <p:origin x="465" y="36"/>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2019/6/22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319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56999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39960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413645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24379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5080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即使</a:t>
            </a:r>
            <a:r>
              <a:rPr lang="en-US" altLang="zh-CN" dirty="0"/>
              <a:t>F1</a:t>
            </a:r>
            <a:r>
              <a:rPr lang="zh-CN" altLang="en-US" dirty="0"/>
              <a:t>没有提升我们也可以说我们可以优先筛选出最有可能是漏洞的代码供安全人员审计</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1905620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需要解决的问题可以转化为研究的</a:t>
            </a:r>
            <a:r>
              <a:rPr lang="en-US" altLang="zh-CN" dirty="0"/>
              <a:t>Limitations</a:t>
            </a:r>
            <a:r>
              <a:rPr lang="zh-CN" altLang="en-US" dirty="0"/>
              <a:t>，但是有的问题亟待解决</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1531218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3122866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5259687" y="1758950"/>
            <a:ext cx="5787426" cy="698591"/>
          </a:xfrm>
        </p:spPr>
        <p:txBody>
          <a:bodyPr anchor="ctr">
            <a:normAutofit/>
          </a:bodyPr>
          <a:lstStyle>
            <a:lvl1pPr algn="r">
              <a:defRPr sz="4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4" name="矩形 3"/>
          <p:cNvSpPr/>
          <p:nvPr userDrawn="1"/>
        </p:nvSpPr>
        <p:spPr>
          <a:xfrm>
            <a:off x="2952206" y="3461657"/>
            <a:ext cx="862148"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432560" y="4502333"/>
            <a:ext cx="862148" cy="161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zh-CN" altLang="en-US" dirty="0"/>
              <a:t>单击此处添加幻灯片章节标题</a:t>
            </a:r>
          </a:p>
        </p:txBody>
      </p:sp>
      <p:sp>
        <p:nvSpPr>
          <p:cNvPr id="21" name="文本占位符 2"/>
          <p:cNvSpPr>
            <a:spLocks noGrp="1"/>
          </p:cNvSpPr>
          <p:nvPr>
            <p:ph type="body" idx="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2019/6/22</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1DCB61B-CE4E-4C03-864A-E1264631422C}"/>
              </a:ext>
            </a:extLst>
          </p:cNvPr>
          <p:cNvSpPr>
            <a:spLocks noGrp="1"/>
          </p:cNvSpPr>
          <p:nvPr>
            <p:ph type="dt" sz="half" idx="10"/>
          </p:nvPr>
        </p:nvSpPr>
        <p:spPr/>
        <p:txBody>
          <a:bodyPr/>
          <a:lstStyle/>
          <a:p>
            <a:fld id="{6489D9C7-5DC6-4263-87FF-7C99F6FB63C3}" type="datetime1">
              <a:rPr lang="zh-CN" altLang="en-US" smtClean="0"/>
              <a:pPr/>
              <a:t>2019/6/22</a:t>
            </a:fld>
            <a:endParaRPr lang="zh-CN" altLang="en-US"/>
          </a:p>
        </p:txBody>
      </p:sp>
      <p:sp>
        <p:nvSpPr>
          <p:cNvPr id="4" name="页脚占位符 3">
            <a:extLst>
              <a:ext uri="{FF2B5EF4-FFF2-40B4-BE49-F238E27FC236}">
                <a16:creationId xmlns:a16="http://schemas.microsoft.com/office/drawing/2014/main" id="{C41E76E0-E044-4D9B-A778-A15CBAFBDA9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A1C5EF2-45A2-4D1B-9050-807C7A6E625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FB9477CB-6DA5-4D44-8994-017C0F5A58C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702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2019/6/22</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2019/6/22</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3" r:id="rId5"/>
    <p:sldLayoutId id="2147483661" r:id="rId6"/>
    <p:sldLayoutId id="2147483665"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212676" y="2934948"/>
            <a:ext cx="5787426" cy="558799"/>
          </a:xfrm>
        </p:spPr>
        <p:txBody>
          <a:bodyPr>
            <a:normAutofit/>
          </a:bodyPr>
          <a:lstStyle/>
          <a:p>
            <a:pPr algn="ctr">
              <a:lnSpc>
                <a:spcPct val="120000"/>
              </a:lnSpc>
              <a:spcBef>
                <a:spcPts val="0"/>
              </a:spcBef>
            </a:pPr>
            <a:endParaRPr lang="en-US" altLang="zh-CN" dirty="0">
              <a:solidFill>
                <a:schemeClr val="tx2"/>
              </a:solidFill>
            </a:endParaRPr>
          </a:p>
        </p:txBody>
      </p:sp>
      <p:sp>
        <p:nvSpPr>
          <p:cNvPr id="4" name="标题 3"/>
          <p:cNvSpPr>
            <a:spLocks noGrp="1"/>
          </p:cNvSpPr>
          <p:nvPr>
            <p:ph type="ctrTitle"/>
          </p:nvPr>
        </p:nvSpPr>
        <p:spPr>
          <a:xfrm>
            <a:off x="1807298" y="2211879"/>
            <a:ext cx="8598183" cy="723069"/>
          </a:xfrm>
        </p:spPr>
        <p:txBody>
          <a:bodyPr>
            <a:normAutofit fontScale="90000"/>
          </a:bodyPr>
          <a:lstStyle/>
          <a:p>
            <a:pPr algn="ctr">
              <a:lnSpc>
                <a:spcPct val="120000"/>
              </a:lnSpc>
            </a:pPr>
            <a:r>
              <a:rPr lang="zh-CN" altLang="en-US" dirty="0">
                <a:solidFill>
                  <a:schemeClr val="tx2"/>
                </a:solidFill>
              </a:rPr>
              <a:t>基于机器学习的</a:t>
            </a:r>
            <a:r>
              <a:rPr lang="en-US" altLang="zh-CN" dirty="0">
                <a:solidFill>
                  <a:schemeClr val="tx2"/>
                </a:solidFill>
              </a:rPr>
              <a:t>Java</a:t>
            </a:r>
            <a:r>
              <a:rPr lang="zh-CN" altLang="en-US" dirty="0">
                <a:solidFill>
                  <a:schemeClr val="tx2"/>
                </a:solidFill>
              </a:rPr>
              <a:t>源代码漏洞扫描系统</a:t>
            </a:r>
          </a:p>
        </p:txBody>
      </p:sp>
      <p:sp>
        <p:nvSpPr>
          <p:cNvPr id="6" name="文本占位符 5"/>
          <p:cNvSpPr>
            <a:spLocks noGrp="1"/>
          </p:cNvSpPr>
          <p:nvPr>
            <p:ph type="body" sz="quarter" idx="10"/>
          </p:nvPr>
        </p:nvSpPr>
        <p:spPr>
          <a:xfrm>
            <a:off x="4649498" y="3696605"/>
            <a:ext cx="2913783" cy="248371"/>
          </a:xfrm>
        </p:spPr>
        <p:txBody>
          <a:bodyPr/>
          <a:lstStyle/>
          <a:p>
            <a:pPr algn="ctr">
              <a:lnSpc>
                <a:spcPct val="120000"/>
              </a:lnSpc>
              <a:spcBef>
                <a:spcPts val="0"/>
              </a:spcBef>
            </a:pPr>
            <a:r>
              <a:rPr lang="zh-CN" altLang="en-US" dirty="0">
                <a:solidFill>
                  <a:schemeClr val="tx1">
                    <a:lumMod val="95000"/>
                    <a:lumOff val="5000"/>
                  </a:schemeClr>
                </a:solidFill>
              </a:rPr>
              <a:t>徐文远</a:t>
            </a:r>
            <a:endParaRPr lang="en-US" altLang="zh-CN" dirty="0">
              <a:solidFill>
                <a:schemeClr val="tx1">
                  <a:lumMod val="95000"/>
                  <a:lumOff val="5000"/>
                </a:schemeClr>
              </a:solidFill>
            </a:endParaRPr>
          </a:p>
        </p:txBody>
      </p:sp>
      <p:sp>
        <p:nvSpPr>
          <p:cNvPr id="7" name="文本占位符 6"/>
          <p:cNvSpPr>
            <a:spLocks noGrp="1"/>
          </p:cNvSpPr>
          <p:nvPr>
            <p:ph type="body" sz="quarter" idx="11"/>
          </p:nvPr>
        </p:nvSpPr>
        <p:spPr>
          <a:xfrm>
            <a:off x="4649498" y="4005157"/>
            <a:ext cx="2913783" cy="248371"/>
          </a:xfrm>
        </p:spPr>
        <p:txBody>
          <a:bodyPr/>
          <a:lstStyle/>
          <a:p>
            <a:pPr algn="ctr">
              <a:lnSpc>
                <a:spcPct val="120000"/>
              </a:lnSpc>
              <a:spcBef>
                <a:spcPts val="0"/>
              </a:spcBef>
            </a:pPr>
            <a:r>
              <a:rPr lang="en-US" altLang="zh-CN" dirty="0">
                <a:solidFill>
                  <a:schemeClr val="tx1">
                    <a:lumMod val="95000"/>
                    <a:lumOff val="5000"/>
                  </a:schemeClr>
                </a:solidFill>
              </a:rPr>
              <a:t>www.islide.cc</a:t>
            </a:r>
            <a:endParaRPr lang="en-US" altLang="en-US" dirty="0">
              <a:solidFill>
                <a:schemeClr val="tx1">
                  <a:lumMod val="95000"/>
                  <a:lumOff val="5000"/>
                </a:schemeClr>
              </a:solidFill>
            </a:endParaRPr>
          </a:p>
        </p:txBody>
      </p:sp>
      <p:grpSp>
        <p:nvGrpSpPr>
          <p:cNvPr id="8" name="组合 7">
            <a:extLst>
              <a:ext uri="{FF2B5EF4-FFF2-40B4-BE49-F238E27FC236}">
                <a16:creationId xmlns:a16="http://schemas.microsoft.com/office/drawing/2014/main" id="{18B2E442-7068-4666-BCDE-375288DD3297}"/>
              </a:ext>
            </a:extLst>
          </p:cNvPr>
          <p:cNvGrpSpPr/>
          <p:nvPr/>
        </p:nvGrpSpPr>
        <p:grpSpPr>
          <a:xfrm>
            <a:off x="5037931" y="5469723"/>
            <a:ext cx="2116138" cy="928567"/>
            <a:chOff x="1555750" y="1645813"/>
            <a:chExt cx="2116138" cy="928567"/>
          </a:xfrm>
        </p:grpSpPr>
        <p:sp>
          <p:nvSpPr>
            <p:cNvPr id="9" name="文本框 8">
              <a:extLst>
                <a:ext uri="{FF2B5EF4-FFF2-40B4-BE49-F238E27FC236}">
                  <a16:creationId xmlns:a16="http://schemas.microsoft.com/office/drawing/2014/main" id="{0BBB89BD-648A-485A-8973-8F6BD9E6AC24}"/>
                </a:ext>
              </a:extLst>
            </p:cNvPr>
            <p:cNvSpPr txBox="1"/>
            <p:nvPr/>
          </p:nvSpPr>
          <p:spPr>
            <a:xfrm>
              <a:off x="2716052" y="2054647"/>
              <a:ext cx="897259" cy="467966"/>
            </a:xfrm>
            <a:prstGeom prst="rect">
              <a:avLst/>
            </a:prstGeom>
            <a:noFill/>
          </p:spPr>
          <p:txBody>
            <a:bodyPr wrap="square" rtlCol="0">
              <a:prstTxWarp prst="textPlain">
                <a:avLst/>
              </a:prstTxWarp>
              <a:spAutoFit/>
            </a:bodyPr>
            <a:lstStyle/>
            <a:p>
              <a:pPr>
                <a:lnSpc>
                  <a:spcPct val="120000"/>
                </a:lnSpc>
              </a:pPr>
              <a:r>
                <a:rPr lang="en-US" altLang="zh-CN" dirty="0">
                  <a:solidFill>
                    <a:schemeClr val="accent1">
                      <a:alpha val="20000"/>
                    </a:schemeClr>
                  </a:solidFill>
                  <a:latin typeface="Impact" panose="020B0806030902050204" pitchFamily="34" charset="0"/>
                </a:rPr>
                <a:t>2019</a:t>
              </a:r>
              <a:endParaRPr lang="zh-CN" altLang="en-US" dirty="0">
                <a:solidFill>
                  <a:schemeClr val="accent1">
                    <a:alpha val="20000"/>
                  </a:schemeClr>
                </a:solidFill>
                <a:latin typeface="Impact" panose="020B0806030902050204" pitchFamily="34" charset="0"/>
              </a:endParaRPr>
            </a:p>
          </p:txBody>
        </p:sp>
        <p:sp>
          <p:nvSpPr>
            <p:cNvPr id="10" name="文本框 9">
              <a:extLst>
                <a:ext uri="{FF2B5EF4-FFF2-40B4-BE49-F238E27FC236}">
                  <a16:creationId xmlns:a16="http://schemas.microsoft.com/office/drawing/2014/main" id="{79ECDA7F-D565-48B5-9E2F-5822C2CEA177}"/>
                </a:ext>
              </a:extLst>
            </p:cNvPr>
            <p:cNvSpPr txBox="1"/>
            <p:nvPr/>
          </p:nvSpPr>
          <p:spPr>
            <a:xfrm>
              <a:off x="1555750" y="1645813"/>
              <a:ext cx="2101850" cy="288970"/>
            </a:xfrm>
            <a:prstGeom prst="rect">
              <a:avLst/>
            </a:prstGeom>
            <a:noFill/>
          </p:spPr>
          <p:txBody>
            <a:bodyPr wrap="none" rtlCol="0">
              <a:prstTxWarp prst="textPlain">
                <a:avLst/>
              </a:prstTxWarp>
              <a:spAutoFit/>
            </a:bodyPr>
            <a:lstStyle/>
            <a:p>
              <a:pPr>
                <a:lnSpc>
                  <a:spcPct val="120000"/>
                </a:lnSpc>
              </a:pPr>
              <a:r>
                <a:rPr lang="zh-CN" altLang="en-US" b="1" dirty="0">
                  <a:solidFill>
                    <a:schemeClr val="accent1">
                      <a:alpha val="20000"/>
                    </a:schemeClr>
                  </a:solidFill>
                  <a:latin typeface="Arial" panose="020B0604020202020204" pitchFamily="34" charset="0"/>
                  <a:ea typeface="微软雅黑" panose="020B0503020204020204" pitchFamily="34" charset="-122"/>
                  <a:cs typeface="Arial" panose="020B0604020202020204" pitchFamily="34" charset="0"/>
                </a:rPr>
                <a:t>开题报告</a:t>
              </a:r>
            </a:p>
          </p:txBody>
        </p:sp>
        <p:sp>
          <p:nvSpPr>
            <p:cNvPr id="11" name="文本框 10">
              <a:extLst>
                <a:ext uri="{FF2B5EF4-FFF2-40B4-BE49-F238E27FC236}">
                  <a16:creationId xmlns:a16="http://schemas.microsoft.com/office/drawing/2014/main" id="{70CF5365-3DE9-4EFE-B1C9-FB2F963E8938}"/>
                </a:ext>
              </a:extLst>
            </p:cNvPr>
            <p:cNvSpPr txBox="1"/>
            <p:nvPr/>
          </p:nvSpPr>
          <p:spPr>
            <a:xfrm>
              <a:off x="1557676" y="2002881"/>
              <a:ext cx="1041222" cy="558848"/>
            </a:xfrm>
            <a:prstGeom prst="rect">
              <a:avLst/>
            </a:prstGeom>
            <a:noFill/>
          </p:spPr>
          <p:txBody>
            <a:bodyPr wrap="none" rtlCol="0">
              <a:prstTxWarp prst="textPlain">
                <a:avLst/>
              </a:prstTxWarp>
              <a:spAutoFit/>
            </a:bodyPr>
            <a:lstStyle/>
            <a:p>
              <a:pPr>
                <a:lnSpc>
                  <a:spcPct val="120000"/>
                </a:lnSpc>
              </a:pPr>
              <a:r>
                <a:rPr lang="en-US" altLang="zh-CN" dirty="0">
                  <a:solidFill>
                    <a:schemeClr val="accent1">
                      <a:alpha val="20000"/>
                    </a:schemeClr>
                  </a:solidFill>
                  <a:latin typeface="Impact" panose="020B0806030902050204" pitchFamily="34" charset="0"/>
                  <a:ea typeface="微软雅黑" panose="020B0503020204020204" pitchFamily="34" charset="-122"/>
                </a:rPr>
                <a:t>PLAN</a:t>
              </a:r>
              <a:endParaRPr lang="zh-CN" altLang="en-US" dirty="0">
                <a:solidFill>
                  <a:schemeClr val="accent1">
                    <a:alpha val="20000"/>
                  </a:schemeClr>
                </a:solidFill>
                <a:latin typeface="Impact" panose="020B0806030902050204" pitchFamily="34" charset="0"/>
                <a:ea typeface="微软雅黑" panose="020B0503020204020204" pitchFamily="34" charset="-122"/>
              </a:endParaRPr>
            </a:p>
          </p:txBody>
        </p:sp>
        <p:sp>
          <p:nvSpPr>
            <p:cNvPr id="12" name="矩形 11">
              <a:extLst>
                <a:ext uri="{FF2B5EF4-FFF2-40B4-BE49-F238E27FC236}">
                  <a16:creationId xmlns:a16="http://schemas.microsoft.com/office/drawing/2014/main" id="{C8CF4DA0-555C-4D83-8EEB-B5E324BE369C}"/>
                </a:ext>
              </a:extLst>
            </p:cNvPr>
            <p:cNvSpPr/>
            <p:nvPr/>
          </p:nvSpPr>
          <p:spPr>
            <a:xfrm>
              <a:off x="2657475" y="2002880"/>
              <a:ext cx="1014413" cy="571500"/>
            </a:xfrm>
            <a:prstGeom prst="rect">
              <a:avLst/>
            </a:prstGeom>
            <a:noFill/>
            <a:ln w="19050">
              <a:solidFill>
                <a:schemeClr val="accent1">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accent1">
                    <a:alpha val="20000"/>
                  </a:schemeClr>
                </a:solidFill>
              </a:endParaRPr>
            </a:p>
          </p:txBody>
        </p:sp>
      </p:gr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AA1705-F930-4914-A329-6E6609D770D3}"/>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相似度比较</a:t>
            </a:r>
          </a:p>
        </p:txBody>
      </p:sp>
      <p:sp>
        <p:nvSpPr>
          <p:cNvPr id="5" name="内容占位符 4">
            <a:extLst>
              <a:ext uri="{FF2B5EF4-FFF2-40B4-BE49-F238E27FC236}">
                <a16:creationId xmlns:a16="http://schemas.microsoft.com/office/drawing/2014/main" id="{3B580948-92C3-48BD-A405-596C7FF5CF72}"/>
              </a:ext>
            </a:extLst>
          </p:cNvPr>
          <p:cNvSpPr>
            <a:spLocks noGrp="1"/>
          </p:cNvSpPr>
          <p:nvPr>
            <p:ph idx="1"/>
          </p:nvPr>
        </p:nvSpPr>
        <p:spPr>
          <a:xfrm>
            <a:off x="669924" y="1489494"/>
            <a:ext cx="5426075" cy="4314405"/>
          </a:xfrm>
        </p:spPr>
        <p:txBody>
          <a:bodyPr>
            <a:normAutofit/>
          </a:bodyPr>
          <a:lstStyle/>
          <a:p>
            <a:pPr>
              <a:lnSpc>
                <a:spcPct val="120000"/>
              </a:lnSpc>
              <a:spcBef>
                <a:spcPts val="0"/>
              </a:spcBef>
            </a:pPr>
            <a:r>
              <a:rPr lang="en-US" altLang="zh-CN" dirty="0"/>
              <a:t>Z, Zou D, Xu S, et al. </a:t>
            </a:r>
            <a:r>
              <a:rPr lang="en-US" altLang="zh-CN" dirty="0" err="1"/>
              <a:t>VulPecker</a:t>
            </a:r>
            <a:r>
              <a:rPr lang="en-US" altLang="zh-CN" dirty="0"/>
              <a:t>: an automated vulnerability detection system based on code similarity analysis[C]</a:t>
            </a:r>
          </a:p>
          <a:p>
            <a:pPr>
              <a:lnSpc>
                <a:spcPct val="120000"/>
              </a:lnSpc>
              <a:spcBef>
                <a:spcPts val="0"/>
              </a:spcBef>
            </a:pPr>
            <a:endParaRPr lang="en-US" altLang="zh-CN" dirty="0"/>
          </a:p>
          <a:p>
            <a:pPr marL="0" indent="0">
              <a:lnSpc>
                <a:spcPct val="120000"/>
              </a:lnSpc>
              <a:spcBef>
                <a:spcPts val="0"/>
              </a:spcBef>
              <a:buNone/>
            </a:pPr>
            <a:r>
              <a:rPr lang="zh-CN" altLang="en-US" dirty="0"/>
              <a:t>   文中为函数定义了六组特征和多组相似度比较方法，通过投票机制提高了漏洞检测效率</a:t>
            </a:r>
            <a:endParaRPr lang="en-US" altLang="zh-CN" dirty="0"/>
          </a:p>
          <a:p>
            <a:pPr marL="0" indent="0">
              <a:lnSpc>
                <a:spcPct val="120000"/>
              </a:lnSpc>
              <a:spcBef>
                <a:spcPts val="0"/>
              </a:spcBef>
              <a:buNone/>
            </a:pPr>
            <a:endParaRPr lang="en-US" altLang="zh-CN" dirty="0"/>
          </a:p>
        </p:txBody>
      </p:sp>
      <p:pic>
        <p:nvPicPr>
          <p:cNvPr id="2" name="图片 1">
            <a:extLst>
              <a:ext uri="{FF2B5EF4-FFF2-40B4-BE49-F238E27FC236}">
                <a16:creationId xmlns:a16="http://schemas.microsoft.com/office/drawing/2014/main" id="{E8E6CE1C-76AB-417E-8568-26B3291F7637}"/>
              </a:ext>
            </a:extLst>
          </p:cNvPr>
          <p:cNvPicPr>
            <a:picLocks noChangeAspect="1"/>
          </p:cNvPicPr>
          <p:nvPr/>
        </p:nvPicPr>
        <p:blipFill>
          <a:blip r:embed="rId2"/>
          <a:stretch>
            <a:fillRect/>
          </a:stretch>
        </p:blipFill>
        <p:spPr>
          <a:xfrm>
            <a:off x="6197599" y="1435463"/>
            <a:ext cx="5322888" cy="4314404"/>
          </a:xfrm>
          <a:prstGeom prst="rect">
            <a:avLst/>
          </a:prstGeom>
        </p:spPr>
      </p:pic>
    </p:spTree>
    <p:extLst>
      <p:ext uri="{BB962C8B-B14F-4D97-AF65-F5344CB8AC3E}">
        <p14:creationId xmlns:p14="http://schemas.microsoft.com/office/powerpoint/2010/main" val="396528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34DB0-0718-40A2-9970-E2A769C0C7B5}"/>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基于程序切片和机器学习</a:t>
            </a:r>
          </a:p>
        </p:txBody>
      </p:sp>
      <p:sp>
        <p:nvSpPr>
          <p:cNvPr id="3" name="内容占位符 2">
            <a:extLst>
              <a:ext uri="{FF2B5EF4-FFF2-40B4-BE49-F238E27FC236}">
                <a16:creationId xmlns:a16="http://schemas.microsoft.com/office/drawing/2014/main" id="{507E824E-8FEB-4A3E-8696-55FA9CC5E3B7}"/>
              </a:ext>
            </a:extLst>
          </p:cNvPr>
          <p:cNvSpPr>
            <a:spLocks noGrp="1"/>
          </p:cNvSpPr>
          <p:nvPr>
            <p:ph idx="1"/>
          </p:nvPr>
        </p:nvSpPr>
        <p:spPr>
          <a:xfrm>
            <a:off x="669925" y="1123950"/>
            <a:ext cx="6313680" cy="5019675"/>
          </a:xfrm>
        </p:spPr>
        <p:txBody>
          <a:bodyPr/>
          <a:lstStyle/>
          <a:p>
            <a:pPr>
              <a:lnSpc>
                <a:spcPct val="120000"/>
              </a:lnSpc>
              <a:spcBef>
                <a:spcPts val="0"/>
              </a:spcBef>
            </a:pPr>
            <a:r>
              <a:rPr lang="en-US" altLang="zh-CN" dirty="0"/>
              <a:t>Li Z, Zou D, Xu S, et al. </a:t>
            </a:r>
            <a:r>
              <a:rPr lang="en-US" altLang="zh-CN" dirty="0" err="1"/>
              <a:t>VulDeePecker</a:t>
            </a:r>
            <a:r>
              <a:rPr lang="en-US" altLang="zh-CN" dirty="0"/>
              <a:t>: A deep learning-based system for vulnerability detection[J]</a:t>
            </a:r>
          </a:p>
          <a:p>
            <a:pPr marL="0" indent="0">
              <a:lnSpc>
                <a:spcPct val="120000"/>
              </a:lnSpc>
              <a:spcBef>
                <a:spcPts val="0"/>
              </a:spcBef>
              <a:buNone/>
            </a:pPr>
            <a:r>
              <a:rPr lang="en-US" altLang="zh-CN" dirty="0"/>
              <a:t>   </a:t>
            </a:r>
            <a:r>
              <a:rPr lang="zh-CN" altLang="en-US" dirty="0"/>
              <a:t>文中使用了程序切片和深度神经网络（</a:t>
            </a:r>
            <a:r>
              <a:rPr lang="en-US" altLang="zh-CN" dirty="0"/>
              <a:t>BLSTM</a:t>
            </a:r>
            <a:r>
              <a:rPr lang="zh-CN" altLang="en-US" dirty="0"/>
              <a:t>）构建了一套检测缓冲区溢出和资源管理漏洞的工具，作者认为使用该工具检测</a:t>
            </a:r>
            <a:r>
              <a:rPr lang="en-US" altLang="zh-CN" dirty="0"/>
              <a:t>0day</a:t>
            </a:r>
            <a:r>
              <a:rPr lang="zh-CN" altLang="en-US" dirty="0"/>
              <a:t>漏洞是可行的，并且未来可以将该方法推广到其他语言。</a:t>
            </a:r>
            <a:endParaRPr lang="en-US" altLang="zh-CN" dirty="0"/>
          </a:p>
          <a:p>
            <a:pPr marL="0" indent="0">
              <a:lnSpc>
                <a:spcPct val="120000"/>
              </a:lnSpc>
              <a:spcBef>
                <a:spcPts val="0"/>
              </a:spcBef>
              <a:buNone/>
            </a:pPr>
            <a:endParaRPr lang="en-US" altLang="zh-CN" dirty="0"/>
          </a:p>
          <a:p>
            <a:pPr>
              <a:lnSpc>
                <a:spcPct val="120000"/>
              </a:lnSpc>
              <a:spcBef>
                <a:spcPts val="0"/>
              </a:spcBef>
            </a:pPr>
            <a:r>
              <a:rPr lang="en-US" altLang="zh-CN" dirty="0" err="1"/>
              <a:t>Koc</a:t>
            </a:r>
            <a:r>
              <a:rPr lang="en-US" altLang="zh-CN" dirty="0"/>
              <a:t> U, </a:t>
            </a:r>
            <a:r>
              <a:rPr lang="en-US" altLang="zh-CN" dirty="0" err="1"/>
              <a:t>Saadatpanah</a:t>
            </a:r>
            <a:r>
              <a:rPr lang="en-US" altLang="zh-CN" dirty="0"/>
              <a:t> P, Foster J S, et al. Learning a classifier for false positive error reports emitted by static code analysis tools[C]</a:t>
            </a:r>
          </a:p>
          <a:p>
            <a:pPr marL="0" indent="0">
              <a:lnSpc>
                <a:spcPct val="120000"/>
              </a:lnSpc>
              <a:spcBef>
                <a:spcPts val="0"/>
              </a:spcBef>
              <a:buNone/>
            </a:pPr>
            <a:r>
              <a:rPr lang="en-US" altLang="zh-CN" dirty="0"/>
              <a:t>   </a:t>
            </a:r>
            <a:r>
              <a:rPr lang="zh-CN" altLang="en-US" dirty="0"/>
              <a:t>文中总结了</a:t>
            </a:r>
            <a:r>
              <a:rPr lang="en-US" altLang="zh-CN" dirty="0"/>
              <a:t>Java</a:t>
            </a:r>
            <a:r>
              <a:rPr lang="zh-CN" altLang="en-US" dirty="0"/>
              <a:t>中误报产生的模式，并且考虑用方法体</a:t>
            </a:r>
            <a:r>
              <a:rPr lang="en-US" altLang="zh-CN" dirty="0"/>
              <a:t>/</a:t>
            </a:r>
            <a:r>
              <a:rPr lang="zh-CN" altLang="en-US" dirty="0"/>
              <a:t>程序切片技术和机器学习降低误报率</a:t>
            </a:r>
            <a:endParaRPr lang="en-US" altLang="zh-CN" dirty="0"/>
          </a:p>
          <a:p>
            <a:pPr marL="0" indent="0">
              <a:lnSpc>
                <a:spcPct val="120000"/>
              </a:lnSpc>
              <a:spcBef>
                <a:spcPts val="0"/>
              </a:spcBef>
              <a:buNone/>
            </a:pPr>
            <a:endParaRPr lang="en-US" altLang="zh-CN" dirty="0"/>
          </a:p>
        </p:txBody>
      </p:sp>
      <p:sp>
        <p:nvSpPr>
          <p:cNvPr id="4" name="页脚占位符 3">
            <a:extLst>
              <a:ext uri="{FF2B5EF4-FFF2-40B4-BE49-F238E27FC236}">
                <a16:creationId xmlns:a16="http://schemas.microsoft.com/office/drawing/2014/main" id="{12281555-5D92-47B1-A247-506E29DB6A5B}"/>
              </a:ext>
            </a:extLst>
          </p:cNvPr>
          <p:cNvSpPr>
            <a:spLocks noGrp="1"/>
          </p:cNvSpPr>
          <p:nvPr>
            <p:ph type="ftr" sz="quarter" idx="11"/>
          </p:nvPr>
        </p:nvSpPr>
        <p:spPr/>
        <p:txBody>
          <a:bodyPr/>
          <a:lstStyle/>
          <a:p>
            <a:pPr>
              <a:lnSpc>
                <a:spcPct val="120000"/>
              </a:lnSpc>
            </a:pPr>
            <a:endParaRPr lang="zh-CN" altLang="en-US" dirty="0"/>
          </a:p>
        </p:txBody>
      </p:sp>
      <p:sp>
        <p:nvSpPr>
          <p:cNvPr id="5" name="灯片编号占位符 4">
            <a:extLst>
              <a:ext uri="{FF2B5EF4-FFF2-40B4-BE49-F238E27FC236}">
                <a16:creationId xmlns:a16="http://schemas.microsoft.com/office/drawing/2014/main" id="{7E8E3D5B-4F50-4D71-AB0A-3DB9E66413E2}"/>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11</a:t>
            </a:fld>
            <a:endParaRPr lang="zh-CN" altLang="en-US"/>
          </a:p>
        </p:txBody>
      </p:sp>
      <p:pic>
        <p:nvPicPr>
          <p:cNvPr id="6" name="图片 5">
            <a:extLst>
              <a:ext uri="{FF2B5EF4-FFF2-40B4-BE49-F238E27FC236}">
                <a16:creationId xmlns:a16="http://schemas.microsoft.com/office/drawing/2014/main" id="{E69B912F-AAD5-4752-BBB8-83AFCCE9136E}"/>
              </a:ext>
            </a:extLst>
          </p:cNvPr>
          <p:cNvPicPr>
            <a:picLocks noChangeAspect="1"/>
          </p:cNvPicPr>
          <p:nvPr/>
        </p:nvPicPr>
        <p:blipFill>
          <a:blip r:embed="rId2"/>
          <a:stretch>
            <a:fillRect/>
          </a:stretch>
        </p:blipFill>
        <p:spPr>
          <a:xfrm>
            <a:off x="7001871" y="2498061"/>
            <a:ext cx="4428184" cy="2271452"/>
          </a:xfrm>
          <a:prstGeom prst="rect">
            <a:avLst/>
          </a:prstGeom>
        </p:spPr>
      </p:pic>
    </p:spTree>
    <p:extLst>
      <p:ext uri="{BB962C8B-B14F-4D97-AF65-F5344CB8AC3E}">
        <p14:creationId xmlns:p14="http://schemas.microsoft.com/office/powerpoint/2010/main" val="3399625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34DB0-0718-40A2-9970-E2A769C0C7B5}"/>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实证研究</a:t>
            </a:r>
          </a:p>
        </p:txBody>
      </p:sp>
      <p:sp>
        <p:nvSpPr>
          <p:cNvPr id="3" name="内容占位符 2">
            <a:extLst>
              <a:ext uri="{FF2B5EF4-FFF2-40B4-BE49-F238E27FC236}">
                <a16:creationId xmlns:a16="http://schemas.microsoft.com/office/drawing/2014/main" id="{507E824E-8FEB-4A3E-8696-55FA9CC5E3B7}"/>
              </a:ext>
            </a:extLst>
          </p:cNvPr>
          <p:cNvSpPr>
            <a:spLocks noGrp="1"/>
          </p:cNvSpPr>
          <p:nvPr>
            <p:ph idx="1"/>
          </p:nvPr>
        </p:nvSpPr>
        <p:spPr/>
        <p:txBody>
          <a:bodyPr/>
          <a:lstStyle/>
          <a:p>
            <a:pPr>
              <a:lnSpc>
                <a:spcPct val="120000"/>
              </a:lnSpc>
              <a:spcBef>
                <a:spcPts val="0"/>
              </a:spcBef>
            </a:pPr>
            <a:r>
              <a:rPr lang="en-US" altLang="zh-CN" dirty="0" err="1"/>
              <a:t>Koc</a:t>
            </a:r>
            <a:r>
              <a:rPr lang="en-US" altLang="zh-CN" dirty="0"/>
              <a:t> U, Wei S, Foster J S, et al. An Empirical Assessment of Machine Learning Approaches for Triaging Reports of a Java Static Analysis Tool[C]</a:t>
            </a:r>
          </a:p>
          <a:p>
            <a:pPr marL="0" indent="0">
              <a:lnSpc>
                <a:spcPct val="120000"/>
              </a:lnSpc>
              <a:spcBef>
                <a:spcPts val="0"/>
              </a:spcBef>
              <a:buNone/>
            </a:pPr>
            <a:r>
              <a:rPr lang="zh-CN" altLang="en-US" dirty="0"/>
              <a:t>   上文的后续工作，展开实证研究，比较手工设计特征，词袋，</a:t>
            </a:r>
            <a:r>
              <a:rPr lang="en-US" altLang="zh-CN" dirty="0"/>
              <a:t>RNN</a:t>
            </a:r>
            <a:r>
              <a:rPr lang="zh-CN" altLang="en-US" dirty="0"/>
              <a:t>和</a:t>
            </a:r>
            <a:r>
              <a:rPr lang="en-US" altLang="zh-CN" dirty="0"/>
              <a:t>GNN</a:t>
            </a:r>
            <a:r>
              <a:rPr lang="zh-CN" altLang="en-US" dirty="0"/>
              <a:t>，使用真实程序集来测试他们的效果，其中发现</a:t>
            </a:r>
            <a:r>
              <a:rPr lang="en-US" altLang="zh-CN" dirty="0"/>
              <a:t>LSTM</a:t>
            </a:r>
            <a:r>
              <a:rPr lang="zh-CN" altLang="en-US" dirty="0"/>
              <a:t>效果最好，并且不同的算法的检测能力不重叠，因此提出未来工作可以融合不同的检测手段达到更好效果</a:t>
            </a:r>
          </a:p>
        </p:txBody>
      </p:sp>
      <p:sp>
        <p:nvSpPr>
          <p:cNvPr id="4" name="页脚占位符 3">
            <a:extLst>
              <a:ext uri="{FF2B5EF4-FFF2-40B4-BE49-F238E27FC236}">
                <a16:creationId xmlns:a16="http://schemas.microsoft.com/office/drawing/2014/main" id="{12281555-5D92-47B1-A247-506E29DB6A5B}"/>
              </a:ext>
            </a:extLst>
          </p:cNvPr>
          <p:cNvSpPr>
            <a:spLocks noGrp="1"/>
          </p:cNvSpPr>
          <p:nvPr>
            <p:ph type="ftr" sz="quarter" idx="11"/>
          </p:nvPr>
        </p:nvSpPr>
        <p:spPr/>
        <p:txBody>
          <a:bodyPr/>
          <a:lstStyle/>
          <a:p>
            <a:pPr>
              <a:lnSpc>
                <a:spcPct val="120000"/>
              </a:lnSpc>
            </a:pPr>
            <a:endParaRPr lang="zh-CN" altLang="en-US" dirty="0"/>
          </a:p>
        </p:txBody>
      </p:sp>
      <p:sp>
        <p:nvSpPr>
          <p:cNvPr id="5" name="灯片编号占位符 4">
            <a:extLst>
              <a:ext uri="{FF2B5EF4-FFF2-40B4-BE49-F238E27FC236}">
                <a16:creationId xmlns:a16="http://schemas.microsoft.com/office/drawing/2014/main" id="{7E8E3D5B-4F50-4D71-AB0A-3DB9E66413E2}"/>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12</a:t>
            </a:fld>
            <a:endParaRPr lang="zh-CN" altLang="en-US"/>
          </a:p>
        </p:txBody>
      </p:sp>
      <p:pic>
        <p:nvPicPr>
          <p:cNvPr id="6" name="图片 5">
            <a:extLst>
              <a:ext uri="{FF2B5EF4-FFF2-40B4-BE49-F238E27FC236}">
                <a16:creationId xmlns:a16="http://schemas.microsoft.com/office/drawing/2014/main" id="{F4112C44-8A21-4342-ABA1-3AC6EB5D2406}"/>
              </a:ext>
            </a:extLst>
          </p:cNvPr>
          <p:cNvPicPr>
            <a:picLocks noChangeAspect="1"/>
          </p:cNvPicPr>
          <p:nvPr/>
        </p:nvPicPr>
        <p:blipFill>
          <a:blip r:embed="rId2"/>
          <a:stretch>
            <a:fillRect/>
          </a:stretch>
        </p:blipFill>
        <p:spPr>
          <a:xfrm>
            <a:off x="1472405" y="3399004"/>
            <a:ext cx="9245600" cy="2335046"/>
          </a:xfrm>
          <a:prstGeom prst="rect">
            <a:avLst/>
          </a:prstGeom>
        </p:spPr>
      </p:pic>
    </p:spTree>
    <p:extLst>
      <p:ext uri="{BB962C8B-B14F-4D97-AF65-F5344CB8AC3E}">
        <p14:creationId xmlns:p14="http://schemas.microsoft.com/office/powerpoint/2010/main" val="124667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系统设计</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Design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04</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DB054C-992F-46EF-AA62-890913A01A2B}"/>
              </a:ext>
            </a:extLst>
          </p:cNvPr>
          <p:cNvSpPr>
            <a:spLocks noGrp="1"/>
          </p:cNvSpPr>
          <p:nvPr>
            <p:ph type="title"/>
          </p:nvPr>
        </p:nvSpPr>
        <p:spPr/>
        <p:txBody>
          <a:bodyPr/>
          <a:lstStyle/>
          <a:p>
            <a:pPr>
              <a:lnSpc>
                <a:spcPct val="120000"/>
              </a:lnSpc>
            </a:pPr>
            <a:r>
              <a:rPr lang="zh-CN" altLang="en-US" dirty="0"/>
              <a:t>系统设计</a:t>
            </a:r>
            <a:r>
              <a:rPr lang="en-US" altLang="zh-CN" dirty="0"/>
              <a:t>——</a:t>
            </a:r>
            <a:r>
              <a:rPr lang="zh-CN" altLang="en-US" dirty="0"/>
              <a:t>与企业版结合</a:t>
            </a:r>
          </a:p>
        </p:txBody>
      </p:sp>
      <p:sp>
        <p:nvSpPr>
          <p:cNvPr id="10" name="内容占位符 9">
            <a:extLst>
              <a:ext uri="{FF2B5EF4-FFF2-40B4-BE49-F238E27FC236}">
                <a16:creationId xmlns:a16="http://schemas.microsoft.com/office/drawing/2014/main" id="{7550AC7F-7E39-4EC0-964D-4ED97FBC7CA2}"/>
              </a:ext>
            </a:extLst>
          </p:cNvPr>
          <p:cNvSpPr>
            <a:spLocks noGrp="1"/>
          </p:cNvSpPr>
          <p:nvPr>
            <p:ph idx="1"/>
          </p:nvPr>
        </p:nvSpPr>
        <p:spPr/>
        <p:txBody>
          <a:bodyPr/>
          <a:lstStyle/>
          <a:p>
            <a:pPr marL="0" indent="0">
              <a:buNone/>
            </a:pPr>
            <a:endParaRPr lang="zh-CN" altLang="en-US" dirty="0"/>
          </a:p>
        </p:txBody>
      </p:sp>
      <p:pic>
        <p:nvPicPr>
          <p:cNvPr id="2" name="图片 1">
            <a:extLst>
              <a:ext uri="{FF2B5EF4-FFF2-40B4-BE49-F238E27FC236}">
                <a16:creationId xmlns:a16="http://schemas.microsoft.com/office/drawing/2014/main" id="{71F50A7E-5EF4-494C-89B3-1B34A20C2E54}"/>
              </a:ext>
            </a:extLst>
          </p:cNvPr>
          <p:cNvPicPr>
            <a:picLocks noChangeAspect="1"/>
          </p:cNvPicPr>
          <p:nvPr/>
        </p:nvPicPr>
        <p:blipFill>
          <a:blip r:embed="rId3"/>
          <a:stretch>
            <a:fillRect/>
          </a:stretch>
        </p:blipFill>
        <p:spPr>
          <a:xfrm>
            <a:off x="1556292" y="1371427"/>
            <a:ext cx="9077826" cy="4524720"/>
          </a:xfrm>
          <a:prstGeom prst="rect">
            <a:avLst/>
          </a:prstGeom>
        </p:spPr>
      </p:pic>
    </p:spTree>
    <p:extLst>
      <p:ext uri="{BB962C8B-B14F-4D97-AF65-F5344CB8AC3E}">
        <p14:creationId xmlns:p14="http://schemas.microsoft.com/office/powerpoint/2010/main" val="330430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A508-EA6F-47F3-89EE-202E9EB4D5FA}"/>
              </a:ext>
            </a:extLst>
          </p:cNvPr>
          <p:cNvSpPr>
            <a:spLocks noGrp="1"/>
          </p:cNvSpPr>
          <p:nvPr>
            <p:ph type="title"/>
          </p:nvPr>
        </p:nvSpPr>
        <p:spPr/>
        <p:txBody>
          <a:bodyPr/>
          <a:lstStyle/>
          <a:p>
            <a:r>
              <a:rPr lang="zh-CN" altLang="en-US" dirty="0"/>
              <a:t>系统设计</a:t>
            </a:r>
            <a:r>
              <a:rPr lang="en-US" altLang="zh-CN" dirty="0"/>
              <a:t>——</a:t>
            </a:r>
            <a:r>
              <a:rPr lang="zh-CN" altLang="en-US" dirty="0"/>
              <a:t>扫描器</a:t>
            </a:r>
          </a:p>
        </p:txBody>
      </p:sp>
      <p:sp>
        <p:nvSpPr>
          <p:cNvPr id="4" name="页脚占位符 3">
            <a:extLst>
              <a:ext uri="{FF2B5EF4-FFF2-40B4-BE49-F238E27FC236}">
                <a16:creationId xmlns:a16="http://schemas.microsoft.com/office/drawing/2014/main" id="{EC74DAC2-0913-413A-9D63-BF95E3FF3945}"/>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63254C50-E816-48A8-AA12-910D21D5B551}"/>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16" name="文本框 15">
            <a:extLst>
              <a:ext uri="{FF2B5EF4-FFF2-40B4-BE49-F238E27FC236}">
                <a16:creationId xmlns:a16="http://schemas.microsoft.com/office/drawing/2014/main" id="{E0BDD55C-E185-4F0A-8006-8E94FCF66D34}"/>
              </a:ext>
            </a:extLst>
          </p:cNvPr>
          <p:cNvSpPr txBox="1"/>
          <p:nvPr/>
        </p:nvSpPr>
        <p:spPr>
          <a:xfrm>
            <a:off x="6193275" y="2645673"/>
            <a:ext cx="5044273" cy="1754326"/>
          </a:xfrm>
          <a:prstGeom prst="rect">
            <a:avLst/>
          </a:prstGeom>
          <a:noFill/>
        </p:spPr>
        <p:txBody>
          <a:bodyPr wrap="square" rtlCol="0">
            <a:spAutoFit/>
          </a:bodyPr>
          <a:lstStyle/>
          <a:p>
            <a:r>
              <a:rPr lang="zh-CN" altLang="en-US" dirty="0"/>
              <a:t>输入：</a:t>
            </a:r>
            <a:endParaRPr lang="en-US" altLang="zh-CN" dirty="0"/>
          </a:p>
          <a:p>
            <a:r>
              <a:rPr lang="zh-CN" altLang="en-US" dirty="0"/>
              <a:t>目标程序、已训练的模型</a:t>
            </a:r>
            <a:endParaRPr lang="en-US" altLang="zh-CN" dirty="0"/>
          </a:p>
          <a:p>
            <a:endParaRPr lang="en-US" altLang="zh-CN" dirty="0"/>
          </a:p>
          <a:p>
            <a:r>
              <a:rPr lang="zh-CN" altLang="en-US" dirty="0"/>
              <a:t>输出：</a:t>
            </a:r>
            <a:endParaRPr lang="en-US" altLang="zh-CN" dirty="0"/>
          </a:p>
          <a:p>
            <a:r>
              <a:rPr lang="zh-CN" altLang="en-US" dirty="0"/>
              <a:t>程序切片</a:t>
            </a:r>
            <a:r>
              <a:rPr lang="en-US" altLang="zh-CN" dirty="0"/>
              <a:t>/</a:t>
            </a:r>
            <a:r>
              <a:rPr lang="zh-CN" altLang="en-US" dirty="0"/>
              <a:t>函数是否存在漏洞</a:t>
            </a:r>
            <a:endParaRPr lang="en-US" altLang="zh-CN" dirty="0"/>
          </a:p>
          <a:p>
            <a:endParaRPr lang="en-US" altLang="zh-CN" dirty="0"/>
          </a:p>
        </p:txBody>
      </p:sp>
      <p:pic>
        <p:nvPicPr>
          <p:cNvPr id="3" name="图片 2">
            <a:extLst>
              <a:ext uri="{FF2B5EF4-FFF2-40B4-BE49-F238E27FC236}">
                <a16:creationId xmlns:a16="http://schemas.microsoft.com/office/drawing/2014/main" id="{888FB860-24BF-42B1-83EB-3670CB1C2837}"/>
              </a:ext>
            </a:extLst>
          </p:cNvPr>
          <p:cNvPicPr>
            <a:picLocks noChangeAspect="1"/>
          </p:cNvPicPr>
          <p:nvPr/>
        </p:nvPicPr>
        <p:blipFill>
          <a:blip r:embed="rId2"/>
          <a:stretch>
            <a:fillRect/>
          </a:stretch>
        </p:blipFill>
        <p:spPr>
          <a:xfrm>
            <a:off x="867450" y="1130300"/>
            <a:ext cx="4655876" cy="5088744"/>
          </a:xfrm>
          <a:prstGeom prst="rect">
            <a:avLst/>
          </a:prstGeom>
        </p:spPr>
      </p:pic>
    </p:spTree>
    <p:extLst>
      <p:ext uri="{BB962C8B-B14F-4D97-AF65-F5344CB8AC3E}">
        <p14:creationId xmlns:p14="http://schemas.microsoft.com/office/powerpoint/2010/main" val="62595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A508-EA6F-47F3-89EE-202E9EB4D5FA}"/>
              </a:ext>
            </a:extLst>
          </p:cNvPr>
          <p:cNvSpPr>
            <a:spLocks noGrp="1"/>
          </p:cNvSpPr>
          <p:nvPr>
            <p:ph type="title"/>
          </p:nvPr>
        </p:nvSpPr>
        <p:spPr/>
        <p:txBody>
          <a:bodyPr/>
          <a:lstStyle/>
          <a:p>
            <a:r>
              <a:rPr lang="zh-CN" altLang="en-US" dirty="0"/>
              <a:t>系统设计</a:t>
            </a:r>
            <a:r>
              <a:rPr lang="en-US" altLang="zh-CN" dirty="0"/>
              <a:t>——</a:t>
            </a:r>
            <a:r>
              <a:rPr lang="zh-CN" altLang="en-US" dirty="0"/>
              <a:t>学习模块</a:t>
            </a:r>
          </a:p>
        </p:txBody>
      </p:sp>
      <p:sp>
        <p:nvSpPr>
          <p:cNvPr id="4" name="页脚占位符 3">
            <a:extLst>
              <a:ext uri="{FF2B5EF4-FFF2-40B4-BE49-F238E27FC236}">
                <a16:creationId xmlns:a16="http://schemas.microsoft.com/office/drawing/2014/main" id="{EC74DAC2-0913-413A-9D63-BF95E3FF3945}"/>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63254C50-E816-48A8-AA12-910D21D5B551}"/>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6" name="文本框 15">
            <a:extLst>
              <a:ext uri="{FF2B5EF4-FFF2-40B4-BE49-F238E27FC236}">
                <a16:creationId xmlns:a16="http://schemas.microsoft.com/office/drawing/2014/main" id="{E0BDD55C-E185-4F0A-8006-8E94FCF66D34}"/>
              </a:ext>
            </a:extLst>
          </p:cNvPr>
          <p:cNvSpPr txBox="1"/>
          <p:nvPr/>
        </p:nvSpPr>
        <p:spPr>
          <a:xfrm>
            <a:off x="1841959" y="1683171"/>
            <a:ext cx="3405902" cy="923330"/>
          </a:xfrm>
          <a:prstGeom prst="rect">
            <a:avLst/>
          </a:prstGeom>
          <a:noFill/>
        </p:spPr>
        <p:txBody>
          <a:bodyPr wrap="square" rtlCol="0">
            <a:spAutoFit/>
          </a:bodyPr>
          <a:lstStyle/>
          <a:p>
            <a:r>
              <a:rPr lang="zh-CN" altLang="en-US" b="1" dirty="0"/>
              <a:t>输入：</a:t>
            </a:r>
            <a:endParaRPr lang="en-US" altLang="zh-CN" b="1" dirty="0"/>
          </a:p>
          <a:p>
            <a:r>
              <a:rPr lang="zh-CN" altLang="en-US" dirty="0"/>
              <a:t>已标记的数据</a:t>
            </a:r>
            <a:endParaRPr lang="en-US" altLang="zh-CN" dirty="0"/>
          </a:p>
          <a:p>
            <a:r>
              <a:rPr lang="en-US" altLang="zh-CN" dirty="0"/>
              <a:t>&lt;Type, Vector,</a:t>
            </a:r>
            <a:r>
              <a:rPr lang="zh-CN" altLang="en-US" dirty="0"/>
              <a:t> </a:t>
            </a:r>
            <a:r>
              <a:rPr lang="en-US" altLang="zh-CN" dirty="0" err="1"/>
              <a:t>IfVuln</a:t>
            </a:r>
            <a:r>
              <a:rPr lang="en-US" altLang="zh-CN" dirty="0"/>
              <a:t>&gt;</a:t>
            </a:r>
          </a:p>
        </p:txBody>
      </p:sp>
      <p:pic>
        <p:nvPicPr>
          <p:cNvPr id="7" name="图片 6">
            <a:extLst>
              <a:ext uri="{FF2B5EF4-FFF2-40B4-BE49-F238E27FC236}">
                <a16:creationId xmlns:a16="http://schemas.microsoft.com/office/drawing/2014/main" id="{9D533582-8F46-4372-9E01-60F36E6FD23F}"/>
              </a:ext>
            </a:extLst>
          </p:cNvPr>
          <p:cNvPicPr>
            <a:picLocks noChangeAspect="1"/>
          </p:cNvPicPr>
          <p:nvPr/>
        </p:nvPicPr>
        <p:blipFill>
          <a:blip r:embed="rId2"/>
          <a:stretch>
            <a:fillRect/>
          </a:stretch>
        </p:blipFill>
        <p:spPr>
          <a:xfrm>
            <a:off x="1976850" y="3436366"/>
            <a:ext cx="8238300" cy="2423313"/>
          </a:xfrm>
          <a:prstGeom prst="rect">
            <a:avLst/>
          </a:prstGeom>
        </p:spPr>
      </p:pic>
      <p:sp>
        <p:nvSpPr>
          <p:cNvPr id="8" name="文本框 7">
            <a:extLst>
              <a:ext uri="{FF2B5EF4-FFF2-40B4-BE49-F238E27FC236}">
                <a16:creationId xmlns:a16="http://schemas.microsoft.com/office/drawing/2014/main" id="{41C45459-15C8-4952-8805-F0B111662347}"/>
              </a:ext>
            </a:extLst>
          </p:cNvPr>
          <p:cNvSpPr txBox="1"/>
          <p:nvPr/>
        </p:nvSpPr>
        <p:spPr>
          <a:xfrm>
            <a:off x="6321287" y="1683171"/>
            <a:ext cx="3975652" cy="923330"/>
          </a:xfrm>
          <a:prstGeom prst="rect">
            <a:avLst/>
          </a:prstGeom>
          <a:noFill/>
        </p:spPr>
        <p:txBody>
          <a:bodyPr wrap="square" rtlCol="0">
            <a:spAutoFit/>
          </a:bodyPr>
          <a:lstStyle/>
          <a:p>
            <a:r>
              <a:rPr lang="zh-CN" altLang="en-US" b="1" dirty="0"/>
              <a:t>输出：</a:t>
            </a:r>
            <a:endParaRPr lang="en-US" altLang="zh-CN" b="1" dirty="0"/>
          </a:p>
          <a:p>
            <a:r>
              <a:rPr lang="zh-CN" altLang="en-US" dirty="0"/>
              <a:t>已训练的模型</a:t>
            </a:r>
            <a:endParaRPr lang="en-US" altLang="zh-CN" dirty="0"/>
          </a:p>
          <a:p>
            <a:endParaRPr lang="zh-CN" altLang="en-US" dirty="0"/>
          </a:p>
        </p:txBody>
      </p:sp>
    </p:spTree>
    <p:extLst>
      <p:ext uri="{BB962C8B-B14F-4D97-AF65-F5344CB8AC3E}">
        <p14:creationId xmlns:p14="http://schemas.microsoft.com/office/powerpoint/2010/main" val="98697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实验</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Experiment</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05</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81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02251EC-8E54-4001-BA96-2335F19730E7}"/>
              </a:ext>
            </a:extLst>
          </p:cNvPr>
          <p:cNvSpPr>
            <a:spLocks noGrp="1"/>
          </p:cNvSpPr>
          <p:nvPr>
            <p:ph type="title"/>
          </p:nvPr>
        </p:nvSpPr>
        <p:spPr/>
        <p:txBody>
          <a:bodyPr/>
          <a:lstStyle/>
          <a:p>
            <a:pPr>
              <a:lnSpc>
                <a:spcPct val="120000"/>
              </a:lnSpc>
            </a:pPr>
            <a:r>
              <a:rPr lang="zh-CN" altLang="en-US" dirty="0"/>
              <a:t>实验</a:t>
            </a:r>
          </a:p>
        </p:txBody>
      </p:sp>
      <p:sp>
        <p:nvSpPr>
          <p:cNvPr id="5" name="内容占位符 4">
            <a:extLst>
              <a:ext uri="{FF2B5EF4-FFF2-40B4-BE49-F238E27FC236}">
                <a16:creationId xmlns:a16="http://schemas.microsoft.com/office/drawing/2014/main" id="{E621584D-7BFA-4697-A707-9910795D2EE3}"/>
              </a:ext>
            </a:extLst>
          </p:cNvPr>
          <p:cNvSpPr>
            <a:spLocks noGrp="1"/>
          </p:cNvSpPr>
          <p:nvPr>
            <p:ph idx="1"/>
          </p:nvPr>
        </p:nvSpPr>
        <p:spPr>
          <a:xfrm>
            <a:off x="669924" y="1130300"/>
            <a:ext cx="10850563" cy="5013325"/>
          </a:xfrm>
        </p:spPr>
        <p:txBody>
          <a:bodyPr/>
          <a:lstStyle/>
          <a:p>
            <a:pPr>
              <a:lnSpc>
                <a:spcPct val="120000"/>
              </a:lnSpc>
              <a:spcBef>
                <a:spcPct val="0"/>
              </a:spcBef>
            </a:pPr>
            <a:r>
              <a:rPr lang="en-US" altLang="zh-CN" dirty="0"/>
              <a:t>RQ</a:t>
            </a:r>
            <a:r>
              <a:rPr lang="zh-CN" altLang="en-US" dirty="0"/>
              <a:t>：基于深度学习的漏洞扫描系统是否可以降低误报率</a:t>
            </a:r>
            <a:endParaRPr lang="en-US" altLang="zh-CN" dirty="0"/>
          </a:p>
          <a:p>
            <a:pPr>
              <a:lnSpc>
                <a:spcPct val="120000"/>
              </a:lnSpc>
              <a:spcBef>
                <a:spcPct val="0"/>
              </a:spcBef>
            </a:pPr>
            <a:r>
              <a:rPr lang="zh-CN" altLang="en-US" dirty="0"/>
              <a:t>数据集</a:t>
            </a:r>
            <a:endParaRPr lang="en-US" altLang="zh-CN" dirty="0"/>
          </a:p>
          <a:p>
            <a:pPr lvl="1">
              <a:lnSpc>
                <a:spcPct val="120000"/>
              </a:lnSpc>
              <a:spcBef>
                <a:spcPct val="0"/>
              </a:spcBef>
            </a:pPr>
            <a:r>
              <a:rPr lang="en-US" altLang="zh-CN" dirty="0"/>
              <a:t>OWASP Benchmark</a:t>
            </a:r>
          </a:p>
          <a:p>
            <a:pPr lvl="1">
              <a:lnSpc>
                <a:spcPct val="120000"/>
              </a:lnSpc>
              <a:spcBef>
                <a:spcPct val="0"/>
              </a:spcBef>
            </a:pPr>
            <a:r>
              <a:rPr lang="en-US" altLang="zh-CN" dirty="0"/>
              <a:t>Real-World Benchmark</a:t>
            </a:r>
          </a:p>
          <a:p>
            <a:pPr lvl="1">
              <a:lnSpc>
                <a:spcPct val="120000"/>
              </a:lnSpc>
              <a:spcBef>
                <a:spcPct val="0"/>
              </a:spcBef>
            </a:pPr>
            <a:r>
              <a:rPr lang="en-US" altLang="zh-CN" dirty="0" err="1"/>
              <a:t>Mooctest</a:t>
            </a:r>
            <a:r>
              <a:rPr lang="en-US" altLang="zh-CN" dirty="0"/>
              <a:t> crowdsourcing Data</a:t>
            </a:r>
          </a:p>
          <a:p>
            <a:pPr>
              <a:lnSpc>
                <a:spcPct val="120000"/>
              </a:lnSpc>
              <a:spcBef>
                <a:spcPct val="0"/>
              </a:spcBef>
            </a:pPr>
            <a:r>
              <a:rPr lang="zh-CN" altLang="en-US" dirty="0"/>
              <a:t>度量</a:t>
            </a:r>
            <a:endParaRPr lang="en-US" altLang="zh-CN" dirty="0"/>
          </a:p>
          <a:p>
            <a:pPr lvl="1">
              <a:lnSpc>
                <a:spcPct val="120000"/>
              </a:lnSpc>
              <a:spcBef>
                <a:spcPct val="0"/>
              </a:spcBef>
            </a:pPr>
            <a:r>
              <a:rPr lang="en-US" altLang="zh-CN" dirty="0"/>
              <a:t>FP</a:t>
            </a:r>
            <a:r>
              <a:rPr lang="zh-CN" altLang="en-US" dirty="0"/>
              <a:t>（↓）、</a:t>
            </a:r>
            <a:r>
              <a:rPr lang="en-US" altLang="zh-CN" dirty="0"/>
              <a:t>Precision</a:t>
            </a:r>
            <a:r>
              <a:rPr lang="zh-CN" altLang="en-US" dirty="0"/>
              <a:t>（↑）、</a:t>
            </a:r>
            <a:r>
              <a:rPr lang="en-US" altLang="zh-CN" dirty="0"/>
              <a:t>Recall</a:t>
            </a:r>
            <a:r>
              <a:rPr lang="zh-CN" altLang="en-US" dirty="0"/>
              <a:t> （↓） 、</a:t>
            </a:r>
            <a:r>
              <a:rPr lang="en-US" altLang="zh-CN" dirty="0"/>
              <a:t>F1</a:t>
            </a:r>
            <a:r>
              <a:rPr lang="zh-CN" altLang="en-US" dirty="0"/>
              <a:t> （？）</a:t>
            </a:r>
            <a:endParaRPr lang="en-US" altLang="zh-CN" dirty="0"/>
          </a:p>
          <a:p>
            <a:pPr lvl="1">
              <a:lnSpc>
                <a:spcPct val="120000"/>
              </a:lnSpc>
              <a:spcBef>
                <a:spcPct val="0"/>
              </a:spcBef>
            </a:pPr>
            <a:endParaRPr lang="en-US" altLang="zh-CN" dirty="0"/>
          </a:p>
          <a:p>
            <a:pPr>
              <a:lnSpc>
                <a:spcPct val="120000"/>
              </a:lnSpc>
              <a:spcBef>
                <a:spcPct val="0"/>
              </a:spcBef>
            </a:pPr>
            <a:r>
              <a:rPr lang="zh-CN" altLang="en-US" dirty="0"/>
              <a:t>实验设计</a:t>
            </a:r>
            <a:endParaRPr lang="en-US" altLang="zh-CN" dirty="0"/>
          </a:p>
          <a:p>
            <a:pPr lvl="1">
              <a:lnSpc>
                <a:spcPct val="120000"/>
              </a:lnSpc>
              <a:spcBef>
                <a:spcPct val="0"/>
              </a:spcBef>
            </a:pPr>
            <a:endParaRPr lang="en-US" altLang="zh-CN" dirty="0"/>
          </a:p>
          <a:p>
            <a:pPr lvl="1">
              <a:lnSpc>
                <a:spcPct val="120000"/>
              </a:lnSpc>
              <a:spcBef>
                <a:spcPct val="0"/>
              </a:spcBef>
            </a:pPr>
            <a:endParaRPr lang="en-US" altLang="zh-CN" dirty="0"/>
          </a:p>
        </p:txBody>
      </p:sp>
      <p:graphicFrame>
        <p:nvGraphicFramePr>
          <p:cNvPr id="7" name="表格 6">
            <a:extLst>
              <a:ext uri="{FF2B5EF4-FFF2-40B4-BE49-F238E27FC236}">
                <a16:creationId xmlns:a16="http://schemas.microsoft.com/office/drawing/2014/main" id="{F5A7FEE3-1DCB-41CD-913F-1C57104D7744}"/>
              </a:ext>
            </a:extLst>
          </p:cNvPr>
          <p:cNvGraphicFramePr>
            <a:graphicFrameLocks noGrp="1"/>
          </p:cNvGraphicFramePr>
          <p:nvPr>
            <p:extLst>
              <p:ext uri="{D42A27DB-BD31-4B8C-83A1-F6EECF244321}">
                <p14:modId xmlns:p14="http://schemas.microsoft.com/office/powerpoint/2010/main" val="4277722038"/>
              </p:ext>
            </p:extLst>
          </p:nvPr>
        </p:nvGraphicFramePr>
        <p:xfrm>
          <a:off x="941065" y="4382381"/>
          <a:ext cx="10308280" cy="1680716"/>
        </p:xfrm>
        <a:graphic>
          <a:graphicData uri="http://schemas.openxmlformats.org/drawingml/2006/table">
            <a:tbl>
              <a:tblPr firstRow="1" bandRow="1">
                <a:tableStyleId>{93296810-A885-4BE3-A3E7-6D5BEEA58F35}</a:tableStyleId>
              </a:tblPr>
              <a:tblGrid>
                <a:gridCol w="1611635">
                  <a:extLst>
                    <a:ext uri="{9D8B030D-6E8A-4147-A177-3AD203B41FA5}">
                      <a16:colId xmlns:a16="http://schemas.microsoft.com/office/drawing/2014/main" val="2553721912"/>
                    </a:ext>
                  </a:extLst>
                </a:gridCol>
                <a:gridCol w="1841500">
                  <a:extLst>
                    <a:ext uri="{9D8B030D-6E8A-4147-A177-3AD203B41FA5}">
                      <a16:colId xmlns:a16="http://schemas.microsoft.com/office/drawing/2014/main" val="3124589334"/>
                    </a:ext>
                  </a:extLst>
                </a:gridCol>
                <a:gridCol w="1854200">
                  <a:extLst>
                    <a:ext uri="{9D8B030D-6E8A-4147-A177-3AD203B41FA5}">
                      <a16:colId xmlns:a16="http://schemas.microsoft.com/office/drawing/2014/main" val="3071728244"/>
                    </a:ext>
                  </a:extLst>
                </a:gridCol>
                <a:gridCol w="1701800">
                  <a:extLst>
                    <a:ext uri="{9D8B030D-6E8A-4147-A177-3AD203B41FA5}">
                      <a16:colId xmlns:a16="http://schemas.microsoft.com/office/drawing/2014/main" val="1347501409"/>
                    </a:ext>
                  </a:extLst>
                </a:gridCol>
                <a:gridCol w="1638300">
                  <a:extLst>
                    <a:ext uri="{9D8B030D-6E8A-4147-A177-3AD203B41FA5}">
                      <a16:colId xmlns:a16="http://schemas.microsoft.com/office/drawing/2014/main" val="2559639688"/>
                    </a:ext>
                  </a:extLst>
                </a:gridCol>
                <a:gridCol w="1660845">
                  <a:extLst>
                    <a:ext uri="{9D8B030D-6E8A-4147-A177-3AD203B41FA5}">
                      <a16:colId xmlns:a16="http://schemas.microsoft.com/office/drawing/2014/main" val="954988465"/>
                    </a:ext>
                  </a:extLst>
                </a:gridCol>
              </a:tblGrid>
              <a:tr h="420179">
                <a:tc>
                  <a:txBody>
                    <a:bodyPr/>
                    <a:lstStyle/>
                    <a:p>
                      <a:pPr>
                        <a:lnSpc>
                          <a:spcPct val="120000"/>
                        </a:lnSpc>
                        <a:spcBef>
                          <a:spcPts val="0"/>
                        </a:spcBef>
                        <a:spcAft>
                          <a:spcPts val="0"/>
                        </a:spcAft>
                      </a:pPr>
                      <a:r>
                        <a:rPr lang="en-US" altLang="zh-CN" dirty="0"/>
                        <a:t>Dataset</a:t>
                      </a:r>
                      <a:endParaRPr lang="zh-CN" altLang="en-US" dirty="0"/>
                    </a:p>
                  </a:txBody>
                  <a:tcPr/>
                </a:tc>
                <a:tc>
                  <a:txBody>
                    <a:bodyPr/>
                    <a:lstStyle/>
                    <a:p>
                      <a:pPr>
                        <a:lnSpc>
                          <a:spcPct val="120000"/>
                        </a:lnSpc>
                        <a:spcBef>
                          <a:spcPts val="0"/>
                        </a:spcBef>
                        <a:spcAft>
                          <a:spcPts val="0"/>
                        </a:spcAft>
                      </a:pPr>
                      <a:r>
                        <a:rPr lang="en-US" altLang="zh-CN" dirty="0"/>
                        <a:t>Approach</a:t>
                      </a:r>
                      <a:endParaRPr lang="zh-CN" altLang="en-US" dirty="0"/>
                    </a:p>
                  </a:txBody>
                  <a:tcPr/>
                </a:tc>
                <a:tc>
                  <a:txBody>
                    <a:bodyPr/>
                    <a:lstStyle/>
                    <a:p>
                      <a:pPr>
                        <a:lnSpc>
                          <a:spcPct val="120000"/>
                        </a:lnSpc>
                        <a:spcBef>
                          <a:spcPts val="0"/>
                        </a:spcBef>
                        <a:spcAft>
                          <a:spcPts val="0"/>
                        </a:spcAft>
                      </a:pPr>
                      <a:r>
                        <a:rPr lang="en-US" altLang="zh-CN" dirty="0"/>
                        <a:t>FP</a:t>
                      </a:r>
                      <a:endParaRPr lang="zh-CN" altLang="en-US" dirty="0"/>
                    </a:p>
                  </a:txBody>
                  <a:tcPr/>
                </a:tc>
                <a:tc>
                  <a:txBody>
                    <a:bodyPr/>
                    <a:lstStyle/>
                    <a:p>
                      <a:pPr>
                        <a:lnSpc>
                          <a:spcPct val="120000"/>
                        </a:lnSpc>
                        <a:spcBef>
                          <a:spcPts val="0"/>
                        </a:spcBef>
                        <a:spcAft>
                          <a:spcPts val="0"/>
                        </a:spcAft>
                      </a:pPr>
                      <a:r>
                        <a:rPr lang="en-US" altLang="zh-CN" dirty="0"/>
                        <a:t>Precision</a:t>
                      </a:r>
                      <a:endParaRPr lang="zh-CN" altLang="en-US" dirty="0"/>
                    </a:p>
                  </a:txBody>
                  <a:tcPr/>
                </a:tc>
                <a:tc>
                  <a:txBody>
                    <a:bodyPr/>
                    <a:lstStyle/>
                    <a:p>
                      <a:pPr>
                        <a:lnSpc>
                          <a:spcPct val="120000"/>
                        </a:lnSpc>
                        <a:spcBef>
                          <a:spcPts val="0"/>
                        </a:spcBef>
                        <a:spcAft>
                          <a:spcPts val="0"/>
                        </a:spcAft>
                      </a:pPr>
                      <a:r>
                        <a:rPr lang="en-US" altLang="zh-CN" dirty="0"/>
                        <a:t>Recall</a:t>
                      </a:r>
                      <a:endParaRPr lang="zh-CN" altLang="en-US" dirty="0"/>
                    </a:p>
                  </a:txBody>
                  <a:tcPr/>
                </a:tc>
                <a:tc>
                  <a:txBody>
                    <a:bodyPr/>
                    <a:lstStyle/>
                    <a:p>
                      <a:pPr>
                        <a:lnSpc>
                          <a:spcPct val="120000"/>
                        </a:lnSpc>
                        <a:spcBef>
                          <a:spcPts val="0"/>
                        </a:spcBef>
                        <a:spcAft>
                          <a:spcPts val="0"/>
                        </a:spcAft>
                      </a:pPr>
                      <a:r>
                        <a:rPr lang="en-US" altLang="zh-CN" dirty="0"/>
                        <a:t>F1</a:t>
                      </a:r>
                      <a:endParaRPr lang="zh-CN" altLang="en-US" dirty="0"/>
                    </a:p>
                  </a:txBody>
                  <a:tcPr/>
                </a:tc>
                <a:extLst>
                  <a:ext uri="{0D108BD9-81ED-4DB2-BD59-A6C34878D82A}">
                    <a16:rowId xmlns:a16="http://schemas.microsoft.com/office/drawing/2014/main" val="3051049395"/>
                  </a:ext>
                </a:extLst>
              </a:tr>
              <a:tr h="420179">
                <a:tc>
                  <a:txBody>
                    <a:bodyPr/>
                    <a:lstStyle/>
                    <a:p>
                      <a:pPr>
                        <a:lnSpc>
                          <a:spcPct val="120000"/>
                        </a:lnSpc>
                        <a:spcBef>
                          <a:spcPts val="0"/>
                        </a:spcBef>
                        <a:spcAft>
                          <a:spcPts val="0"/>
                        </a:spcAft>
                      </a:pPr>
                      <a:r>
                        <a:rPr lang="en-US" altLang="zh-CN" dirty="0"/>
                        <a:t>OWASP</a:t>
                      </a:r>
                      <a:endParaRPr lang="zh-CN" altLang="en-US" dirty="0"/>
                    </a:p>
                  </a:txBody>
                  <a:tcPr/>
                </a:tc>
                <a:tc>
                  <a:txBody>
                    <a:bodyPr/>
                    <a:lstStyle/>
                    <a:p>
                      <a:pPr>
                        <a:lnSpc>
                          <a:spcPct val="120000"/>
                        </a:lnSpc>
                        <a:spcBef>
                          <a:spcPts val="0"/>
                        </a:spcBef>
                        <a:spcAft>
                          <a:spcPts val="0"/>
                        </a:spcAft>
                      </a:pPr>
                      <a:r>
                        <a:rPr lang="en-US" altLang="zh-CN" dirty="0"/>
                        <a:t>Our Approach</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2090908771"/>
                  </a:ext>
                </a:extLst>
              </a:tr>
              <a:tr h="420179">
                <a:tc>
                  <a:txBody>
                    <a:bodyPr/>
                    <a:lstStyle/>
                    <a:p>
                      <a:pPr>
                        <a:lnSpc>
                          <a:spcPct val="120000"/>
                        </a:lnSpc>
                        <a:spcBef>
                          <a:spcPts val="0"/>
                        </a:spcBef>
                        <a:spcAft>
                          <a:spcPts val="0"/>
                        </a:spcAft>
                      </a:pPr>
                      <a:endParaRPr lang="zh-CN" altLang="en-US" dirty="0"/>
                    </a:p>
                  </a:txBody>
                  <a:tcPr/>
                </a:tc>
                <a:tc>
                  <a:txBody>
                    <a:bodyPr/>
                    <a:lstStyle/>
                    <a:p>
                      <a:pPr>
                        <a:lnSpc>
                          <a:spcPct val="120000"/>
                        </a:lnSpc>
                        <a:spcBef>
                          <a:spcPts val="0"/>
                        </a:spcBef>
                        <a:spcAft>
                          <a:spcPts val="0"/>
                        </a:spcAft>
                      </a:pPr>
                      <a:r>
                        <a:rPr lang="en-US" altLang="zh-CN" dirty="0" err="1"/>
                        <a:t>Spotbugs</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2588498108"/>
                  </a:ext>
                </a:extLst>
              </a:tr>
              <a:tr h="420179">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3089570692"/>
                  </a:ext>
                </a:extLst>
              </a:tr>
            </a:tbl>
          </a:graphicData>
        </a:graphic>
      </p:graphicFrame>
      <p:pic>
        <p:nvPicPr>
          <p:cNvPr id="2" name="图片 1">
            <a:extLst>
              <a:ext uri="{FF2B5EF4-FFF2-40B4-BE49-F238E27FC236}">
                <a16:creationId xmlns:a16="http://schemas.microsoft.com/office/drawing/2014/main" id="{A90C298A-115B-4467-8E7E-D4DF1C0EAF73}"/>
              </a:ext>
            </a:extLst>
          </p:cNvPr>
          <p:cNvPicPr>
            <a:picLocks noChangeAspect="1"/>
          </p:cNvPicPr>
          <p:nvPr/>
        </p:nvPicPr>
        <p:blipFill>
          <a:blip r:embed="rId3"/>
          <a:stretch>
            <a:fillRect/>
          </a:stretch>
        </p:blipFill>
        <p:spPr>
          <a:xfrm>
            <a:off x="7486379" y="1144440"/>
            <a:ext cx="3762966" cy="2678722"/>
          </a:xfrm>
          <a:prstGeom prst="rect">
            <a:avLst/>
          </a:prstGeom>
        </p:spPr>
      </p:pic>
    </p:spTree>
    <p:extLst>
      <p:ext uri="{BB962C8B-B14F-4D97-AF65-F5344CB8AC3E}">
        <p14:creationId xmlns:p14="http://schemas.microsoft.com/office/powerpoint/2010/main" val="422272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b="0" dirty="0">
                <a:solidFill>
                  <a:schemeClr val="tx2"/>
                </a:solidFill>
              </a:rPr>
              <a:t>项目初步计划 </a:t>
            </a:r>
            <a:r>
              <a:rPr lang="en-US" altLang="zh-CN" b="0" dirty="0">
                <a:solidFill>
                  <a:schemeClr val="tx2"/>
                </a:solidFill>
              </a:rPr>
              <a:t>&amp; </a:t>
            </a:r>
            <a:r>
              <a:rPr lang="zh-CN" altLang="en-US" b="0" dirty="0">
                <a:solidFill>
                  <a:schemeClr val="tx2"/>
                </a:solidFill>
              </a:rPr>
              <a:t>当前进展</a:t>
            </a: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Plan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06</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97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系统意义</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Motivation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01</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741383-F517-4DE0-8B0A-9D8E2BA65143}"/>
              </a:ext>
            </a:extLst>
          </p:cNvPr>
          <p:cNvSpPr>
            <a:spLocks noGrp="1"/>
          </p:cNvSpPr>
          <p:nvPr>
            <p:ph type="title"/>
          </p:nvPr>
        </p:nvSpPr>
        <p:spPr/>
        <p:txBody>
          <a:bodyPr/>
          <a:lstStyle/>
          <a:p>
            <a:r>
              <a:rPr lang="zh-CN" altLang="en-US" dirty="0"/>
              <a:t>项目初步计划</a:t>
            </a:r>
          </a:p>
        </p:txBody>
      </p:sp>
      <p:graphicFrame>
        <p:nvGraphicFramePr>
          <p:cNvPr id="6" name="内容占位符 5">
            <a:extLst>
              <a:ext uri="{FF2B5EF4-FFF2-40B4-BE49-F238E27FC236}">
                <a16:creationId xmlns:a16="http://schemas.microsoft.com/office/drawing/2014/main" id="{C902E687-6398-4EB9-8970-E7AD5A74D10C}"/>
              </a:ext>
            </a:extLst>
          </p:cNvPr>
          <p:cNvGraphicFramePr>
            <a:graphicFrameLocks noGrp="1"/>
          </p:cNvGraphicFramePr>
          <p:nvPr>
            <p:ph idx="1"/>
            <p:extLst>
              <p:ext uri="{D42A27DB-BD31-4B8C-83A1-F6EECF244321}">
                <p14:modId xmlns:p14="http://schemas.microsoft.com/office/powerpoint/2010/main" val="3242827004"/>
              </p:ext>
            </p:extLst>
          </p:nvPr>
        </p:nvGraphicFramePr>
        <p:xfrm>
          <a:off x="669924" y="2131060"/>
          <a:ext cx="10850562" cy="2595880"/>
        </p:xfrm>
        <a:graphic>
          <a:graphicData uri="http://schemas.openxmlformats.org/drawingml/2006/table">
            <a:tbl>
              <a:tblPr firstRow="1" bandRow="1">
                <a:tableStyleId>{93296810-A885-4BE3-A3E7-6D5BEEA58F35}</a:tableStyleId>
              </a:tblPr>
              <a:tblGrid>
                <a:gridCol w="6142858">
                  <a:extLst>
                    <a:ext uri="{9D8B030D-6E8A-4147-A177-3AD203B41FA5}">
                      <a16:colId xmlns:a16="http://schemas.microsoft.com/office/drawing/2014/main" val="795565513"/>
                    </a:ext>
                  </a:extLst>
                </a:gridCol>
                <a:gridCol w="2451798">
                  <a:extLst>
                    <a:ext uri="{9D8B030D-6E8A-4147-A177-3AD203B41FA5}">
                      <a16:colId xmlns:a16="http://schemas.microsoft.com/office/drawing/2014/main" val="980903849"/>
                    </a:ext>
                  </a:extLst>
                </a:gridCol>
                <a:gridCol w="2255906">
                  <a:extLst>
                    <a:ext uri="{9D8B030D-6E8A-4147-A177-3AD203B41FA5}">
                      <a16:colId xmlns:a16="http://schemas.microsoft.com/office/drawing/2014/main" val="16704755"/>
                    </a:ext>
                  </a:extLst>
                </a:gridCol>
              </a:tblGrid>
              <a:tr h="370840">
                <a:tc>
                  <a:txBody>
                    <a:bodyPr/>
                    <a:lstStyle/>
                    <a:p>
                      <a:r>
                        <a:rPr lang="zh-CN" altLang="en-US" dirty="0"/>
                        <a:t>阶段</a:t>
                      </a:r>
                    </a:p>
                  </a:txBody>
                  <a:tcPr/>
                </a:tc>
                <a:tc>
                  <a:txBody>
                    <a:bodyPr/>
                    <a:lstStyle/>
                    <a:p>
                      <a:r>
                        <a:rPr lang="zh-CN" altLang="en-US" dirty="0"/>
                        <a:t>进度</a:t>
                      </a:r>
                    </a:p>
                  </a:txBody>
                  <a:tcPr/>
                </a:tc>
                <a:tc>
                  <a:txBody>
                    <a:bodyPr/>
                    <a:lstStyle/>
                    <a:p>
                      <a:r>
                        <a:rPr lang="zh-CN" altLang="en-US" dirty="0"/>
                        <a:t>耗时</a:t>
                      </a:r>
                    </a:p>
                  </a:txBody>
                  <a:tcPr/>
                </a:tc>
                <a:extLst>
                  <a:ext uri="{0D108BD9-81ED-4DB2-BD59-A6C34878D82A}">
                    <a16:rowId xmlns:a16="http://schemas.microsoft.com/office/drawing/2014/main" val="1299797143"/>
                  </a:ext>
                </a:extLst>
              </a:tr>
              <a:tr h="370840">
                <a:tc>
                  <a:txBody>
                    <a:bodyPr/>
                    <a:lstStyle/>
                    <a:p>
                      <a:r>
                        <a:rPr lang="zh-CN" altLang="en-US" dirty="0"/>
                        <a:t>细化技术方案</a:t>
                      </a:r>
                      <a:r>
                        <a:rPr lang="en-US" altLang="zh-CN" dirty="0"/>
                        <a:t>(</a:t>
                      </a:r>
                      <a:r>
                        <a:rPr lang="zh-CN" altLang="en-US" dirty="0"/>
                        <a:t>确定可行性</a:t>
                      </a:r>
                      <a:r>
                        <a:rPr lang="en-US" altLang="zh-CN" dirty="0"/>
                        <a:t>)</a:t>
                      </a:r>
                    </a:p>
                  </a:txBody>
                  <a:tcPr/>
                </a:tc>
                <a:tc>
                  <a:txBody>
                    <a:bodyPr/>
                    <a:lstStyle/>
                    <a:p>
                      <a:r>
                        <a:rPr lang="en-US" altLang="zh-CN" dirty="0"/>
                        <a:t>Doing</a:t>
                      </a:r>
                      <a:endParaRPr lang="zh-CN" altLang="en-US" dirty="0"/>
                    </a:p>
                  </a:txBody>
                  <a:tcPr/>
                </a:tc>
                <a:tc>
                  <a:txBody>
                    <a:bodyPr/>
                    <a:lstStyle/>
                    <a:p>
                      <a:r>
                        <a:rPr lang="en-US" altLang="zh-CN" dirty="0"/>
                        <a:t>6-9</a:t>
                      </a:r>
                      <a:r>
                        <a:rPr lang="zh-CN" altLang="en-US" dirty="0"/>
                        <a:t>月</a:t>
                      </a:r>
                    </a:p>
                  </a:txBody>
                  <a:tcPr/>
                </a:tc>
                <a:extLst>
                  <a:ext uri="{0D108BD9-81ED-4DB2-BD59-A6C34878D82A}">
                    <a16:rowId xmlns:a16="http://schemas.microsoft.com/office/drawing/2014/main" val="1728068491"/>
                  </a:ext>
                </a:extLst>
              </a:tr>
              <a:tr h="370840">
                <a:tc>
                  <a:txBody>
                    <a:bodyPr/>
                    <a:lstStyle/>
                    <a:p>
                      <a:r>
                        <a:rPr lang="zh-CN" altLang="en-US" dirty="0"/>
                        <a:t>源代码特征表示实现</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10</a:t>
                      </a:r>
                      <a:r>
                        <a:rPr lang="zh-CN" altLang="en-US" dirty="0"/>
                        <a:t>月</a:t>
                      </a:r>
                    </a:p>
                  </a:txBody>
                  <a:tcPr/>
                </a:tc>
                <a:extLst>
                  <a:ext uri="{0D108BD9-81ED-4DB2-BD59-A6C34878D82A}">
                    <a16:rowId xmlns:a16="http://schemas.microsoft.com/office/drawing/2014/main" val="43775993"/>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学习模型实现</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11</a:t>
                      </a:r>
                      <a:r>
                        <a:rPr lang="zh-CN" altLang="en-US" dirty="0"/>
                        <a:t>月</a:t>
                      </a:r>
                    </a:p>
                  </a:txBody>
                  <a:tcPr/>
                </a:tc>
                <a:extLst>
                  <a:ext uri="{0D108BD9-81ED-4DB2-BD59-A6C34878D82A}">
                    <a16:rowId xmlns:a16="http://schemas.microsoft.com/office/drawing/2014/main" val="114634545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数据集扩充</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12</a:t>
                      </a:r>
                      <a:r>
                        <a:rPr lang="zh-CN" altLang="en-US" dirty="0"/>
                        <a:t>月</a:t>
                      </a:r>
                    </a:p>
                  </a:txBody>
                  <a:tcPr/>
                </a:tc>
                <a:extLst>
                  <a:ext uri="{0D108BD9-81ED-4DB2-BD59-A6C34878D82A}">
                    <a16:rowId xmlns:a16="http://schemas.microsoft.com/office/drawing/2014/main" val="295967610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实验</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a:t>
                      </a:r>
                      <a:r>
                        <a:rPr lang="zh-CN" altLang="en-US" dirty="0"/>
                        <a:t>月</a:t>
                      </a:r>
                    </a:p>
                  </a:txBody>
                  <a:tcPr/>
                </a:tc>
                <a:extLst>
                  <a:ext uri="{0D108BD9-81ED-4DB2-BD59-A6C34878D82A}">
                    <a16:rowId xmlns:a16="http://schemas.microsoft.com/office/drawing/2014/main" val="2941396842"/>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慕测对接</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2</a:t>
                      </a:r>
                      <a:r>
                        <a:rPr lang="zh-CN" altLang="en-US" dirty="0"/>
                        <a:t>月</a:t>
                      </a:r>
                      <a:r>
                        <a:rPr lang="en-US" altLang="zh-CN" dirty="0"/>
                        <a:t>~</a:t>
                      </a:r>
                      <a:endParaRPr lang="zh-CN" altLang="en-US" dirty="0"/>
                    </a:p>
                  </a:txBody>
                  <a:tcPr/>
                </a:tc>
                <a:extLst>
                  <a:ext uri="{0D108BD9-81ED-4DB2-BD59-A6C34878D82A}">
                    <a16:rowId xmlns:a16="http://schemas.microsoft.com/office/drawing/2014/main" val="999660938"/>
                  </a:ext>
                </a:extLst>
              </a:tr>
            </a:tbl>
          </a:graphicData>
        </a:graphic>
      </p:graphicFrame>
    </p:spTree>
    <p:extLst>
      <p:ext uri="{BB962C8B-B14F-4D97-AF65-F5344CB8AC3E}">
        <p14:creationId xmlns:p14="http://schemas.microsoft.com/office/powerpoint/2010/main" val="364591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b="0" dirty="0">
                <a:solidFill>
                  <a:schemeClr val="tx2"/>
                </a:solidFill>
              </a:rPr>
              <a:t>优势</a:t>
            </a:r>
            <a:r>
              <a:rPr lang="en-US" altLang="zh-CN" b="0" dirty="0">
                <a:solidFill>
                  <a:schemeClr val="tx2"/>
                </a:solidFill>
              </a:rPr>
              <a:t>&amp;</a:t>
            </a:r>
            <a:r>
              <a:rPr lang="zh-CN" altLang="en-US" b="0" dirty="0">
                <a:solidFill>
                  <a:schemeClr val="tx2"/>
                </a:solidFill>
              </a:rPr>
              <a:t>潜在技术风险</a:t>
            </a: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Advantage &amp; Problems</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07</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55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DB054C-992F-46EF-AA62-890913A01A2B}"/>
              </a:ext>
            </a:extLst>
          </p:cNvPr>
          <p:cNvSpPr>
            <a:spLocks noGrp="1"/>
          </p:cNvSpPr>
          <p:nvPr>
            <p:ph type="title"/>
          </p:nvPr>
        </p:nvSpPr>
        <p:spPr/>
        <p:txBody>
          <a:bodyPr/>
          <a:lstStyle/>
          <a:p>
            <a:pPr>
              <a:lnSpc>
                <a:spcPct val="120000"/>
              </a:lnSpc>
            </a:pPr>
            <a:r>
              <a:rPr lang="zh-CN" altLang="en-US" dirty="0"/>
              <a:t>优势</a:t>
            </a:r>
            <a:r>
              <a:rPr lang="en-US" altLang="zh-CN" dirty="0"/>
              <a:t>&amp;</a:t>
            </a:r>
            <a:r>
              <a:rPr lang="zh-CN" altLang="en-US" dirty="0"/>
              <a:t>潜在技术风险</a:t>
            </a:r>
          </a:p>
        </p:txBody>
      </p:sp>
      <p:sp>
        <p:nvSpPr>
          <p:cNvPr id="5" name="内容占位符 4">
            <a:extLst>
              <a:ext uri="{FF2B5EF4-FFF2-40B4-BE49-F238E27FC236}">
                <a16:creationId xmlns:a16="http://schemas.microsoft.com/office/drawing/2014/main" id="{DD5BF660-7279-42B2-88FC-8E01E89C1975}"/>
              </a:ext>
            </a:extLst>
          </p:cNvPr>
          <p:cNvSpPr>
            <a:spLocks noGrp="1"/>
          </p:cNvSpPr>
          <p:nvPr>
            <p:ph idx="1"/>
          </p:nvPr>
        </p:nvSpPr>
        <p:spPr>
          <a:xfrm>
            <a:off x="670718" y="1639765"/>
            <a:ext cx="10850563" cy="4410161"/>
          </a:xfrm>
        </p:spPr>
        <p:txBody>
          <a:bodyPr>
            <a:normAutofit/>
          </a:bodyPr>
          <a:lstStyle/>
          <a:p>
            <a:pPr>
              <a:lnSpc>
                <a:spcPct val="120000"/>
              </a:lnSpc>
              <a:spcBef>
                <a:spcPct val="0"/>
              </a:spcBef>
            </a:pPr>
            <a:r>
              <a:rPr lang="zh-CN" altLang="en-US" dirty="0"/>
              <a:t>优势</a:t>
            </a:r>
            <a:endParaRPr lang="en-US" altLang="zh-CN" dirty="0"/>
          </a:p>
          <a:p>
            <a:pPr lvl="1">
              <a:lnSpc>
                <a:spcPct val="120000"/>
              </a:lnSpc>
              <a:spcBef>
                <a:spcPct val="0"/>
              </a:spcBef>
            </a:pPr>
            <a:r>
              <a:rPr lang="zh-CN" altLang="en-US" dirty="0"/>
              <a:t>通过机器学习的泛化能力解决目前技术存在的误报</a:t>
            </a:r>
            <a:endParaRPr lang="en-US" altLang="zh-CN" dirty="0"/>
          </a:p>
          <a:p>
            <a:pPr lvl="1">
              <a:lnSpc>
                <a:spcPct val="120000"/>
              </a:lnSpc>
              <a:spcBef>
                <a:spcPct val="0"/>
              </a:spcBef>
            </a:pPr>
            <a:r>
              <a:rPr lang="zh-CN" altLang="en-US" dirty="0"/>
              <a:t>与众测结合形成闭环，为版本迭代提供持续有针对性的安全扫描</a:t>
            </a:r>
            <a:endParaRPr lang="en-US" altLang="zh-CN" dirty="0"/>
          </a:p>
          <a:p>
            <a:pPr lvl="1">
              <a:lnSpc>
                <a:spcPct val="120000"/>
              </a:lnSpc>
              <a:spcBef>
                <a:spcPct val="0"/>
              </a:spcBef>
            </a:pPr>
            <a:endParaRPr lang="en-US" altLang="zh-CN" dirty="0"/>
          </a:p>
          <a:p>
            <a:pPr>
              <a:lnSpc>
                <a:spcPct val="120000"/>
              </a:lnSpc>
              <a:spcBef>
                <a:spcPct val="0"/>
              </a:spcBef>
            </a:pPr>
            <a:r>
              <a:rPr lang="zh-CN" altLang="en-US" dirty="0"/>
              <a:t>潜在技术风险</a:t>
            </a:r>
            <a:endParaRPr lang="en-US" altLang="zh-CN" dirty="0"/>
          </a:p>
          <a:p>
            <a:pPr lvl="1">
              <a:lnSpc>
                <a:spcPct val="120000"/>
              </a:lnSpc>
              <a:spcBef>
                <a:spcPct val="0"/>
              </a:spcBef>
            </a:pPr>
            <a:r>
              <a:rPr lang="zh-CN" altLang="en-US" dirty="0"/>
              <a:t>学术研究不一定适用于实际生产，</a:t>
            </a:r>
            <a:r>
              <a:rPr lang="en-US" altLang="zh-CN" dirty="0"/>
              <a:t>e.g.,</a:t>
            </a:r>
          </a:p>
          <a:p>
            <a:pPr lvl="2">
              <a:lnSpc>
                <a:spcPct val="120000"/>
              </a:lnSpc>
              <a:spcBef>
                <a:spcPct val="0"/>
              </a:spcBef>
            </a:pPr>
            <a:r>
              <a:rPr lang="zh-CN" altLang="en-US" dirty="0"/>
              <a:t>当前算法只针对简单</a:t>
            </a:r>
            <a:r>
              <a:rPr lang="en-US" altLang="zh-CN" dirty="0"/>
              <a:t>Web</a:t>
            </a:r>
            <a:r>
              <a:rPr lang="zh-CN" altLang="en-US" dirty="0"/>
              <a:t>漏洞，而当前软件开发者不再会犯简单的错误</a:t>
            </a:r>
            <a:endParaRPr lang="en-US" altLang="zh-CN" dirty="0"/>
          </a:p>
          <a:p>
            <a:pPr lvl="2">
              <a:lnSpc>
                <a:spcPct val="120000"/>
              </a:lnSpc>
              <a:spcBef>
                <a:spcPct val="0"/>
              </a:spcBef>
            </a:pPr>
            <a:r>
              <a:rPr lang="zh-CN" altLang="en-US" dirty="0"/>
              <a:t>优化程序切片使之适应有一定规模的程序</a:t>
            </a:r>
            <a:endParaRPr lang="en-US" altLang="zh-CN" dirty="0"/>
          </a:p>
          <a:p>
            <a:pPr lvl="1">
              <a:lnSpc>
                <a:spcPct val="120000"/>
              </a:lnSpc>
              <a:spcBef>
                <a:spcPct val="0"/>
              </a:spcBef>
            </a:pPr>
            <a:r>
              <a:rPr lang="zh-CN" altLang="en-US" dirty="0"/>
              <a:t>数据集太少</a:t>
            </a:r>
            <a:endParaRPr lang="en-US" altLang="zh-CN" dirty="0"/>
          </a:p>
          <a:p>
            <a:pPr lvl="1">
              <a:lnSpc>
                <a:spcPct val="120000"/>
              </a:lnSpc>
              <a:spcBef>
                <a:spcPct val="0"/>
              </a:spcBef>
            </a:pPr>
            <a:r>
              <a:rPr lang="zh-CN" altLang="en-US" dirty="0"/>
              <a:t>正反例不均衡导致学习效果变差</a:t>
            </a:r>
            <a:endParaRPr lang="en-US" altLang="zh-CN" dirty="0"/>
          </a:p>
          <a:p>
            <a:pPr lvl="1">
              <a:lnSpc>
                <a:spcPct val="120000"/>
              </a:lnSpc>
              <a:spcBef>
                <a:spcPct val="0"/>
              </a:spcBef>
            </a:pPr>
            <a:r>
              <a:rPr lang="zh-CN" altLang="en-US" dirty="0"/>
              <a:t>学习模块和检测模块分离带来的数据交换问题</a:t>
            </a:r>
            <a:endParaRPr lang="en-US" altLang="zh-CN" dirty="0"/>
          </a:p>
          <a:p>
            <a:pPr lvl="1">
              <a:lnSpc>
                <a:spcPct val="120000"/>
              </a:lnSpc>
              <a:spcBef>
                <a:spcPct val="0"/>
              </a:spcBef>
            </a:pPr>
            <a:endParaRPr lang="en-US" altLang="zh-CN" dirty="0"/>
          </a:p>
          <a:p>
            <a:pPr>
              <a:lnSpc>
                <a:spcPct val="120000"/>
              </a:lnSpc>
              <a:spcBef>
                <a:spcPct val="0"/>
              </a:spcBef>
            </a:pPr>
            <a:endParaRPr lang="zh-CN" altLang="en-US" dirty="0"/>
          </a:p>
        </p:txBody>
      </p:sp>
    </p:spTree>
    <p:extLst>
      <p:ext uri="{BB962C8B-B14F-4D97-AF65-F5344CB8AC3E}">
        <p14:creationId xmlns:p14="http://schemas.microsoft.com/office/powerpoint/2010/main" val="83356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752310" y="2468592"/>
            <a:ext cx="3985202" cy="865136"/>
          </a:xfrm>
        </p:spPr>
        <p:txBody>
          <a:bodyPr>
            <a:normAutofit fontScale="90000"/>
          </a:bodyPr>
          <a:lstStyle/>
          <a:p>
            <a:pPr>
              <a:lnSpc>
                <a:spcPct val="120000"/>
              </a:lnSpc>
            </a:pPr>
            <a:r>
              <a:rPr lang="en-US" altLang="zh-CN" dirty="0">
                <a:solidFill>
                  <a:schemeClr val="tx2"/>
                </a:solidFill>
              </a:rPr>
              <a:t>Thanks.</a:t>
            </a:r>
            <a:br>
              <a:rPr lang="en-US" altLang="zh-CN" dirty="0">
                <a:solidFill>
                  <a:schemeClr val="tx2"/>
                </a:solidFill>
              </a:rPr>
            </a:br>
            <a:r>
              <a:rPr lang="zh-CN" altLang="en-US" sz="2700" b="0" dirty="0">
                <a:solidFill>
                  <a:schemeClr val="tx2"/>
                </a:solidFill>
              </a:rPr>
              <a:t>我不会延毕！</a:t>
            </a:r>
            <a:endParaRPr lang="zh-CN" altLang="en-US" b="0" dirty="0">
              <a:solidFill>
                <a:schemeClr val="tx2"/>
              </a:solidFill>
            </a:endParaRPr>
          </a:p>
        </p:txBody>
      </p:sp>
      <p:sp>
        <p:nvSpPr>
          <p:cNvPr id="6" name="文本占位符 5"/>
          <p:cNvSpPr>
            <a:spLocks noGrp="1"/>
          </p:cNvSpPr>
          <p:nvPr>
            <p:ph type="body" sz="quarter" idx="17"/>
          </p:nvPr>
        </p:nvSpPr>
        <p:spPr>
          <a:xfrm>
            <a:off x="4752310" y="3687983"/>
            <a:ext cx="3985202" cy="310871"/>
          </a:xfrm>
        </p:spPr>
        <p:txBody>
          <a:bodyPr>
            <a:normAutofit fontScale="77500" lnSpcReduction="20000"/>
          </a:bodyPr>
          <a:lstStyle/>
          <a:p>
            <a:pPr>
              <a:lnSpc>
                <a:spcPct val="140000"/>
              </a:lnSpc>
              <a:spcBef>
                <a:spcPts val="0"/>
              </a:spcBef>
            </a:pPr>
            <a:r>
              <a:rPr lang="zh-CN" altLang="en-US" dirty="0">
                <a:solidFill>
                  <a:schemeClr val="tx1">
                    <a:lumMod val="95000"/>
                    <a:lumOff val="5000"/>
                  </a:schemeClr>
                </a:solidFill>
              </a:rPr>
              <a:t>徐文远</a:t>
            </a:r>
            <a:endParaRPr lang="en-US" altLang="zh-CN" dirty="0">
              <a:solidFill>
                <a:schemeClr val="tx1">
                  <a:lumMod val="95000"/>
                  <a:lumOff val="5000"/>
                </a:schemeClr>
              </a:solidFill>
            </a:endParaRPr>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a:off x="4520312" y="2535892"/>
            <a:ext cx="0" cy="16814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研究意义</a:t>
            </a:r>
          </a:p>
        </p:txBody>
      </p:sp>
      <p:sp>
        <p:nvSpPr>
          <p:cNvPr id="3" name="页脚占位符 2"/>
          <p:cNvSpPr>
            <a:spLocks noGrp="1"/>
          </p:cNvSpPr>
          <p:nvPr>
            <p:ph type="ftr" sz="quarter" idx="11"/>
          </p:nvPr>
        </p:nvSpPr>
        <p:spPr/>
        <p:txBody>
          <a:bodyPr/>
          <a:lstStyle/>
          <a:p>
            <a:pPr>
              <a:lnSpc>
                <a:spcPct val="120000"/>
              </a:lnSpc>
            </a:pPr>
            <a:endParaRPr lang="zh-CN" altLang="en-US" dirty="0"/>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3</a:t>
            </a:fld>
            <a:endParaRPr lang="zh-CN" altLang="en-US"/>
          </a:p>
        </p:txBody>
      </p:sp>
      <p:sp>
        <p:nvSpPr>
          <p:cNvPr id="5" name="文本框 4">
            <a:extLst>
              <a:ext uri="{FF2B5EF4-FFF2-40B4-BE49-F238E27FC236}">
                <a16:creationId xmlns:a16="http://schemas.microsoft.com/office/drawing/2014/main" id="{4A13CD40-387B-44A2-A4E5-6CD812F202CC}"/>
              </a:ext>
            </a:extLst>
          </p:cNvPr>
          <p:cNvSpPr txBox="1"/>
          <p:nvPr/>
        </p:nvSpPr>
        <p:spPr>
          <a:xfrm>
            <a:off x="669926" y="1131888"/>
            <a:ext cx="9143925" cy="728533"/>
          </a:xfrm>
          <a:prstGeom prst="rect">
            <a:avLst/>
          </a:prstGeom>
          <a:noFill/>
        </p:spPr>
        <p:txBody>
          <a:bodyPr wrap="square" rtlCol="0">
            <a:spAutoFit/>
          </a:bodyPr>
          <a:lstStyle/>
          <a:p>
            <a:pPr>
              <a:lnSpc>
                <a:spcPct val="120000"/>
              </a:lnSpc>
            </a:pPr>
            <a:r>
              <a:rPr lang="zh-CN" altLang="en-US" dirty="0"/>
              <a:t>现有工具需要大量人工写规则，该工作是枯燥且困难的</a:t>
            </a:r>
            <a:r>
              <a:rPr lang="en-US" altLang="zh-CN" dirty="0"/>
              <a:t>[1]</a:t>
            </a:r>
          </a:p>
          <a:p>
            <a:pPr>
              <a:lnSpc>
                <a:spcPct val="120000"/>
              </a:lnSpc>
            </a:pPr>
            <a:r>
              <a:rPr lang="zh-CN" altLang="en-US" dirty="0"/>
              <a:t>现有工具存在漏报（少量）和误报（大量）</a:t>
            </a:r>
            <a:r>
              <a:rPr lang="en-US" altLang="zh-CN" dirty="0"/>
              <a:t>[2]</a:t>
            </a:r>
          </a:p>
        </p:txBody>
      </p:sp>
      <p:sp>
        <p:nvSpPr>
          <p:cNvPr id="8" name="文本框 7">
            <a:extLst>
              <a:ext uri="{FF2B5EF4-FFF2-40B4-BE49-F238E27FC236}">
                <a16:creationId xmlns:a16="http://schemas.microsoft.com/office/drawing/2014/main" id="{B6170B81-25E8-4810-9A25-1328692EEB2E}"/>
              </a:ext>
            </a:extLst>
          </p:cNvPr>
          <p:cNvSpPr txBox="1"/>
          <p:nvPr/>
        </p:nvSpPr>
        <p:spPr>
          <a:xfrm>
            <a:off x="669926" y="4957272"/>
            <a:ext cx="10850562" cy="1180003"/>
          </a:xfrm>
          <a:prstGeom prst="rect">
            <a:avLst/>
          </a:prstGeom>
          <a:noFill/>
        </p:spPr>
        <p:txBody>
          <a:bodyPr wrap="square" rtlCol="0">
            <a:spAutoFit/>
          </a:bodyPr>
          <a:lstStyle/>
          <a:p>
            <a:pPr>
              <a:lnSpc>
                <a:spcPct val="120000"/>
              </a:lnSpc>
            </a:pPr>
            <a:r>
              <a:rPr lang="en-US" altLang="zh-CN" sz="1200" dirty="0"/>
              <a:t>[1] Li Z, Zou D, Xu S, et al. </a:t>
            </a:r>
            <a:r>
              <a:rPr lang="en-US" altLang="zh-CN" sz="1200" dirty="0" err="1"/>
              <a:t>VulDeePecker</a:t>
            </a:r>
            <a:r>
              <a:rPr lang="en-US" altLang="zh-CN" sz="1200" dirty="0"/>
              <a:t>: A deep learning-based system for vulnerability detection[J]. NDSS 2018</a:t>
            </a:r>
          </a:p>
          <a:p>
            <a:pPr>
              <a:lnSpc>
                <a:spcPct val="120000"/>
              </a:lnSpc>
            </a:pPr>
            <a:r>
              <a:rPr lang="en-US" altLang="zh-CN" sz="1200" dirty="0"/>
              <a:t>[2] Du X, Chen B, Li Y, et al. LEOPARD: Identifying Vulnerable Code for Vulnerability Assessment through Program Metrics[J]. </a:t>
            </a:r>
            <a:r>
              <a:rPr lang="en-US" altLang="zh-CN" sz="1200" dirty="0" err="1"/>
              <a:t>arXiv</a:t>
            </a:r>
            <a:r>
              <a:rPr lang="en-US" altLang="zh-CN" sz="1200" dirty="0"/>
              <a:t> preprint arXiv:1901.11479, 2019.</a:t>
            </a:r>
          </a:p>
          <a:p>
            <a:pPr>
              <a:lnSpc>
                <a:spcPct val="120000"/>
              </a:lnSpc>
            </a:pPr>
            <a:r>
              <a:rPr lang="en-US" altLang="zh-CN" sz="1200" dirty="0"/>
              <a:t>[3] </a:t>
            </a:r>
            <a:r>
              <a:rPr lang="en-US" altLang="zh-CN" sz="1200" dirty="0" err="1"/>
              <a:t>Koc</a:t>
            </a:r>
            <a:r>
              <a:rPr lang="en-US" altLang="zh-CN" sz="1200" dirty="0"/>
              <a:t>, </a:t>
            </a:r>
            <a:r>
              <a:rPr lang="en-US" altLang="zh-CN" sz="1200" dirty="0" err="1"/>
              <a:t>Ugur</a:t>
            </a:r>
            <a:r>
              <a:rPr lang="en-US" altLang="zh-CN" sz="1200" dirty="0"/>
              <a:t>, et al. "An Empirical Assessment of Machine Learning Approaches for Triaging Reports of a Java Static Analysis Tool." </a:t>
            </a:r>
            <a:r>
              <a:rPr lang="en-US" altLang="zh-CN" sz="1200" i="1" dirty="0"/>
              <a:t>2019 12th IEEE Conference on Software Testing, Validation and Verification (ICST)</a:t>
            </a:r>
            <a:r>
              <a:rPr lang="en-US" altLang="zh-CN" sz="1200" dirty="0"/>
              <a:t>. IEEE, 2019.</a:t>
            </a:r>
            <a:endParaRPr lang="zh-CN" altLang="en-US" sz="1200" dirty="0"/>
          </a:p>
        </p:txBody>
      </p:sp>
      <p:sp>
        <p:nvSpPr>
          <p:cNvPr id="12" name="文本框 11">
            <a:extLst>
              <a:ext uri="{FF2B5EF4-FFF2-40B4-BE49-F238E27FC236}">
                <a16:creationId xmlns:a16="http://schemas.microsoft.com/office/drawing/2014/main" id="{2C388C55-ED97-498C-89A8-7A11A6567586}"/>
              </a:ext>
            </a:extLst>
          </p:cNvPr>
          <p:cNvSpPr txBox="1"/>
          <p:nvPr/>
        </p:nvSpPr>
        <p:spPr>
          <a:xfrm>
            <a:off x="777045" y="1901948"/>
            <a:ext cx="9036806" cy="3385799"/>
          </a:xfrm>
          <a:prstGeom prst="rect">
            <a:avLst/>
          </a:prstGeom>
          <a:noFill/>
        </p:spPr>
        <p:txBody>
          <a:bodyPr wrap="square" numCol="1" rtlCol="0">
            <a:spAutoFit/>
          </a:bodyPr>
          <a:lstStyle/>
          <a:p>
            <a:pPr>
              <a:lnSpc>
                <a:spcPct val="120000"/>
              </a:lnSpc>
            </a:pPr>
            <a:r>
              <a:rPr lang="zh-CN" altLang="en-US" dirty="0"/>
              <a:t>基于模式匹配的检测工具</a:t>
            </a:r>
            <a:r>
              <a:rPr lang="en-US" altLang="zh-CN" dirty="0"/>
              <a:t>(</a:t>
            </a:r>
            <a:r>
              <a:rPr lang="zh-CN" altLang="en-US" dirty="0"/>
              <a:t>词法分析技术</a:t>
            </a:r>
            <a:r>
              <a:rPr lang="en-US" altLang="zh-CN" dirty="0"/>
              <a:t>)</a:t>
            </a:r>
            <a:r>
              <a:rPr lang="zh-CN" altLang="en-US" dirty="0"/>
              <a:t>：</a:t>
            </a:r>
            <a:endParaRPr lang="en-US" altLang="zh-CN" dirty="0"/>
          </a:p>
          <a:p>
            <a:pPr marL="285750" indent="-285750">
              <a:lnSpc>
                <a:spcPct val="120000"/>
              </a:lnSpc>
              <a:buFont typeface="Arial" panose="020B0604020202020204" pitchFamily="34" charset="0"/>
              <a:buChar char="•"/>
            </a:pPr>
            <a:r>
              <a:rPr lang="zh-CN" altLang="en-US" dirty="0"/>
              <a:t>忽视上下文</a:t>
            </a:r>
            <a:endParaRPr lang="en-US" altLang="zh-CN" dirty="0"/>
          </a:p>
          <a:p>
            <a:pPr>
              <a:lnSpc>
                <a:spcPct val="120000"/>
              </a:lnSpc>
            </a:pPr>
            <a:r>
              <a:rPr lang="zh-CN" altLang="en-US" dirty="0"/>
              <a:t>基于数据流</a:t>
            </a:r>
            <a:r>
              <a:rPr lang="en-US" altLang="zh-CN" dirty="0"/>
              <a:t>/</a:t>
            </a:r>
            <a:r>
              <a:rPr lang="zh-CN" altLang="en-US" dirty="0"/>
              <a:t>控制流的检测工具</a:t>
            </a:r>
            <a:r>
              <a:rPr lang="en-US" altLang="zh-CN" dirty="0"/>
              <a:t>[3](</a:t>
            </a:r>
            <a:r>
              <a:rPr lang="zh-CN" altLang="en-US" dirty="0"/>
              <a:t>程序模拟技术</a:t>
            </a:r>
            <a:r>
              <a:rPr lang="en-US" altLang="zh-CN" dirty="0"/>
              <a:t>)</a:t>
            </a:r>
            <a:r>
              <a:rPr lang="zh-CN" altLang="en-US" dirty="0"/>
              <a:t>：</a:t>
            </a:r>
            <a:endParaRPr lang="en-US" altLang="zh-CN" dirty="0"/>
          </a:p>
          <a:p>
            <a:pPr marL="285750" indent="-285750">
              <a:lnSpc>
                <a:spcPct val="120000"/>
              </a:lnSpc>
              <a:buFont typeface="Arial" panose="020B0604020202020204" pitchFamily="34" charset="0"/>
              <a:buChar char="•"/>
            </a:pPr>
            <a:r>
              <a:rPr lang="zh-CN" altLang="en-US" dirty="0"/>
              <a:t>工具发现不可能实现的流 （</a:t>
            </a:r>
            <a:r>
              <a:rPr lang="en-US" altLang="zh-CN" dirty="0"/>
              <a:t>benchmark</a:t>
            </a:r>
            <a:r>
              <a:rPr lang="zh-CN" altLang="en-US" dirty="0"/>
              <a:t>） </a:t>
            </a:r>
            <a:endParaRPr lang="en-US" altLang="zh-CN" dirty="0"/>
          </a:p>
          <a:p>
            <a:pPr marL="742950" lvl="1" indent="-285750">
              <a:lnSpc>
                <a:spcPct val="120000"/>
              </a:lnSpc>
              <a:buFont typeface="Arial" panose="020B0604020202020204" pitchFamily="34" charset="0"/>
              <a:buChar char="•"/>
            </a:pPr>
            <a:r>
              <a:rPr lang="zh-CN" altLang="en-US" dirty="0"/>
              <a:t>无法考虑</a:t>
            </a:r>
            <a:r>
              <a:rPr lang="en-US" altLang="zh-CN" dirty="0" err="1"/>
              <a:t>ArrayList</a:t>
            </a:r>
            <a:r>
              <a:rPr lang="zh-CN" altLang="en-US" dirty="0"/>
              <a:t>、</a:t>
            </a:r>
            <a:r>
              <a:rPr lang="en-US" altLang="zh-CN" dirty="0"/>
              <a:t>HashMap</a:t>
            </a:r>
            <a:r>
              <a:rPr lang="zh-CN" altLang="en-US" dirty="0"/>
              <a:t>等集合类型</a:t>
            </a:r>
            <a:endParaRPr lang="en-US" altLang="zh-CN" dirty="0"/>
          </a:p>
          <a:p>
            <a:pPr marL="285750" indent="-285750">
              <a:lnSpc>
                <a:spcPct val="120000"/>
              </a:lnSpc>
              <a:buFont typeface="Arial" panose="020B0604020202020204" pitchFamily="34" charset="0"/>
              <a:buChar char="•"/>
            </a:pPr>
            <a:r>
              <a:rPr lang="zh-CN" altLang="en-US" dirty="0"/>
              <a:t>工具不能发现污染源实际上被消除  </a:t>
            </a:r>
            <a:endParaRPr lang="en-US" altLang="zh-CN" dirty="0"/>
          </a:p>
          <a:p>
            <a:pPr marL="742950" lvl="1" indent="-285750">
              <a:lnSpc>
                <a:spcPct val="120000"/>
              </a:lnSpc>
              <a:buFont typeface="Arial" panose="020B0604020202020204" pitchFamily="34" charset="0"/>
              <a:buChar char="•"/>
            </a:pPr>
            <a:r>
              <a:rPr lang="zh-CN" altLang="en-US" dirty="0"/>
              <a:t>用户自己写的清除污点函数影响了污点传播</a:t>
            </a:r>
            <a:endParaRPr lang="en-US" altLang="zh-CN" dirty="0"/>
          </a:p>
          <a:p>
            <a:pPr marL="285750" indent="-285750">
              <a:lnSpc>
                <a:spcPct val="120000"/>
              </a:lnSpc>
              <a:buFont typeface="Arial" panose="020B0604020202020204" pitchFamily="34" charset="0"/>
              <a:buChar char="•"/>
            </a:pPr>
            <a:r>
              <a:rPr lang="zh-CN" altLang="en-US" dirty="0"/>
              <a:t>污染源实际上没有被污染</a:t>
            </a:r>
            <a:endParaRPr lang="en-US" altLang="zh-CN" dirty="0"/>
          </a:p>
          <a:p>
            <a:pPr>
              <a:lnSpc>
                <a:spcPct val="120000"/>
              </a:lnSpc>
            </a:pPr>
            <a:endParaRPr lang="en-US" altLang="zh-CN" dirty="0"/>
          </a:p>
          <a:p>
            <a:pPr>
              <a:lnSpc>
                <a:spcPct val="120000"/>
              </a:lnSpc>
            </a:pPr>
            <a:endParaRPr lang="zh-CN" altLang="en-US" dirty="0"/>
          </a:p>
        </p:txBody>
      </p:sp>
      <p:pic>
        <p:nvPicPr>
          <p:cNvPr id="6" name="图片 5">
            <a:extLst>
              <a:ext uri="{FF2B5EF4-FFF2-40B4-BE49-F238E27FC236}">
                <a16:creationId xmlns:a16="http://schemas.microsoft.com/office/drawing/2014/main" id="{CF1FD6A5-9419-431A-8BA6-161B78348A4B}"/>
              </a:ext>
            </a:extLst>
          </p:cNvPr>
          <p:cNvPicPr>
            <a:picLocks noChangeAspect="1"/>
          </p:cNvPicPr>
          <p:nvPr/>
        </p:nvPicPr>
        <p:blipFill>
          <a:blip r:embed="rId3"/>
          <a:stretch>
            <a:fillRect/>
          </a:stretch>
        </p:blipFill>
        <p:spPr>
          <a:xfrm>
            <a:off x="6527055" y="1608438"/>
            <a:ext cx="4887900" cy="2769095"/>
          </a:xfrm>
          <a:prstGeom prst="rect">
            <a:avLst/>
          </a:prstGeom>
        </p:spPr>
      </p:pic>
    </p:spTree>
    <p:extLst>
      <p:ext uri="{BB962C8B-B14F-4D97-AF65-F5344CB8AC3E}">
        <p14:creationId xmlns:p14="http://schemas.microsoft.com/office/powerpoint/2010/main" val="168449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工程意义</a:t>
            </a:r>
          </a:p>
        </p:txBody>
      </p:sp>
      <p:sp>
        <p:nvSpPr>
          <p:cNvPr id="3" name="页脚占位符 2"/>
          <p:cNvSpPr>
            <a:spLocks noGrp="1"/>
          </p:cNvSpPr>
          <p:nvPr>
            <p:ph type="ftr" sz="quarter" idx="11"/>
          </p:nvPr>
        </p:nvSpPr>
        <p:spPr/>
        <p:txBody>
          <a:bodyPr/>
          <a:lstStyle/>
          <a:p>
            <a:pPr>
              <a:lnSpc>
                <a:spcPct val="120000"/>
              </a:lnSpc>
            </a:pPr>
            <a:endParaRPr lang="zh-CN" altLang="en-US" dirty="0"/>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4</a:t>
            </a:fld>
            <a:endParaRPr lang="zh-CN" altLang="en-US"/>
          </a:p>
        </p:txBody>
      </p:sp>
      <p:sp>
        <p:nvSpPr>
          <p:cNvPr id="5" name="文本框 4">
            <a:extLst>
              <a:ext uri="{FF2B5EF4-FFF2-40B4-BE49-F238E27FC236}">
                <a16:creationId xmlns:a16="http://schemas.microsoft.com/office/drawing/2014/main" id="{4A13CD40-387B-44A2-A4E5-6CD812F202CC}"/>
              </a:ext>
            </a:extLst>
          </p:cNvPr>
          <p:cNvSpPr txBox="1"/>
          <p:nvPr/>
        </p:nvSpPr>
        <p:spPr>
          <a:xfrm>
            <a:off x="669925" y="2324007"/>
            <a:ext cx="4869638" cy="1059008"/>
          </a:xfrm>
          <a:prstGeom prst="rect">
            <a:avLst/>
          </a:prstGeom>
          <a:noFill/>
        </p:spPr>
        <p:txBody>
          <a:bodyPr wrap="square" rtlCol="0">
            <a:spAutoFit/>
          </a:bodyPr>
          <a:lstStyle/>
          <a:p>
            <a:pPr>
              <a:lnSpc>
                <a:spcPct val="120000"/>
              </a:lnSpc>
            </a:pPr>
            <a:r>
              <a:rPr lang="zh-CN" altLang="en-US" dirty="0"/>
              <a:t>市场上没有基于深度学习的漏洞扫描系统</a:t>
            </a:r>
            <a:endParaRPr lang="en-US" altLang="zh-CN" dirty="0"/>
          </a:p>
          <a:p>
            <a:pPr marL="342900" indent="-342900">
              <a:lnSpc>
                <a:spcPct val="120000"/>
              </a:lnSpc>
              <a:buAutoNum type="arabicPeriod"/>
            </a:pPr>
            <a:r>
              <a:rPr lang="zh-CN" altLang="en-US" dirty="0"/>
              <a:t>没有大量数据集，无法训练出稳定的模型</a:t>
            </a:r>
            <a:endParaRPr lang="en-US" altLang="zh-CN" dirty="0"/>
          </a:p>
          <a:p>
            <a:pPr marL="342900" indent="-342900">
              <a:lnSpc>
                <a:spcPct val="120000"/>
              </a:lnSpc>
              <a:buAutoNum type="arabicPeriod"/>
            </a:pPr>
            <a:r>
              <a:rPr lang="zh-CN" altLang="en-US" dirty="0"/>
              <a:t>检测效果不稳定</a:t>
            </a:r>
            <a:endParaRPr lang="en-US" altLang="zh-CN" dirty="0"/>
          </a:p>
        </p:txBody>
      </p:sp>
      <p:pic>
        <p:nvPicPr>
          <p:cNvPr id="6" name="图片 5">
            <a:extLst>
              <a:ext uri="{FF2B5EF4-FFF2-40B4-BE49-F238E27FC236}">
                <a16:creationId xmlns:a16="http://schemas.microsoft.com/office/drawing/2014/main" id="{54EB5606-D7E2-44B9-A7A3-80FAE480DF17}"/>
              </a:ext>
            </a:extLst>
          </p:cNvPr>
          <p:cNvPicPr>
            <a:picLocks noChangeAspect="1"/>
          </p:cNvPicPr>
          <p:nvPr/>
        </p:nvPicPr>
        <p:blipFill>
          <a:blip r:embed="rId3">
            <a:clrChange>
              <a:clrFrom>
                <a:srgbClr val="E8EBEE"/>
              </a:clrFrom>
              <a:clrTo>
                <a:srgbClr val="E8EBEE">
                  <a:alpha val="0"/>
                </a:srgbClr>
              </a:clrTo>
            </a:clrChange>
          </a:blip>
          <a:stretch>
            <a:fillRect/>
          </a:stretch>
        </p:blipFill>
        <p:spPr>
          <a:xfrm>
            <a:off x="4810125" y="5105645"/>
            <a:ext cx="5900771" cy="703343"/>
          </a:xfrm>
          <a:prstGeom prst="rect">
            <a:avLst/>
          </a:prstGeom>
        </p:spPr>
      </p:pic>
      <p:pic>
        <p:nvPicPr>
          <p:cNvPr id="7" name="图片 6">
            <a:extLst>
              <a:ext uri="{FF2B5EF4-FFF2-40B4-BE49-F238E27FC236}">
                <a16:creationId xmlns:a16="http://schemas.microsoft.com/office/drawing/2014/main" id="{EAC96368-C86F-452C-BB97-CA7E4AC6C4E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70651" y="3527265"/>
            <a:ext cx="4359154" cy="1056848"/>
          </a:xfrm>
          <a:prstGeom prst="rect">
            <a:avLst/>
          </a:prstGeom>
        </p:spPr>
      </p:pic>
      <p:pic>
        <p:nvPicPr>
          <p:cNvPr id="8" name="图片 7">
            <a:extLst>
              <a:ext uri="{FF2B5EF4-FFF2-40B4-BE49-F238E27FC236}">
                <a16:creationId xmlns:a16="http://schemas.microsoft.com/office/drawing/2014/main" id="{686B9613-BD80-416E-B1E6-1CC971CB69A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617339" y="2213156"/>
            <a:ext cx="5514753" cy="1276825"/>
          </a:xfrm>
          <a:prstGeom prst="rect">
            <a:avLst/>
          </a:prstGeom>
        </p:spPr>
      </p:pic>
      <p:pic>
        <p:nvPicPr>
          <p:cNvPr id="9" name="图片 8">
            <a:extLst>
              <a:ext uri="{FF2B5EF4-FFF2-40B4-BE49-F238E27FC236}">
                <a16:creationId xmlns:a16="http://schemas.microsoft.com/office/drawing/2014/main" id="{5CA05938-8203-4CB8-B566-5C9D7E436E3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314549" y="4084290"/>
            <a:ext cx="4359154" cy="653236"/>
          </a:xfrm>
          <a:prstGeom prst="rect">
            <a:avLst/>
          </a:prstGeom>
        </p:spPr>
      </p:pic>
    </p:spTree>
    <p:extLst>
      <p:ext uri="{BB962C8B-B14F-4D97-AF65-F5344CB8AC3E}">
        <p14:creationId xmlns:p14="http://schemas.microsoft.com/office/powerpoint/2010/main" val="267763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1B20-BFDD-4FCD-822A-2F31D6D49D8C}"/>
              </a:ext>
            </a:extLst>
          </p:cNvPr>
          <p:cNvSpPr>
            <a:spLocks noGrp="1"/>
          </p:cNvSpPr>
          <p:nvPr>
            <p:ph type="title"/>
          </p:nvPr>
        </p:nvSpPr>
        <p:spPr/>
        <p:txBody>
          <a:bodyPr/>
          <a:lstStyle/>
          <a:p>
            <a:pPr>
              <a:lnSpc>
                <a:spcPct val="120000"/>
              </a:lnSpc>
            </a:pPr>
            <a:r>
              <a:rPr lang="zh-CN" altLang="en-US" dirty="0"/>
              <a:t>举个例子</a:t>
            </a:r>
          </a:p>
        </p:txBody>
      </p:sp>
      <p:sp>
        <p:nvSpPr>
          <p:cNvPr id="3" name="页脚占位符 2">
            <a:extLst>
              <a:ext uri="{FF2B5EF4-FFF2-40B4-BE49-F238E27FC236}">
                <a16:creationId xmlns:a16="http://schemas.microsoft.com/office/drawing/2014/main" id="{CA8E78AB-8B9E-46BD-93D6-22B5C7020E65}"/>
              </a:ext>
            </a:extLst>
          </p:cNvPr>
          <p:cNvSpPr>
            <a:spLocks noGrp="1"/>
          </p:cNvSpPr>
          <p:nvPr>
            <p:ph type="ftr" sz="quarter" idx="11"/>
          </p:nvPr>
        </p:nvSpPr>
        <p:spPr/>
        <p:txBody>
          <a:bodyPr/>
          <a:lstStyle/>
          <a:p>
            <a:pPr>
              <a:lnSpc>
                <a:spcPct val="120000"/>
              </a:lnSpc>
            </a:pPr>
            <a:endParaRPr lang="zh-CN" altLang="en-US" dirty="0"/>
          </a:p>
        </p:txBody>
      </p:sp>
      <p:sp>
        <p:nvSpPr>
          <p:cNvPr id="4" name="灯片编号占位符 3">
            <a:extLst>
              <a:ext uri="{FF2B5EF4-FFF2-40B4-BE49-F238E27FC236}">
                <a16:creationId xmlns:a16="http://schemas.microsoft.com/office/drawing/2014/main" id="{BB4CF6F7-F000-41FC-8ACB-8F48CA8D1C7B}"/>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5</a:t>
            </a:fld>
            <a:endParaRPr lang="zh-CN" altLang="en-US"/>
          </a:p>
        </p:txBody>
      </p:sp>
      <p:pic>
        <p:nvPicPr>
          <p:cNvPr id="6" name="图片 5">
            <a:extLst>
              <a:ext uri="{FF2B5EF4-FFF2-40B4-BE49-F238E27FC236}">
                <a16:creationId xmlns:a16="http://schemas.microsoft.com/office/drawing/2014/main" id="{30B99479-03D8-4CF1-9A79-ADDF4A66A8C7}"/>
              </a:ext>
            </a:extLst>
          </p:cNvPr>
          <p:cNvPicPr>
            <a:picLocks noChangeAspect="1"/>
          </p:cNvPicPr>
          <p:nvPr/>
        </p:nvPicPr>
        <p:blipFill>
          <a:blip r:embed="rId2"/>
          <a:stretch>
            <a:fillRect/>
          </a:stretch>
        </p:blipFill>
        <p:spPr>
          <a:xfrm>
            <a:off x="669925" y="1260844"/>
            <a:ext cx="6552590" cy="4690324"/>
          </a:xfrm>
          <a:prstGeom prst="rect">
            <a:avLst/>
          </a:prstGeom>
        </p:spPr>
      </p:pic>
      <p:sp>
        <p:nvSpPr>
          <p:cNvPr id="7" name="文本框 6">
            <a:extLst>
              <a:ext uri="{FF2B5EF4-FFF2-40B4-BE49-F238E27FC236}">
                <a16:creationId xmlns:a16="http://schemas.microsoft.com/office/drawing/2014/main" id="{B87933E3-013F-4260-B188-DC623A28BB95}"/>
              </a:ext>
            </a:extLst>
          </p:cNvPr>
          <p:cNvSpPr txBox="1"/>
          <p:nvPr/>
        </p:nvSpPr>
        <p:spPr>
          <a:xfrm>
            <a:off x="7222515" y="2084018"/>
            <a:ext cx="3986212" cy="1725729"/>
          </a:xfrm>
          <a:prstGeom prst="rect">
            <a:avLst/>
          </a:prstGeom>
          <a:noFill/>
        </p:spPr>
        <p:txBody>
          <a:bodyPr wrap="square" rtlCol="0">
            <a:spAutoFit/>
          </a:bodyPr>
          <a:lstStyle/>
          <a:p>
            <a:pPr>
              <a:lnSpc>
                <a:spcPct val="120000"/>
              </a:lnSpc>
            </a:pPr>
            <a:r>
              <a:rPr lang="en-US" altLang="zh-CN" dirty="0" err="1"/>
              <a:t>doSomething</a:t>
            </a:r>
            <a:r>
              <a:rPr lang="zh-CN" altLang="en-US" dirty="0"/>
              <a:t>返回值永远为“</a:t>
            </a:r>
            <a:r>
              <a:rPr lang="en-US" altLang="zh-CN" dirty="0" err="1"/>
              <a:t>a_Value</a:t>
            </a:r>
            <a:r>
              <a:rPr lang="zh-CN" altLang="en-US" dirty="0"/>
              <a:t>”（不存在污点）</a:t>
            </a:r>
            <a:endParaRPr lang="en-US" altLang="zh-CN" dirty="0"/>
          </a:p>
          <a:p>
            <a:pPr>
              <a:lnSpc>
                <a:spcPct val="120000"/>
              </a:lnSpc>
            </a:pPr>
            <a:r>
              <a:rPr lang="zh-CN" altLang="en-US" dirty="0"/>
              <a:t>但由于使用了</a:t>
            </a:r>
            <a:r>
              <a:rPr lang="en-US" altLang="zh-CN" dirty="0"/>
              <a:t>HashMap</a:t>
            </a:r>
            <a:r>
              <a:rPr lang="zh-CN" altLang="en-US" dirty="0"/>
              <a:t>，“欺骗”了程序切片以及之后的数据流分析，造成误报</a:t>
            </a:r>
            <a:endParaRPr lang="en-US" altLang="zh-CN" dirty="0"/>
          </a:p>
        </p:txBody>
      </p:sp>
    </p:spTree>
    <p:extLst>
      <p:ext uri="{BB962C8B-B14F-4D97-AF65-F5344CB8AC3E}">
        <p14:creationId xmlns:p14="http://schemas.microsoft.com/office/powerpoint/2010/main" val="383858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4DEC5-520C-47D3-930E-67AEC855DFE2}"/>
              </a:ext>
            </a:extLst>
          </p:cNvPr>
          <p:cNvSpPr>
            <a:spLocks noGrp="1"/>
          </p:cNvSpPr>
          <p:nvPr>
            <p:ph type="title"/>
          </p:nvPr>
        </p:nvSpPr>
        <p:spPr/>
        <p:txBody>
          <a:bodyPr/>
          <a:lstStyle/>
          <a:p>
            <a:pPr>
              <a:lnSpc>
                <a:spcPct val="120000"/>
              </a:lnSpc>
            </a:pPr>
            <a:r>
              <a:rPr lang="zh-CN" altLang="en-US" dirty="0"/>
              <a:t>举个例子</a:t>
            </a:r>
            <a:r>
              <a:rPr lang="en-US" altLang="zh-CN" dirty="0"/>
              <a:t>2</a:t>
            </a:r>
            <a:endParaRPr lang="zh-CN" altLang="en-US" dirty="0"/>
          </a:p>
        </p:txBody>
      </p:sp>
      <p:sp>
        <p:nvSpPr>
          <p:cNvPr id="3" name="页脚占位符 2">
            <a:extLst>
              <a:ext uri="{FF2B5EF4-FFF2-40B4-BE49-F238E27FC236}">
                <a16:creationId xmlns:a16="http://schemas.microsoft.com/office/drawing/2014/main" id="{81FFF01B-E510-44F4-BF8E-A66E7CBFF988}"/>
              </a:ext>
            </a:extLst>
          </p:cNvPr>
          <p:cNvSpPr>
            <a:spLocks noGrp="1"/>
          </p:cNvSpPr>
          <p:nvPr>
            <p:ph type="ftr" sz="quarter" idx="11"/>
          </p:nvPr>
        </p:nvSpPr>
        <p:spPr/>
        <p:txBody>
          <a:bodyPr/>
          <a:lstStyle/>
          <a:p>
            <a:pPr>
              <a:lnSpc>
                <a:spcPct val="120000"/>
              </a:lnSpc>
            </a:pPr>
            <a:endParaRPr lang="zh-CN" altLang="en-US" dirty="0"/>
          </a:p>
        </p:txBody>
      </p:sp>
      <p:sp>
        <p:nvSpPr>
          <p:cNvPr id="4" name="灯片编号占位符 3">
            <a:extLst>
              <a:ext uri="{FF2B5EF4-FFF2-40B4-BE49-F238E27FC236}">
                <a16:creationId xmlns:a16="http://schemas.microsoft.com/office/drawing/2014/main" id="{85CCE5AC-52DF-4D9F-B487-75CB8811EF8A}"/>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6</a:t>
            </a:fld>
            <a:endParaRPr lang="zh-CN" altLang="en-US"/>
          </a:p>
        </p:txBody>
      </p:sp>
      <p:sp>
        <p:nvSpPr>
          <p:cNvPr id="15" name="矩形 14">
            <a:extLst>
              <a:ext uri="{FF2B5EF4-FFF2-40B4-BE49-F238E27FC236}">
                <a16:creationId xmlns:a16="http://schemas.microsoft.com/office/drawing/2014/main" id="{7BCCFD93-57EF-4F08-A198-89561E85CF7D}"/>
              </a:ext>
            </a:extLst>
          </p:cNvPr>
          <p:cNvSpPr/>
          <p:nvPr/>
        </p:nvSpPr>
        <p:spPr>
          <a:xfrm>
            <a:off x="1088571" y="2274838"/>
            <a:ext cx="5007429" cy="2308324"/>
          </a:xfrm>
          <a:prstGeom prst="rect">
            <a:avLst/>
          </a:prstGeom>
        </p:spPr>
        <p:txBody>
          <a:bodyPr wrap="square">
            <a:spAutoFit/>
          </a:bodyPr>
          <a:lstStyle/>
          <a:p>
            <a:pPr lvl="0" eaLnBrk="0" fontAlgn="base" hangingPunct="0">
              <a:spcBef>
                <a:spcPct val="0"/>
              </a:spcBef>
              <a:spcAft>
                <a:spcPct val="0"/>
              </a:spcAft>
            </a:pPr>
            <a:r>
              <a:rPr lang="zh-CN" altLang="zh-CN" b="1" dirty="0">
                <a:solidFill>
                  <a:srgbClr val="008000"/>
                </a:solidFill>
                <a:latin typeface="Arial Unicode MS"/>
              </a:rPr>
              <a:t>function</a:t>
            </a:r>
            <a:r>
              <a:rPr lang="zh-CN" altLang="zh-CN" dirty="0">
                <a:solidFill>
                  <a:srgbClr val="333333"/>
                </a:solidFill>
                <a:latin typeface="Arial Unicode MS"/>
              </a:rPr>
              <a:t> escapeHTML(t) { </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b="1" dirty="0">
                <a:solidFill>
                  <a:srgbClr val="008000"/>
                </a:solidFill>
                <a:latin typeface="Arial Unicode MS"/>
              </a:rPr>
              <a:t>return</a:t>
            </a:r>
            <a:r>
              <a:rPr lang="zh-CN" altLang="zh-CN" dirty="0">
                <a:solidFill>
                  <a:srgbClr val="333333"/>
                </a:solidFill>
                <a:latin typeface="Arial Unicode MS"/>
              </a:rPr>
              <a:t> t.replace(</a:t>
            </a:r>
            <a:r>
              <a:rPr lang="zh-CN" altLang="zh-CN" dirty="0">
                <a:solidFill>
                  <a:srgbClr val="BB6688"/>
                </a:solidFill>
                <a:latin typeface="Arial Unicode MS"/>
              </a:rPr>
              <a:t>/&amp;/g</a:t>
            </a:r>
            <a:r>
              <a:rPr lang="zh-CN" altLang="zh-CN" dirty="0">
                <a:solidFill>
                  <a:srgbClr val="333333"/>
                </a:solidFill>
                <a:latin typeface="Arial Unicode MS"/>
              </a:rPr>
              <a:t>, </a:t>
            </a:r>
            <a:r>
              <a:rPr lang="zh-CN" altLang="zh-CN" dirty="0">
                <a:solidFill>
                  <a:srgbClr val="BA2121"/>
                </a:solidFill>
                <a:latin typeface="Arial Unicode MS"/>
              </a:rPr>
              <a:t>"&amp;amp;"</a:t>
            </a:r>
            <a:r>
              <a:rPr lang="zh-CN" altLang="zh-CN" dirty="0">
                <a:solidFill>
                  <a:srgbClr val="333333"/>
                </a:solidFill>
                <a:latin typeface="Arial Unicode MS"/>
              </a:rPr>
              <a:t>) </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/&lt;/g</a:t>
            </a:r>
            <a:r>
              <a:rPr lang="zh-CN" altLang="zh-CN" dirty="0">
                <a:solidFill>
                  <a:srgbClr val="333333"/>
                </a:solidFill>
                <a:latin typeface="Arial Unicode MS"/>
              </a:rPr>
              <a:t>, </a:t>
            </a:r>
            <a:r>
              <a:rPr lang="zh-CN" altLang="zh-CN" dirty="0">
                <a:solidFill>
                  <a:srgbClr val="BA2121"/>
                </a:solidFill>
                <a:latin typeface="Arial Unicode MS"/>
              </a:rPr>
              <a:t>"&amp;lt;"</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/&gt;/g</a:t>
            </a:r>
            <a:r>
              <a:rPr lang="zh-CN" altLang="zh-CN" dirty="0">
                <a:solidFill>
                  <a:srgbClr val="333333"/>
                </a:solidFill>
                <a:latin typeface="Arial Unicode MS"/>
              </a:rPr>
              <a:t>, </a:t>
            </a:r>
            <a:r>
              <a:rPr lang="zh-CN" altLang="zh-CN" dirty="0">
                <a:solidFill>
                  <a:srgbClr val="BA2121"/>
                </a:solidFill>
                <a:latin typeface="Arial Unicode MS"/>
              </a:rPr>
              <a:t>"&amp;gt;"</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 /g</a:t>
            </a:r>
            <a:r>
              <a:rPr lang="zh-CN" altLang="zh-CN" dirty="0">
                <a:solidFill>
                  <a:srgbClr val="333333"/>
                </a:solidFill>
                <a:latin typeface="Arial Unicode MS"/>
              </a:rPr>
              <a:t>, </a:t>
            </a:r>
            <a:r>
              <a:rPr lang="zh-CN" altLang="zh-CN" dirty="0">
                <a:solidFill>
                  <a:srgbClr val="BA2121"/>
                </a:solidFill>
                <a:latin typeface="Arial Unicode MS"/>
              </a:rPr>
              <a:t>"&amp;nbsp;"</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a:t>
            </a:r>
            <a:r>
              <a:rPr lang="zh-CN" altLang="zh-CN" dirty="0">
                <a:solidFill>
                  <a:srgbClr val="333333"/>
                </a:solidFill>
                <a:latin typeface="Arial Unicode MS"/>
              </a:rPr>
              <a:t>, </a:t>
            </a:r>
            <a:r>
              <a:rPr lang="zh-CN" altLang="zh-CN" dirty="0">
                <a:solidFill>
                  <a:srgbClr val="BA2121"/>
                </a:solidFill>
                <a:latin typeface="Arial Unicode MS"/>
              </a:rPr>
              <a:t>"&amp;#34;"</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a:t>
            </a:r>
            <a:r>
              <a:rPr lang="zh-CN" altLang="zh-CN" dirty="0">
                <a:solidFill>
                  <a:srgbClr val="333333"/>
                </a:solidFill>
                <a:latin typeface="Arial Unicode MS"/>
              </a:rPr>
              <a:t>, </a:t>
            </a:r>
            <a:r>
              <a:rPr lang="zh-CN" altLang="zh-CN" dirty="0">
                <a:solidFill>
                  <a:srgbClr val="BA2121"/>
                </a:solidFill>
                <a:latin typeface="Arial Unicode MS"/>
              </a:rPr>
              <a:t>"&amp;#39;"</a:t>
            </a:r>
            <a:r>
              <a:rPr lang="zh-CN" altLang="zh-CN" dirty="0">
                <a:solidFill>
                  <a:srgbClr val="333333"/>
                </a:solidFill>
                <a:latin typeface="Arial Unicode MS"/>
              </a:rPr>
              <a:t>) </a:t>
            </a:r>
            <a:endParaRPr lang="en-US" altLang="zh-CN" dirty="0">
              <a:solidFill>
                <a:srgbClr val="333333"/>
              </a:solidFill>
              <a:latin typeface="Arial Unicode MS"/>
            </a:endParaRPr>
          </a:p>
          <a:p>
            <a:pPr lvl="0" eaLnBrk="0" fontAlgn="base" hangingPunct="0">
              <a:spcBef>
                <a:spcPct val="0"/>
              </a:spcBef>
              <a:spcAft>
                <a:spcPct val="0"/>
              </a:spcAft>
            </a:pPr>
            <a:r>
              <a:rPr lang="zh-CN" altLang="zh-CN" dirty="0">
                <a:solidFill>
                  <a:srgbClr val="333333"/>
                </a:solidFill>
                <a:latin typeface="Arial Unicode MS"/>
              </a:rPr>
              <a:t>}</a:t>
            </a:r>
            <a:r>
              <a:rPr lang="zh-CN" altLang="zh-CN" dirty="0"/>
              <a:t> </a:t>
            </a:r>
            <a:endParaRPr lang="en-US" altLang="zh-CN" dirty="0"/>
          </a:p>
        </p:txBody>
      </p:sp>
      <p:sp>
        <p:nvSpPr>
          <p:cNvPr id="16" name="文本框 15">
            <a:extLst>
              <a:ext uri="{FF2B5EF4-FFF2-40B4-BE49-F238E27FC236}">
                <a16:creationId xmlns:a16="http://schemas.microsoft.com/office/drawing/2014/main" id="{5E9289C2-7775-4811-BA5A-5F30219E9AF2}"/>
              </a:ext>
            </a:extLst>
          </p:cNvPr>
          <p:cNvSpPr txBox="1"/>
          <p:nvPr/>
        </p:nvSpPr>
        <p:spPr>
          <a:xfrm>
            <a:off x="6095204" y="2274838"/>
            <a:ext cx="4927837" cy="2031325"/>
          </a:xfrm>
          <a:prstGeom prst="rect">
            <a:avLst/>
          </a:prstGeom>
          <a:noFill/>
        </p:spPr>
        <p:txBody>
          <a:bodyPr wrap="square" rtlCol="0">
            <a:spAutoFit/>
          </a:bodyPr>
          <a:lstStyle/>
          <a:p>
            <a:r>
              <a:rPr lang="en-US" altLang="zh-CN" dirty="0" err="1"/>
              <a:t>escapeHTML</a:t>
            </a:r>
            <a:r>
              <a:rPr lang="zh-CN" altLang="en-US" dirty="0"/>
              <a:t>函数为用户自己写的编码函数，以此解决</a:t>
            </a:r>
            <a:r>
              <a:rPr lang="en-US" altLang="zh-CN" dirty="0"/>
              <a:t>XSS</a:t>
            </a:r>
            <a:r>
              <a:rPr lang="zh-CN" altLang="en-US" dirty="0"/>
              <a:t>问题，但是现有工具无法识别导致误报</a:t>
            </a:r>
            <a:endParaRPr lang="en-US" altLang="zh-CN" dirty="0"/>
          </a:p>
          <a:p>
            <a:endParaRPr lang="en-US" altLang="zh-CN" dirty="0"/>
          </a:p>
          <a:p>
            <a:r>
              <a:rPr lang="zh-CN" altLang="en-US" dirty="0"/>
              <a:t>类似的情况还有：</a:t>
            </a:r>
            <a:endParaRPr lang="en-US" altLang="zh-CN" dirty="0"/>
          </a:p>
          <a:p>
            <a:pPr marL="285750" indent="-285750">
              <a:buFont typeface="Arial" panose="020B0604020202020204" pitchFamily="34" charset="0"/>
              <a:buChar char="•"/>
            </a:pPr>
            <a:r>
              <a:rPr lang="en-US" altLang="zh-CN" dirty="0"/>
              <a:t>Java</a:t>
            </a:r>
            <a:r>
              <a:rPr lang="zh-CN" altLang="en-US" dirty="0"/>
              <a:t>反射机制</a:t>
            </a:r>
            <a:endParaRPr lang="en-US" altLang="zh-CN" dirty="0"/>
          </a:p>
          <a:p>
            <a:pPr marL="285750" indent="-285750">
              <a:buFont typeface="Arial" panose="020B0604020202020204" pitchFamily="34" charset="0"/>
              <a:buChar char="•"/>
            </a:pPr>
            <a:r>
              <a:rPr lang="zh-CN" altLang="en-US"/>
              <a:t>不安全的配置</a:t>
            </a:r>
            <a:endParaRPr lang="zh-CN" altLang="en-US" dirty="0"/>
          </a:p>
        </p:txBody>
      </p:sp>
    </p:spTree>
    <p:extLst>
      <p:ext uri="{BB962C8B-B14F-4D97-AF65-F5344CB8AC3E}">
        <p14:creationId xmlns:p14="http://schemas.microsoft.com/office/powerpoint/2010/main" val="388081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研究目的</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Goal</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02</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61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A6E021-3F0A-415B-A6B2-28AE5C45149F}"/>
              </a:ext>
            </a:extLst>
          </p:cNvPr>
          <p:cNvSpPr>
            <a:spLocks noGrp="1"/>
          </p:cNvSpPr>
          <p:nvPr>
            <p:ph type="title"/>
          </p:nvPr>
        </p:nvSpPr>
        <p:spPr/>
        <p:txBody>
          <a:bodyPr/>
          <a:lstStyle/>
          <a:p>
            <a:pPr>
              <a:lnSpc>
                <a:spcPct val="120000"/>
              </a:lnSpc>
            </a:pPr>
            <a:r>
              <a:rPr lang="zh-CN" altLang="en-US" dirty="0"/>
              <a:t>研究目的</a:t>
            </a:r>
          </a:p>
        </p:txBody>
      </p:sp>
      <p:sp>
        <p:nvSpPr>
          <p:cNvPr id="5" name="内容占位符 4">
            <a:extLst>
              <a:ext uri="{FF2B5EF4-FFF2-40B4-BE49-F238E27FC236}">
                <a16:creationId xmlns:a16="http://schemas.microsoft.com/office/drawing/2014/main" id="{4DCABE6C-A95D-4154-84F6-B627DD4E40A9}"/>
              </a:ext>
            </a:extLst>
          </p:cNvPr>
          <p:cNvSpPr>
            <a:spLocks noGrp="1"/>
          </p:cNvSpPr>
          <p:nvPr>
            <p:ph idx="1"/>
          </p:nvPr>
        </p:nvSpPr>
        <p:spPr>
          <a:xfrm>
            <a:off x="669923" y="1815576"/>
            <a:ext cx="10850563" cy="3588587"/>
          </a:xfrm>
        </p:spPr>
        <p:txBody>
          <a:bodyPr>
            <a:normAutofit/>
          </a:bodyPr>
          <a:lstStyle/>
          <a:p>
            <a:pPr>
              <a:lnSpc>
                <a:spcPct val="120000"/>
              </a:lnSpc>
              <a:spcBef>
                <a:spcPct val="0"/>
              </a:spcBef>
            </a:pPr>
            <a:r>
              <a:rPr lang="zh-CN" altLang="en-US" dirty="0"/>
              <a:t>运用机器学习，代码相似度等技术实现基于机器学习的源代码漏洞检测工具</a:t>
            </a:r>
            <a:endParaRPr lang="en-US" altLang="zh-CN" dirty="0"/>
          </a:p>
          <a:p>
            <a:pPr>
              <a:lnSpc>
                <a:spcPct val="120000"/>
              </a:lnSpc>
              <a:spcBef>
                <a:spcPct val="0"/>
              </a:spcBef>
            </a:pPr>
            <a:r>
              <a:rPr lang="zh-CN" altLang="en-US" dirty="0"/>
              <a:t>针对于</a:t>
            </a:r>
            <a:r>
              <a:rPr lang="en-US" altLang="zh-CN" dirty="0"/>
              <a:t>Web</a:t>
            </a:r>
            <a:r>
              <a:rPr lang="zh-CN" altLang="en-US" dirty="0"/>
              <a:t>系统的</a:t>
            </a:r>
            <a:r>
              <a:rPr lang="en-US" altLang="zh-CN" dirty="0"/>
              <a:t>Java</a:t>
            </a:r>
            <a:r>
              <a:rPr lang="zh-CN" altLang="en-US" dirty="0"/>
              <a:t>源代码</a:t>
            </a:r>
            <a:endParaRPr lang="en-US" altLang="zh-CN" dirty="0"/>
          </a:p>
          <a:p>
            <a:pPr>
              <a:lnSpc>
                <a:spcPct val="120000"/>
              </a:lnSpc>
              <a:spcBef>
                <a:spcPct val="0"/>
              </a:spcBef>
            </a:pPr>
            <a:r>
              <a:rPr lang="zh-CN" altLang="en-US" dirty="0"/>
              <a:t>提高现有技术的检测准确率</a:t>
            </a:r>
            <a:endParaRPr lang="en-US" altLang="zh-CN" dirty="0"/>
          </a:p>
          <a:p>
            <a:pPr lvl="1">
              <a:lnSpc>
                <a:spcPct val="120000"/>
              </a:lnSpc>
              <a:spcBef>
                <a:spcPct val="0"/>
              </a:spcBef>
            </a:pPr>
            <a:r>
              <a:rPr lang="zh-CN" altLang="en-US" dirty="0"/>
              <a:t>在保持可接受漏报率的情况下降低误报率</a:t>
            </a:r>
            <a:endParaRPr lang="en-US" altLang="zh-CN" dirty="0"/>
          </a:p>
          <a:p>
            <a:pPr>
              <a:lnSpc>
                <a:spcPct val="120000"/>
              </a:lnSpc>
              <a:spcBef>
                <a:spcPct val="0"/>
              </a:spcBef>
            </a:pPr>
            <a:r>
              <a:rPr lang="zh-CN" altLang="en-US" dirty="0"/>
              <a:t>检测精度：最好情况可至代码行，最差情况可至函数级别</a:t>
            </a:r>
            <a:endParaRPr lang="en-US" altLang="zh-CN" dirty="0"/>
          </a:p>
          <a:p>
            <a:pPr>
              <a:lnSpc>
                <a:spcPct val="120000"/>
              </a:lnSpc>
              <a:spcBef>
                <a:spcPct val="0"/>
              </a:spcBef>
            </a:pPr>
            <a:r>
              <a:rPr lang="zh-CN" altLang="en-US" dirty="0"/>
              <a:t>输入：</a:t>
            </a:r>
            <a:r>
              <a:rPr lang="en-US" altLang="zh-CN" dirty="0"/>
              <a:t>Java</a:t>
            </a:r>
            <a:r>
              <a:rPr lang="zh-CN" altLang="en-US" dirty="0"/>
              <a:t>源代码</a:t>
            </a:r>
            <a:r>
              <a:rPr lang="en-US" altLang="zh-CN" dirty="0"/>
              <a:t>/</a:t>
            </a:r>
            <a:r>
              <a:rPr lang="zh-CN" altLang="en-US" dirty="0"/>
              <a:t>字节码、标记数据</a:t>
            </a:r>
            <a:endParaRPr lang="en-US" altLang="zh-CN" dirty="0"/>
          </a:p>
          <a:p>
            <a:pPr>
              <a:lnSpc>
                <a:spcPct val="120000"/>
              </a:lnSpc>
              <a:spcBef>
                <a:spcPct val="0"/>
              </a:spcBef>
            </a:pPr>
            <a:r>
              <a:rPr lang="zh-CN" altLang="en-US" dirty="0"/>
              <a:t>输出：检测报告、模型</a:t>
            </a:r>
            <a:endParaRPr lang="en-US" altLang="zh-CN" dirty="0"/>
          </a:p>
          <a:p>
            <a:pPr>
              <a:lnSpc>
                <a:spcPct val="120000"/>
              </a:lnSpc>
              <a:spcBef>
                <a:spcPct val="0"/>
              </a:spcBef>
            </a:pPr>
            <a:r>
              <a:rPr lang="zh-CN" altLang="en-US" dirty="0"/>
              <a:t>检测项：</a:t>
            </a:r>
            <a:r>
              <a:rPr lang="zh-CN" altLang="en-US" b="1" dirty="0"/>
              <a:t>注入、</a:t>
            </a:r>
            <a:r>
              <a:rPr lang="en-US" altLang="zh-CN" b="1" dirty="0"/>
              <a:t>XSS</a:t>
            </a:r>
            <a:r>
              <a:rPr lang="zh-CN" altLang="en-US" b="1" dirty="0"/>
              <a:t>、</a:t>
            </a:r>
            <a:r>
              <a:rPr lang="en-US" altLang="zh-CN" b="1" dirty="0"/>
              <a:t>RCE</a:t>
            </a:r>
            <a:r>
              <a:rPr lang="zh-CN" altLang="en-US" dirty="0"/>
              <a:t>、</a:t>
            </a:r>
            <a:r>
              <a:rPr lang="en-US" altLang="zh-CN" dirty="0"/>
              <a:t>SPEL…</a:t>
            </a:r>
            <a:endParaRPr lang="zh-CN" altLang="en-US" dirty="0"/>
          </a:p>
        </p:txBody>
      </p:sp>
    </p:spTree>
    <p:extLst>
      <p:ext uri="{BB962C8B-B14F-4D97-AF65-F5344CB8AC3E}">
        <p14:creationId xmlns:p14="http://schemas.microsoft.com/office/powerpoint/2010/main" val="17538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国内外研究现状</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Related Work</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03</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76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db7b82f-fffe-4569-b84a-2f8768b349b1"/>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主题5">
  <a:themeElements>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956</TotalTime>
  <Words>1131</Words>
  <Application>Microsoft Office PowerPoint</Application>
  <PresentationFormat>宽屏</PresentationFormat>
  <Paragraphs>185</Paragraphs>
  <Slides>23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Arial Unicode MS</vt:lpstr>
      <vt:lpstr>Arial</vt:lpstr>
      <vt:lpstr>Calibri</vt:lpstr>
      <vt:lpstr>Impact</vt:lpstr>
      <vt:lpstr>主题5</vt:lpstr>
      <vt:lpstr>基于机器学习的Java源代码漏洞扫描系统</vt:lpstr>
      <vt:lpstr>系统意义</vt:lpstr>
      <vt:lpstr>研究意义</vt:lpstr>
      <vt:lpstr>工程意义</vt:lpstr>
      <vt:lpstr>举个例子</vt:lpstr>
      <vt:lpstr>举个例子2</vt:lpstr>
      <vt:lpstr>研究目的</vt:lpstr>
      <vt:lpstr>研究目的</vt:lpstr>
      <vt:lpstr>国内外研究现状</vt:lpstr>
      <vt:lpstr>国内外研究现状——相似度比较</vt:lpstr>
      <vt:lpstr>国内外研究现状——基于程序切片和机器学习</vt:lpstr>
      <vt:lpstr>国内外研究现状——实证研究</vt:lpstr>
      <vt:lpstr>系统设计</vt:lpstr>
      <vt:lpstr>系统设计——与企业版结合</vt:lpstr>
      <vt:lpstr>系统设计——扫描器</vt:lpstr>
      <vt:lpstr>系统设计——学习模块</vt:lpstr>
      <vt:lpstr>实验</vt:lpstr>
      <vt:lpstr>实验</vt:lpstr>
      <vt:lpstr>项目初步计划 &amp; 当前进展</vt:lpstr>
      <vt:lpstr>项目初步计划</vt:lpstr>
      <vt:lpstr>优势&amp;潜在技术风险</vt:lpstr>
      <vt:lpstr>优势&amp;潜在技术风险</vt:lpstr>
      <vt:lpstr>Thanks. 我不会延毕！</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Wenyuan Xu</cp:lastModifiedBy>
  <cp:revision>191</cp:revision>
  <cp:lastPrinted>2018-01-28T16:00:00Z</cp:lastPrinted>
  <dcterms:created xsi:type="dcterms:W3CDTF">2018-01-28T16:00:00Z</dcterms:created>
  <dcterms:modified xsi:type="dcterms:W3CDTF">2019-06-22T08:11:31Z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