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2" r:id="rId4"/>
    <p:sldId id="272" r:id="rId5"/>
    <p:sldId id="266" r:id="rId6"/>
    <p:sldId id="273" r:id="rId7"/>
    <p:sldId id="267" r:id="rId8"/>
    <p:sldId id="274" r:id="rId9"/>
    <p:sldId id="275" r:id="rId10"/>
    <p:sldId id="269" r:id="rId11"/>
    <p:sldId id="278" r:id="rId12"/>
    <p:sldId id="271" r:id="rId13"/>
    <p:sldId id="276" r:id="rId14"/>
    <p:sldId id="268" r:id="rId15"/>
    <p:sldId id="277" r:id="rId16"/>
    <p:sldId id="26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952206" y="3461657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32560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12676" y="2934948"/>
            <a:ext cx="5787426" cy="558799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07298" y="2211879"/>
            <a:ext cx="8598183" cy="7230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</a:rPr>
              <a:t>基于机器学习的</a:t>
            </a:r>
            <a:r>
              <a:rPr lang="en-US" altLang="zh-CN" dirty="0">
                <a:solidFill>
                  <a:schemeClr val="tx2"/>
                </a:solidFill>
              </a:rPr>
              <a:t>Java</a:t>
            </a:r>
            <a:r>
              <a:rPr lang="zh-CN" altLang="en-US" dirty="0">
                <a:solidFill>
                  <a:schemeClr val="tx2"/>
                </a:solidFill>
              </a:rPr>
              <a:t>源代码漏洞扫描系统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49498" y="3696605"/>
            <a:ext cx="2913783" cy="248371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徐文远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49498" y="4005157"/>
            <a:ext cx="2913783" cy="248371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www.islide.cc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5037931" y="5469723"/>
            <a:ext cx="2116138" cy="928567"/>
            <a:chOff x="1555750" y="1645813"/>
            <a:chExt cx="2116138" cy="9285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2716052" y="2054647"/>
              <a:ext cx="897259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2019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ECDA7F-D565-48B5-9E2F-5822C2CEA177}"/>
                </a:ext>
              </a:extLst>
            </p:cNvPr>
            <p:cNvSpPr txBox="1"/>
            <p:nvPr/>
          </p:nvSpPr>
          <p:spPr>
            <a:xfrm>
              <a:off x="1555750" y="1645813"/>
              <a:ext cx="2101850" cy="28897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accent1">
                      <a:alpha val="2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开题报告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CF5365-3DE9-4EFE-B1C9-FB2F963E8938}"/>
                </a:ext>
              </a:extLst>
            </p:cNvPr>
            <p:cNvSpPr txBox="1"/>
            <p:nvPr/>
          </p:nvSpPr>
          <p:spPr>
            <a:xfrm>
              <a:off x="1557676" y="2002881"/>
              <a:ext cx="1041222" cy="55884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PLAN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0" dirty="0">
                <a:solidFill>
                  <a:schemeClr val="tx2"/>
                </a:solidFill>
              </a:rPr>
              <a:t>技术路线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4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4FA449-1EA0-48E3-9289-30556923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550851-7F16-432E-8598-EDC542AE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6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0" dirty="0">
                <a:solidFill>
                  <a:schemeClr val="tx2"/>
                </a:solidFill>
              </a:rPr>
              <a:t>实验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1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2251EC-8E54-4001-BA96-2335F197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21584D-7BFA-4697-A707-9910795D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30300"/>
            <a:ext cx="10850563" cy="5013325"/>
          </a:xfrm>
        </p:spPr>
        <p:txBody>
          <a:bodyPr/>
          <a:lstStyle/>
          <a:p>
            <a:r>
              <a:rPr lang="zh-CN" altLang="en-US" dirty="0"/>
              <a:t>基于深度学习的漏洞扫描系统是否可以降低误报率</a:t>
            </a:r>
            <a:endParaRPr lang="en-US" altLang="zh-CN" dirty="0"/>
          </a:p>
          <a:p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en-US" altLang="zh-CN" dirty="0"/>
              <a:t>OWASP Benchmark</a:t>
            </a:r>
          </a:p>
          <a:p>
            <a:pPr lvl="1"/>
            <a:r>
              <a:rPr lang="en-US" altLang="zh-CN" dirty="0"/>
              <a:t>Real-World Benchmark</a:t>
            </a:r>
          </a:p>
          <a:p>
            <a:pPr lvl="1"/>
            <a:r>
              <a:rPr lang="en-US" altLang="zh-CN" dirty="0" err="1"/>
              <a:t>Mooctest</a:t>
            </a:r>
            <a:r>
              <a:rPr lang="en-US" altLang="zh-CN" dirty="0"/>
              <a:t> Data</a:t>
            </a:r>
          </a:p>
          <a:p>
            <a:r>
              <a:rPr lang="zh-CN" altLang="en-US" dirty="0"/>
              <a:t>度量</a:t>
            </a:r>
            <a:endParaRPr lang="en-US" altLang="zh-CN" dirty="0"/>
          </a:p>
          <a:p>
            <a:pPr lvl="1"/>
            <a:r>
              <a:rPr lang="en-US" altLang="zh-CN" dirty="0"/>
              <a:t>Recall</a:t>
            </a:r>
            <a:r>
              <a:rPr lang="zh-CN" altLang="en-US" dirty="0"/>
              <a:t>、</a:t>
            </a:r>
            <a:r>
              <a:rPr lang="en-US" altLang="zh-CN" dirty="0"/>
              <a:t>Precision</a:t>
            </a:r>
            <a:r>
              <a:rPr lang="zh-CN" altLang="en-US" dirty="0"/>
              <a:t>、</a:t>
            </a:r>
            <a:r>
              <a:rPr lang="en-US" altLang="zh-CN" dirty="0"/>
              <a:t>Accuracy</a:t>
            </a:r>
          </a:p>
          <a:p>
            <a:r>
              <a:rPr lang="zh-CN" altLang="en-US" dirty="0"/>
              <a:t>实验设计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5E8A56-9D91-44F4-BF3D-9841DE45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85" y="1144220"/>
            <a:ext cx="3943960" cy="249274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A7FEE3-1DCB-41CD-913F-1C57104D7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76347"/>
              </p:ext>
            </p:extLst>
          </p:nvPr>
        </p:nvGraphicFramePr>
        <p:xfrm>
          <a:off x="941065" y="4121124"/>
          <a:ext cx="10308280" cy="16807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1656">
                  <a:extLst>
                    <a:ext uri="{9D8B030D-6E8A-4147-A177-3AD203B41FA5}">
                      <a16:colId xmlns:a16="http://schemas.microsoft.com/office/drawing/2014/main" val="2553721912"/>
                    </a:ext>
                  </a:extLst>
                </a:gridCol>
                <a:gridCol w="2061656">
                  <a:extLst>
                    <a:ext uri="{9D8B030D-6E8A-4147-A177-3AD203B41FA5}">
                      <a16:colId xmlns:a16="http://schemas.microsoft.com/office/drawing/2014/main" val="3124589334"/>
                    </a:ext>
                  </a:extLst>
                </a:gridCol>
                <a:gridCol w="2061656">
                  <a:extLst>
                    <a:ext uri="{9D8B030D-6E8A-4147-A177-3AD203B41FA5}">
                      <a16:colId xmlns:a16="http://schemas.microsoft.com/office/drawing/2014/main" val="3071728244"/>
                    </a:ext>
                  </a:extLst>
                </a:gridCol>
                <a:gridCol w="2061656">
                  <a:extLst>
                    <a:ext uri="{9D8B030D-6E8A-4147-A177-3AD203B41FA5}">
                      <a16:colId xmlns:a16="http://schemas.microsoft.com/office/drawing/2014/main" val="1347501409"/>
                    </a:ext>
                  </a:extLst>
                </a:gridCol>
                <a:gridCol w="2061656">
                  <a:extLst>
                    <a:ext uri="{9D8B030D-6E8A-4147-A177-3AD203B41FA5}">
                      <a16:colId xmlns:a16="http://schemas.microsoft.com/office/drawing/2014/main" val="2559639688"/>
                    </a:ext>
                  </a:extLst>
                </a:gridCol>
              </a:tblGrid>
              <a:tr h="42017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9395"/>
                  </a:ext>
                </a:extLst>
              </a:tr>
              <a:tr h="420179">
                <a:tc>
                  <a:txBody>
                    <a:bodyPr/>
                    <a:lstStyle/>
                    <a:p>
                      <a:r>
                        <a:rPr lang="en-US" altLang="zh-CN" dirty="0"/>
                        <a:t>OWASP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Our 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08771"/>
                  </a:ext>
                </a:extLst>
              </a:tr>
              <a:tr h="4201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Spotbugs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98108"/>
                  </a:ext>
                </a:extLst>
              </a:tr>
              <a:tr h="420179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7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2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0" dirty="0">
                <a:solidFill>
                  <a:schemeClr val="tx2"/>
                </a:solidFill>
              </a:rPr>
              <a:t>应用场景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DB054C-992F-46EF-AA62-890913A0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——</a:t>
            </a:r>
            <a:r>
              <a:rPr lang="zh-CN" altLang="en-US" dirty="0"/>
              <a:t>与企业版结合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5BF660-7279-42B2-88FC-8E01E89C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0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752310" y="2468592"/>
            <a:ext cx="3985202" cy="86513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Thanks.</a:t>
            </a:r>
            <a:br>
              <a:rPr lang="en-US" altLang="zh-CN" dirty="0">
                <a:solidFill>
                  <a:schemeClr val="tx2"/>
                </a:solidFill>
              </a:rPr>
            </a:br>
            <a:r>
              <a:rPr lang="zh-CN" altLang="en-US" sz="2700" b="0" dirty="0">
                <a:solidFill>
                  <a:schemeClr val="tx2"/>
                </a:solidFill>
              </a:rPr>
              <a:t>我不会延毕！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752310" y="3687983"/>
            <a:ext cx="3985202" cy="3108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徐文远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520312" y="2535892"/>
            <a:ext cx="0" cy="16814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0" dirty="0">
                <a:solidFill>
                  <a:schemeClr val="tx2"/>
                </a:solidFill>
              </a:rPr>
              <a:t>研究意义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研究意义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/>
              <a:pPr>
                <a:lnSpc>
                  <a:spcPct val="120000"/>
                </a:lnSpc>
              </a:pPr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13CD40-387B-44A2-A4E5-6CD812F202CC}"/>
              </a:ext>
            </a:extLst>
          </p:cNvPr>
          <p:cNvSpPr txBox="1"/>
          <p:nvPr/>
        </p:nvSpPr>
        <p:spPr>
          <a:xfrm>
            <a:off x="669926" y="1131888"/>
            <a:ext cx="10850562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现有技术需要大量人工写规则，该工作是枯燥且困难的</a:t>
            </a:r>
            <a:r>
              <a:rPr lang="en-US" altLang="zh-CN" dirty="0"/>
              <a:t>[1]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现有技术存在漏报（少量）和误报（大量）</a:t>
            </a:r>
            <a:r>
              <a:rPr lang="en-US" altLang="zh-CN" dirty="0"/>
              <a:t>[2]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170B81-25E8-4810-9A25-1328692EEB2E}"/>
              </a:ext>
            </a:extLst>
          </p:cNvPr>
          <p:cNvSpPr txBox="1"/>
          <p:nvPr/>
        </p:nvSpPr>
        <p:spPr>
          <a:xfrm>
            <a:off x="669926" y="4957272"/>
            <a:ext cx="10850562" cy="118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[1] Li Z, Zou D, Xu S, et al. </a:t>
            </a:r>
            <a:r>
              <a:rPr lang="en-US" altLang="zh-CN" sz="1200" dirty="0" err="1"/>
              <a:t>VulDeePecker</a:t>
            </a:r>
            <a:r>
              <a:rPr lang="en-US" altLang="zh-CN" sz="1200" dirty="0"/>
              <a:t>: A deep learning-based system for vulnerability detection[J]. NDSS 2018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[2] Du X, Chen B, Li Y, et al. LEOPARD: Identifying Vulnerable Code for Vulnerability Assessment through Program Metrics[J].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arXiv:1901.11479, 2019.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[3] </a:t>
            </a:r>
            <a:r>
              <a:rPr lang="en-US" altLang="zh-CN" sz="1200" dirty="0" err="1"/>
              <a:t>Koc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Ugur</a:t>
            </a:r>
            <a:r>
              <a:rPr lang="en-US" altLang="zh-CN" sz="1200" dirty="0"/>
              <a:t>, et al. "An Empirical Assessment of Machine Learning Approaches for Triaging Reports of a Java Static Analysis Tool." </a:t>
            </a:r>
            <a:r>
              <a:rPr lang="en-US" altLang="zh-CN" sz="1200" i="1" dirty="0"/>
              <a:t>2019 12th IEEE Conference on Software Testing, Validation and Verification (ICST)</a:t>
            </a:r>
            <a:r>
              <a:rPr lang="en-US" altLang="zh-CN" sz="1200" dirty="0"/>
              <a:t>. IEEE, 2019.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388C55-ED97-498C-89A8-7A11A6567586}"/>
              </a:ext>
            </a:extLst>
          </p:cNvPr>
          <p:cNvSpPr txBox="1"/>
          <p:nvPr/>
        </p:nvSpPr>
        <p:spPr>
          <a:xfrm>
            <a:off x="669130" y="1860421"/>
            <a:ext cx="10849768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基于模式匹配的检测工具：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忽视上下文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基于数据流</a:t>
            </a:r>
            <a:r>
              <a:rPr lang="en-US" altLang="zh-CN" dirty="0"/>
              <a:t>/</a:t>
            </a:r>
            <a:r>
              <a:rPr lang="zh-CN" altLang="en-US" dirty="0"/>
              <a:t>控制流的检测工具</a:t>
            </a:r>
            <a:r>
              <a:rPr lang="en-US" altLang="zh-CN" dirty="0"/>
              <a:t>[3]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工具发现不可能实现的流 （</a:t>
            </a:r>
            <a:r>
              <a:rPr lang="en-US" altLang="zh-CN" dirty="0"/>
              <a:t>benchmark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无法考虑</a:t>
            </a:r>
            <a:r>
              <a:rPr lang="en-US" altLang="zh-CN" dirty="0" err="1"/>
              <a:t>ArrayList</a:t>
            </a:r>
            <a:r>
              <a:rPr lang="zh-CN" altLang="en-US" dirty="0"/>
              <a:t>、</a:t>
            </a:r>
            <a:r>
              <a:rPr lang="en-US" altLang="zh-CN" dirty="0"/>
              <a:t>HashMap</a:t>
            </a:r>
            <a:r>
              <a:rPr lang="zh-CN" altLang="en-US" dirty="0"/>
              <a:t>等集合类型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工具不能发现污染源实际上被消除  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用户自己写的清除污点函数影响了污点传播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污染源实际上没有被污染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4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1B20-BFDD-4FCD-822A-2F31D6D4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举个例子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8E78AB-8B9E-46BD-93D6-22B5C702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CF6F7-F000-41FC-8ACB-8F48CA8D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/>
              <a:pPr>
                <a:lnSpc>
                  <a:spcPct val="120000"/>
                </a:lnSpc>
              </a:pPr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B99479-03D8-4CF1-9A79-ADDF4A66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60844"/>
            <a:ext cx="6552590" cy="46903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7933E3-013F-4260-B188-DC623A28BB95}"/>
              </a:ext>
            </a:extLst>
          </p:cNvPr>
          <p:cNvSpPr txBox="1"/>
          <p:nvPr/>
        </p:nvSpPr>
        <p:spPr>
          <a:xfrm>
            <a:off x="7222515" y="2084018"/>
            <a:ext cx="3986212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doSomething</a:t>
            </a:r>
            <a:r>
              <a:rPr lang="zh-CN" altLang="en-US" dirty="0"/>
              <a:t>返回值永远为“</a:t>
            </a:r>
            <a:r>
              <a:rPr lang="en-US" altLang="zh-CN" dirty="0" err="1"/>
              <a:t>a_Value</a:t>
            </a:r>
            <a:r>
              <a:rPr lang="zh-CN" altLang="en-US" dirty="0"/>
              <a:t>”（不存在污点）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但由于使用了</a:t>
            </a:r>
            <a:r>
              <a:rPr lang="en-US" altLang="zh-CN" dirty="0"/>
              <a:t>HashMap</a:t>
            </a:r>
            <a:r>
              <a:rPr lang="zh-CN" altLang="en-US" dirty="0"/>
              <a:t>，“欺骗”了程序切片以及之后的数据流分析，造成误报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858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0" dirty="0">
                <a:solidFill>
                  <a:schemeClr val="tx2"/>
                </a:solidFill>
              </a:rPr>
              <a:t>研究目的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1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A6E021-3F0A-415B-A6B2-28AE5C45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CABE6C-A95D-4154-84F6-B627DD4E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2279650"/>
            <a:ext cx="10850563" cy="2114071"/>
          </a:xfrm>
        </p:spPr>
        <p:txBody>
          <a:bodyPr/>
          <a:lstStyle/>
          <a:p>
            <a:r>
              <a:rPr lang="zh-CN" altLang="en-US" dirty="0"/>
              <a:t>运用机器学习，代码相似度等技术实现基于机器学习的源代码漏洞检测工具</a:t>
            </a:r>
            <a:endParaRPr lang="en-US" altLang="zh-CN" dirty="0"/>
          </a:p>
          <a:p>
            <a:r>
              <a:rPr lang="zh-CN" altLang="en-US" dirty="0"/>
              <a:t>针对于</a:t>
            </a:r>
            <a:r>
              <a:rPr lang="en-US" altLang="zh-CN" dirty="0"/>
              <a:t>Web</a:t>
            </a:r>
            <a:r>
              <a:rPr lang="zh-CN" altLang="en-US" dirty="0"/>
              <a:t>系统的</a:t>
            </a:r>
            <a:r>
              <a:rPr lang="en-US" altLang="zh-CN" dirty="0"/>
              <a:t>Java</a:t>
            </a:r>
            <a:r>
              <a:rPr lang="zh-CN" altLang="en-US" dirty="0"/>
              <a:t>源代码</a:t>
            </a:r>
            <a:endParaRPr lang="en-US" altLang="zh-CN" dirty="0"/>
          </a:p>
          <a:p>
            <a:r>
              <a:rPr lang="zh-CN" altLang="en-US" dirty="0"/>
              <a:t>提高现有技术的检测准确率</a:t>
            </a:r>
            <a:endParaRPr lang="en-US" altLang="zh-CN" dirty="0"/>
          </a:p>
          <a:p>
            <a:pPr lvl="1"/>
            <a:r>
              <a:rPr lang="zh-CN" altLang="en-US" dirty="0"/>
              <a:t>在保持可接受漏报率的情况下降低误报率</a:t>
            </a:r>
            <a:endParaRPr lang="en-US" altLang="zh-CN" dirty="0"/>
          </a:p>
          <a:p>
            <a:r>
              <a:rPr lang="zh-CN" altLang="en-US" dirty="0"/>
              <a:t>检测精度：最好情况可至代码行，最差情况可至函数级别</a:t>
            </a:r>
          </a:p>
        </p:txBody>
      </p:sp>
    </p:spTree>
    <p:extLst>
      <p:ext uri="{BB962C8B-B14F-4D97-AF65-F5344CB8AC3E}">
        <p14:creationId xmlns:p14="http://schemas.microsoft.com/office/powerpoint/2010/main" val="17538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4535055" cy="65679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0" dirty="0">
                <a:solidFill>
                  <a:schemeClr val="tx2"/>
                </a:solidFill>
              </a:rPr>
              <a:t>国内外研究现状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/>
          <a:lstStyle/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Related Work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15214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7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AA1705-F930-4914-A329-6E6609D7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  <a:r>
              <a:rPr lang="en-US" altLang="zh-CN" dirty="0"/>
              <a:t>——C/C++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580948-92C3-48BD-A405-596C7FF5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VulPecker</a:t>
            </a:r>
            <a:r>
              <a:rPr lang="en-US" altLang="zh-CN" dirty="0"/>
              <a:t>: An Automated Vulnerability Detection System Based on Code Similarity Analysis</a:t>
            </a:r>
          </a:p>
          <a:p>
            <a:pPr marL="0" indent="0">
              <a:buNone/>
            </a:pPr>
            <a:r>
              <a:rPr lang="zh-CN" altLang="en-US" dirty="0"/>
              <a:t>   文中为函数定义了六组特征和多组相似度比较方法，通过投票机制提高了漏洞检测效率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 Z, Zou D, Xu S, et al. </a:t>
            </a:r>
            <a:r>
              <a:rPr lang="en-US" altLang="zh-CN" dirty="0" err="1"/>
              <a:t>VulDeePecker</a:t>
            </a:r>
            <a:r>
              <a:rPr lang="en-US" altLang="zh-CN" dirty="0"/>
              <a:t>: A deep learning-based system for vulnerability detection[J]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文中使用了程序切片和深度神经网络（</a:t>
            </a:r>
            <a:r>
              <a:rPr lang="en-US" altLang="zh-CN" dirty="0"/>
              <a:t>BLSTM</a:t>
            </a:r>
            <a:r>
              <a:rPr lang="zh-CN" altLang="en-US" dirty="0"/>
              <a:t>）构建了一套检测缓冲区溢出和资源管理漏洞的工具，作者认为使用该工具检测</a:t>
            </a:r>
            <a:r>
              <a:rPr lang="en-US" altLang="zh-CN" dirty="0"/>
              <a:t>0day</a:t>
            </a:r>
            <a:r>
              <a:rPr lang="zh-CN" altLang="en-US" dirty="0"/>
              <a:t>漏洞是可行的，并且未来可以将该方法推广到其他语言。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Du X, Chen B, Li Y, et al. LEOPARD: Identifying Vulnerable Code for Vulnerability Assessment through Program Metrics[J]</a:t>
            </a:r>
          </a:p>
          <a:p>
            <a:pPr marL="0" indent="0">
              <a:buNone/>
            </a:pPr>
            <a:r>
              <a:rPr lang="zh-CN" altLang="en-US" dirty="0"/>
              <a:t>   文中提到了漏洞样本中的数据不平衡问题，针对该问题设计了一组程序特征表示方法，并使用两个阶段预测有漏洞的函数：在第一步中，使用</a:t>
            </a:r>
            <a:r>
              <a:rPr lang="zh-CN" altLang="en-US" b="1" dirty="0"/>
              <a:t>复杂度指标</a:t>
            </a:r>
            <a:r>
              <a:rPr lang="zh-CN" altLang="en-US" dirty="0"/>
              <a:t>将目标应用程序中的所有函数分组，第二步中，使用</a:t>
            </a:r>
            <a:r>
              <a:rPr lang="zh-CN" altLang="en-US" b="1" dirty="0"/>
              <a:t>漏洞度量标准</a:t>
            </a:r>
            <a:r>
              <a:rPr lang="zh-CN" altLang="en-US" dirty="0"/>
              <a:t>对每个集合中的函数进行排名，以便将每个集合中的排名靠前的函数标识为可能存在漏洞。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28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4DB0-0718-40A2-9970-E2A769C0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  <a:r>
              <a:rPr lang="en-US" altLang="zh-CN" dirty="0"/>
              <a:t>——Java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E824E-8FEB-4A3E-8696-55FA9CC5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Koc</a:t>
            </a:r>
            <a:r>
              <a:rPr lang="en-US" altLang="zh-CN" dirty="0"/>
              <a:t> U, </a:t>
            </a:r>
            <a:r>
              <a:rPr lang="en-US" altLang="zh-CN" dirty="0" err="1"/>
              <a:t>Saadatpanah</a:t>
            </a:r>
            <a:r>
              <a:rPr lang="en-US" altLang="zh-CN" dirty="0"/>
              <a:t> P, Foster J S, et al. Learning a classifier for false positive error reports emitted by static code analysis tools[C]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文中总结了</a:t>
            </a:r>
            <a:r>
              <a:rPr lang="en-US" altLang="zh-CN" dirty="0"/>
              <a:t>Java</a:t>
            </a:r>
            <a:r>
              <a:rPr lang="zh-CN" altLang="en-US" dirty="0"/>
              <a:t>中误报产生的模式，并且考虑用方法体</a:t>
            </a:r>
            <a:r>
              <a:rPr lang="en-US" altLang="zh-CN" dirty="0"/>
              <a:t>/</a:t>
            </a:r>
            <a:r>
              <a:rPr lang="zh-CN" altLang="en-US" dirty="0"/>
              <a:t>程序切片技术和机器学习降低误报率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Koc</a:t>
            </a:r>
            <a:r>
              <a:rPr lang="en-US" altLang="zh-CN" dirty="0"/>
              <a:t> U, Wei S, Foster J S, et al. An Empirical Assessment of Machine Learning Approaches for Triaging Reports of a Java Static Analysis Tool[C]</a:t>
            </a:r>
          </a:p>
          <a:p>
            <a:r>
              <a:rPr lang="zh-CN" altLang="en-US" dirty="0"/>
              <a:t>上文的后续工作，展开实证研究，比较手工设计特征，词袋，</a:t>
            </a:r>
            <a:r>
              <a:rPr lang="en-US" altLang="zh-CN" dirty="0"/>
              <a:t>RNN</a:t>
            </a:r>
            <a:r>
              <a:rPr lang="zh-CN" altLang="en-US" dirty="0"/>
              <a:t>和</a:t>
            </a:r>
            <a:r>
              <a:rPr lang="en-US" altLang="zh-CN" dirty="0"/>
              <a:t>GNN</a:t>
            </a:r>
            <a:r>
              <a:rPr lang="zh-CN" altLang="en-US" dirty="0"/>
              <a:t>，使用真实程序集来测试他们的效果，其中发现</a:t>
            </a:r>
            <a:r>
              <a:rPr lang="en-US" altLang="zh-CN" dirty="0"/>
              <a:t>LSTM</a:t>
            </a:r>
            <a:r>
              <a:rPr lang="zh-CN" altLang="en-US" dirty="0"/>
              <a:t>效果最好，并且不同的算法的检测能力不重叠，因此提出未来工作可以融合不同的检测手段达到更好效果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281555-5D92-47B1-A247-506E29DB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E3D5B-4F50-4D71-AB0A-3DB9E664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25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251</TotalTime>
  <Words>790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主题5</vt:lpstr>
      <vt:lpstr>基于机器学习的Java源代码漏洞扫描系统</vt:lpstr>
      <vt:lpstr>研究意义</vt:lpstr>
      <vt:lpstr>研究意义</vt:lpstr>
      <vt:lpstr>举个例子</vt:lpstr>
      <vt:lpstr>研究目的</vt:lpstr>
      <vt:lpstr>研究目的</vt:lpstr>
      <vt:lpstr>国内外研究现状</vt:lpstr>
      <vt:lpstr>国内外研究现状——C/C++</vt:lpstr>
      <vt:lpstr>国内外研究现状——Java</vt:lpstr>
      <vt:lpstr>技术路线</vt:lpstr>
      <vt:lpstr>PowerPoint 演示文稿</vt:lpstr>
      <vt:lpstr>实验</vt:lpstr>
      <vt:lpstr>实验</vt:lpstr>
      <vt:lpstr>应用场景</vt:lpstr>
      <vt:lpstr>应用场景——与企业版结合</vt:lpstr>
      <vt:lpstr>Thanks. 我不会延毕！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Wenyuan Xu</cp:lastModifiedBy>
  <cp:revision>58</cp:revision>
  <cp:lastPrinted>2018-01-28T16:00:00Z</cp:lastPrinted>
  <dcterms:created xsi:type="dcterms:W3CDTF">2018-01-28T16:00:00Z</dcterms:created>
  <dcterms:modified xsi:type="dcterms:W3CDTF">2019-06-18T09:48:25Z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