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3.xml" ContentType="application/vnd.openxmlformats-officedocument.themeOverr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56" r:id="rId2"/>
    <p:sldId id="258" r:id="rId3"/>
    <p:sldId id="262" r:id="rId4"/>
    <p:sldId id="272" r:id="rId5"/>
    <p:sldId id="284" r:id="rId6"/>
    <p:sldId id="285" r:id="rId7"/>
    <p:sldId id="266" r:id="rId8"/>
    <p:sldId id="273" r:id="rId9"/>
    <p:sldId id="267" r:id="rId10"/>
    <p:sldId id="290" r:id="rId11"/>
    <p:sldId id="274" r:id="rId12"/>
    <p:sldId id="275" r:id="rId13"/>
    <p:sldId id="283" r:id="rId14"/>
    <p:sldId id="268" r:id="rId15"/>
    <p:sldId id="277" r:id="rId16"/>
    <p:sldId id="286" r:id="rId17"/>
    <p:sldId id="287" r:id="rId18"/>
    <p:sldId id="271" r:id="rId19"/>
    <p:sldId id="276" r:id="rId20"/>
    <p:sldId id="288" r:id="rId21"/>
    <p:sldId id="289" r:id="rId22"/>
    <p:sldId id="279" r:id="rId23"/>
    <p:sldId id="280" r:id="rId24"/>
    <p:sldId id="261" r:id="rId25"/>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F6FC"/>
    <a:srgbClr val="36A9AC"/>
    <a:srgbClr val="D61E42"/>
    <a:srgbClr val="A80C26"/>
    <a:srgbClr val="2261A6"/>
    <a:srgbClr val="DF2736"/>
    <a:srgbClr val="E6E6E6"/>
    <a:srgbClr val="495ADB"/>
    <a:srgbClr val="544DD7"/>
    <a:srgbClr val="0807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33" autoAdjust="0"/>
    <p:restoredTop sz="79557" autoAdjust="0"/>
  </p:normalViewPr>
  <p:slideViewPr>
    <p:cSldViewPr snapToGrid="0">
      <p:cViewPr varScale="1">
        <p:scale>
          <a:sx n="91" d="100"/>
          <a:sy n="91" d="100"/>
        </p:scale>
        <p:origin x="1932" y="78"/>
      </p:cViewPr>
      <p:guideLst/>
    </p:cSldViewPr>
  </p:slideViewPr>
  <p:notesTextViewPr>
    <p:cViewPr>
      <p:scale>
        <a:sx n="3" d="2"/>
        <a:sy n="3" d="2"/>
      </p:scale>
      <p:origin x="0" y="0"/>
    </p:cViewPr>
  </p:notesTextViewPr>
  <p:sorterViewPr>
    <p:cViewPr>
      <p:scale>
        <a:sx n="125" d="100"/>
        <a:sy n="125" d="100"/>
      </p:scale>
      <p:origin x="0" y="0"/>
    </p:cViewPr>
  </p:sorterViewPr>
  <p:notesViewPr>
    <p:cSldViewPr snapToGrid="0" showGuides="1">
      <p:cViewPr varScale="1">
        <p:scale>
          <a:sx n="64" d="100"/>
          <a:sy n="64" d="100"/>
        </p:scale>
        <p:origin x="274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7C49B2-44E8-4EFD-A97B-B11A258AE913}" type="datetimeFigureOut">
              <a:rPr lang="zh-CN" altLang="en-US" smtClean="0"/>
              <a:t>2019/10/8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1B3AF3-F35D-4318-B7D7-AB8D96882FE1}" type="slidenum">
              <a:rPr lang="zh-CN" altLang="en-US" smtClean="0"/>
              <a:t>‹#›</a:t>
            </a:fld>
            <a:endParaRPr lang="zh-CN" altLang="en-US"/>
          </a:p>
        </p:txBody>
      </p:sp>
    </p:spTree>
    <p:extLst>
      <p:ext uri="{BB962C8B-B14F-4D97-AF65-F5344CB8AC3E}">
        <p14:creationId xmlns:p14="http://schemas.microsoft.com/office/powerpoint/2010/main" val="3207748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2019/10/8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2531997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24</a:t>
            </a:fld>
            <a:endParaRPr lang="zh-CN" altLang="en-US"/>
          </a:p>
        </p:txBody>
      </p:sp>
    </p:spTree>
    <p:extLst>
      <p:ext uri="{BB962C8B-B14F-4D97-AF65-F5344CB8AC3E}">
        <p14:creationId xmlns:p14="http://schemas.microsoft.com/office/powerpoint/2010/main" val="3122866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3399603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6</a:t>
            </a:fld>
            <a:endParaRPr lang="zh-CN" altLang="en-US"/>
          </a:p>
        </p:txBody>
      </p:sp>
    </p:spTree>
    <p:extLst>
      <p:ext uri="{BB962C8B-B14F-4D97-AF65-F5344CB8AC3E}">
        <p14:creationId xmlns:p14="http://schemas.microsoft.com/office/powerpoint/2010/main" val="569999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7</a:t>
            </a:fld>
            <a:endParaRPr lang="zh-CN" altLang="en-US"/>
          </a:p>
        </p:txBody>
      </p:sp>
    </p:spTree>
    <p:extLst>
      <p:ext uri="{BB962C8B-B14F-4D97-AF65-F5344CB8AC3E}">
        <p14:creationId xmlns:p14="http://schemas.microsoft.com/office/powerpoint/2010/main" val="3738659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9</a:t>
            </a:fld>
            <a:endParaRPr lang="zh-CN" altLang="en-US"/>
          </a:p>
        </p:txBody>
      </p:sp>
    </p:spTree>
    <p:extLst>
      <p:ext uri="{BB962C8B-B14F-4D97-AF65-F5344CB8AC3E}">
        <p14:creationId xmlns:p14="http://schemas.microsoft.com/office/powerpoint/2010/main" val="4136451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14</a:t>
            </a:fld>
            <a:endParaRPr lang="zh-CN" altLang="en-US"/>
          </a:p>
        </p:txBody>
      </p:sp>
    </p:spTree>
    <p:extLst>
      <p:ext uri="{BB962C8B-B14F-4D97-AF65-F5344CB8AC3E}">
        <p14:creationId xmlns:p14="http://schemas.microsoft.com/office/powerpoint/2010/main" val="243792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15</a:t>
            </a:fld>
            <a:endParaRPr lang="zh-CN" altLang="en-US"/>
          </a:p>
        </p:txBody>
      </p:sp>
    </p:spTree>
    <p:extLst>
      <p:ext uri="{BB962C8B-B14F-4D97-AF65-F5344CB8AC3E}">
        <p14:creationId xmlns:p14="http://schemas.microsoft.com/office/powerpoint/2010/main" val="350807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即使</a:t>
            </a:r>
            <a:r>
              <a:rPr lang="en-US" altLang="zh-CN" dirty="0"/>
              <a:t>F1</a:t>
            </a:r>
            <a:r>
              <a:rPr lang="zh-CN" altLang="en-US" dirty="0"/>
              <a:t>没有提升我们也可以说我们可以优先筛选出最有可能是漏洞的代码供安全人员审计</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19</a:t>
            </a:fld>
            <a:endParaRPr lang="zh-CN" altLang="en-US"/>
          </a:p>
        </p:txBody>
      </p:sp>
    </p:spTree>
    <p:extLst>
      <p:ext uri="{BB962C8B-B14F-4D97-AF65-F5344CB8AC3E}">
        <p14:creationId xmlns:p14="http://schemas.microsoft.com/office/powerpoint/2010/main" val="1905620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需要解决的问题可以转化为研究的</a:t>
            </a:r>
            <a:r>
              <a:rPr lang="en-US" altLang="zh-CN" dirty="0"/>
              <a:t>Limitations</a:t>
            </a:r>
            <a:r>
              <a:rPr lang="zh-CN" altLang="en-US" dirty="0"/>
              <a:t>，但是有的问题亟待解决</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23</a:t>
            </a:fld>
            <a:endParaRPr lang="zh-CN" altLang="en-US"/>
          </a:p>
        </p:txBody>
      </p:sp>
    </p:spTree>
    <p:extLst>
      <p:ext uri="{BB962C8B-B14F-4D97-AF65-F5344CB8AC3E}">
        <p14:creationId xmlns:p14="http://schemas.microsoft.com/office/powerpoint/2010/main" val="15312189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06ECB370-12D0-4478-B2C1-42041D3548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801" name="副标题 2"/>
          <p:cNvSpPr>
            <a:spLocks noGrp="1"/>
          </p:cNvSpPr>
          <p:nvPr userDrawn="1">
            <p:ph type="subTitle" idx="1"/>
          </p:nvPr>
        </p:nvSpPr>
        <p:spPr>
          <a:xfrm>
            <a:off x="5259687" y="2514691"/>
            <a:ext cx="5787426" cy="558799"/>
          </a:xfrm>
        </p:spPr>
        <p:txBody>
          <a:bodyPr anchor="ctr">
            <a:normAutofit/>
          </a:bodyPr>
          <a:lstStyle>
            <a:lvl1pPr marL="0" indent="0" algn="r">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endParaRPr lang="zh-CN" altLang="en-US" dirty="0"/>
          </a:p>
        </p:txBody>
      </p:sp>
      <p:sp>
        <p:nvSpPr>
          <p:cNvPr id="9802" name="标题 1"/>
          <p:cNvSpPr>
            <a:spLocks noGrp="1"/>
          </p:cNvSpPr>
          <p:nvPr userDrawn="1">
            <p:ph type="ctrTitle"/>
          </p:nvPr>
        </p:nvSpPr>
        <p:spPr>
          <a:xfrm>
            <a:off x="5259687" y="1758950"/>
            <a:ext cx="5787426" cy="698591"/>
          </a:xfrm>
        </p:spPr>
        <p:txBody>
          <a:bodyPr anchor="ctr">
            <a:normAutofit/>
          </a:bodyPr>
          <a:lstStyle>
            <a:lvl1pPr algn="r">
              <a:defRPr sz="4000">
                <a:solidFill>
                  <a:schemeClr val="tx1"/>
                </a:solidFill>
              </a:defRPr>
            </a:lvl1pPr>
          </a:lstStyle>
          <a:p>
            <a:endParaRPr lang="zh-CN" altLang="en-US" dirty="0"/>
          </a:p>
        </p:txBody>
      </p:sp>
      <p:sp>
        <p:nvSpPr>
          <p:cNvPr id="12" name="文本占位符 13"/>
          <p:cNvSpPr>
            <a:spLocks noGrp="1"/>
          </p:cNvSpPr>
          <p:nvPr userDrawn="1">
            <p:ph type="body" sz="quarter" idx="10" hasCustomPrompt="1"/>
          </p:nvPr>
        </p:nvSpPr>
        <p:spPr>
          <a:xfrm>
            <a:off x="8133330" y="3647231"/>
            <a:ext cx="2913783" cy="248371"/>
          </a:xfrm>
        </p:spPr>
        <p:txBody>
          <a:bodyPr anchor="ctr">
            <a:noAutofit/>
          </a:bodyPr>
          <a:lstStyle>
            <a:lvl1pPr marL="0" indent="0" algn="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署名</a:t>
            </a:r>
          </a:p>
        </p:txBody>
      </p:sp>
      <p:sp>
        <p:nvSpPr>
          <p:cNvPr id="13" name="文本占位符 13"/>
          <p:cNvSpPr>
            <a:spLocks noGrp="1"/>
          </p:cNvSpPr>
          <p:nvPr userDrawn="1">
            <p:ph type="body" sz="quarter" idx="11" hasCustomPrompt="1"/>
          </p:nvPr>
        </p:nvSpPr>
        <p:spPr>
          <a:xfrm>
            <a:off x="8133330" y="3955783"/>
            <a:ext cx="2913783" cy="248371"/>
          </a:xfrm>
        </p:spPr>
        <p:txBody>
          <a:bodyPr anchor="ctr">
            <a:noAutofit/>
          </a:bodyPr>
          <a:lstStyle>
            <a:lvl1pPr marL="0" indent="0" algn="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日期</a:t>
            </a:r>
          </a:p>
        </p:txBody>
      </p:sp>
      <p:sp>
        <p:nvSpPr>
          <p:cNvPr id="4" name="矩形 3"/>
          <p:cNvSpPr/>
          <p:nvPr userDrawn="1"/>
        </p:nvSpPr>
        <p:spPr>
          <a:xfrm>
            <a:off x="2952206" y="3461657"/>
            <a:ext cx="862148" cy="287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432560" y="4502333"/>
            <a:ext cx="862148" cy="1611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F495E1F-136D-4BE1-A02C-183CC0F342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0" name="标题 1"/>
          <p:cNvSpPr>
            <a:spLocks noGrp="1"/>
          </p:cNvSpPr>
          <p:nvPr>
            <p:ph type="title" hasCustomPrompt="1"/>
          </p:nvPr>
        </p:nvSpPr>
        <p:spPr>
          <a:xfrm>
            <a:off x="5570186" y="2494642"/>
            <a:ext cx="4535055" cy="656792"/>
          </a:xfrm>
        </p:spPr>
        <p:txBody>
          <a:bodyPr anchor="ctr">
            <a:normAutofit/>
          </a:bodyPr>
          <a:lstStyle>
            <a:lvl1pPr algn="l">
              <a:defRPr sz="2400" b="1">
                <a:solidFill>
                  <a:srgbClr val="36A9AC"/>
                </a:solidFill>
              </a:defRPr>
            </a:lvl1pPr>
          </a:lstStyle>
          <a:p>
            <a:r>
              <a:rPr lang="zh-CN" altLang="en-US" dirty="0"/>
              <a:t>单击此处添加幻灯片章节标题</a:t>
            </a:r>
          </a:p>
        </p:txBody>
      </p:sp>
      <p:sp>
        <p:nvSpPr>
          <p:cNvPr id="21" name="文本占位符 2"/>
          <p:cNvSpPr>
            <a:spLocks noGrp="1"/>
          </p:cNvSpPr>
          <p:nvPr>
            <p:ph type="body" idx="1"/>
          </p:nvPr>
        </p:nvSpPr>
        <p:spPr>
          <a:xfrm>
            <a:off x="5564413" y="3430587"/>
            <a:ext cx="4546600" cy="1015623"/>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6DECD67-EF7B-4225-9DCD-E9A1FB000059}"/>
              </a:ext>
            </a:extLst>
          </p:cNvPr>
          <p:cNvSpPr>
            <a:spLocks noGrp="1"/>
          </p:cNvSpPr>
          <p:nvPr>
            <p:ph type="dt" sz="half" idx="10"/>
          </p:nvPr>
        </p:nvSpPr>
        <p:spPr/>
        <p:txBody>
          <a:bodyPr/>
          <a:lstStyle/>
          <a:p>
            <a:fld id="{6489D9C7-5DC6-4263-87FF-7C99F6FB63C3}" type="datetime1">
              <a:rPr lang="zh-CN" altLang="en-US" smtClean="0"/>
              <a:pPr/>
              <a:t>2019/10/8</a:t>
            </a:fld>
            <a:endParaRPr lang="zh-CN" altLang="en-US"/>
          </a:p>
        </p:txBody>
      </p:sp>
      <p:sp>
        <p:nvSpPr>
          <p:cNvPr id="5" name="页脚占位符 4">
            <a:extLst>
              <a:ext uri="{FF2B5EF4-FFF2-40B4-BE49-F238E27FC236}">
                <a16:creationId xmlns:a16="http://schemas.microsoft.com/office/drawing/2014/main" id="{41BE31C9-EEB9-478B-9042-EAA8EC2684D5}"/>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id="{C5CE021F-56B6-40B0-88C1-2D7CFC553E26}"/>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678293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366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D1DCB61B-CE4E-4C03-864A-E1264631422C}"/>
              </a:ext>
            </a:extLst>
          </p:cNvPr>
          <p:cNvSpPr>
            <a:spLocks noGrp="1"/>
          </p:cNvSpPr>
          <p:nvPr>
            <p:ph type="dt" sz="half" idx="10"/>
          </p:nvPr>
        </p:nvSpPr>
        <p:spPr/>
        <p:txBody>
          <a:bodyPr/>
          <a:lstStyle/>
          <a:p>
            <a:fld id="{6489D9C7-5DC6-4263-87FF-7C99F6FB63C3}" type="datetime1">
              <a:rPr lang="zh-CN" altLang="en-US" smtClean="0"/>
              <a:pPr/>
              <a:t>2019/10/8</a:t>
            </a:fld>
            <a:endParaRPr lang="zh-CN" altLang="en-US"/>
          </a:p>
        </p:txBody>
      </p:sp>
      <p:sp>
        <p:nvSpPr>
          <p:cNvPr id="4" name="页脚占位符 3">
            <a:extLst>
              <a:ext uri="{FF2B5EF4-FFF2-40B4-BE49-F238E27FC236}">
                <a16:creationId xmlns:a16="http://schemas.microsoft.com/office/drawing/2014/main" id="{C41E76E0-E044-4D9B-A778-A15CBAFBDA9D}"/>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1A1C5EF2-45A2-4D1B-9050-807C7A6E625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FB9477CB-6DA5-4D44-8994-017C0F5A58C9}"/>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667025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7EAB898-6665-4BFE-A7DA-D0B6B0EAFBE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标题 1"/>
          <p:cNvSpPr>
            <a:spLocks noGrp="1"/>
          </p:cNvSpPr>
          <p:nvPr>
            <p:ph type="ctrTitle" hasCustomPrompt="1"/>
          </p:nvPr>
        </p:nvSpPr>
        <p:spPr>
          <a:xfrm>
            <a:off x="1615155" y="2147999"/>
            <a:ext cx="3985202" cy="865136"/>
          </a:xfrm>
        </p:spPr>
        <p:txBody>
          <a:bodyPr anchor="ctr">
            <a:normAutofit/>
          </a:bodyPr>
          <a:lstStyle>
            <a:lvl1pPr marL="0" indent="0" algn="l">
              <a:buFont typeface="Arial" panose="020B0604020202020204" pitchFamily="34" charset="0"/>
              <a:buNone/>
              <a:defRPr sz="3200">
                <a:solidFill>
                  <a:schemeClr val="tx1"/>
                </a:solidFill>
              </a:defRPr>
            </a:lvl1pPr>
          </a:lstStyle>
          <a:p>
            <a:r>
              <a:rPr lang="zh-CN" altLang="en-US" dirty="0"/>
              <a:t>结束语</a:t>
            </a:r>
          </a:p>
        </p:txBody>
      </p:sp>
      <p:sp>
        <p:nvSpPr>
          <p:cNvPr id="14" name="文本占位符 62"/>
          <p:cNvSpPr>
            <a:spLocks noGrp="1"/>
          </p:cNvSpPr>
          <p:nvPr>
            <p:ph type="body" sz="quarter" idx="17" hasCustomPrompt="1"/>
          </p:nvPr>
        </p:nvSpPr>
        <p:spPr>
          <a:xfrm>
            <a:off x="1615155" y="3367390"/>
            <a:ext cx="3985202"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署名</a:t>
            </a:r>
            <a:endParaRPr lang="en-US" altLang="zh-CN" dirty="0"/>
          </a:p>
        </p:txBody>
      </p:sp>
      <p:sp>
        <p:nvSpPr>
          <p:cNvPr id="15" name="文本占位符 62"/>
          <p:cNvSpPr>
            <a:spLocks noGrp="1"/>
          </p:cNvSpPr>
          <p:nvPr>
            <p:ph type="body" sz="quarter" idx="18" hasCustomPrompt="1"/>
          </p:nvPr>
        </p:nvSpPr>
        <p:spPr>
          <a:xfrm>
            <a:off x="1615155" y="3683024"/>
            <a:ext cx="3985202"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时间日期</a:t>
            </a:r>
            <a:endParaRPr lang="en-US" altLang="zh-CN" dirty="0"/>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489D9C7-5DC6-4263-87FF-7C99F6FB63C3}" type="datetime1">
              <a:rPr lang="zh-CN" altLang="en-US" smtClean="0"/>
              <a:pPr/>
              <a:t>2019/10/8</a:t>
            </a:fld>
            <a:endParaRPr lang="zh-CN" altLang="en-US"/>
          </a:p>
        </p:txBody>
      </p:sp>
      <p:sp>
        <p:nvSpPr>
          <p:cNvPr id="4" name="页脚占位符 3"/>
          <p:cNvSpPr>
            <a:spLocks noGrp="1"/>
          </p:cNvSpPr>
          <p:nvPr>
            <p:ph type="ftr" sz="quarter" idx="11"/>
          </p:nvPr>
        </p:nvSpPr>
        <p:spPr/>
        <p:txBody>
          <a:bodyPr/>
          <a:lstStyle/>
          <a:p>
            <a:r>
              <a:rPr lang="en-US" altLang="zh-CN"/>
              <a:t>www.islide.cc </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940374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fld id="{6489D9C7-5DC6-4263-87FF-7C99F6FB63C3}" type="datetime1">
              <a:rPr lang="zh-CN" altLang="en-US" smtClean="0"/>
              <a:pPr/>
              <a:t>2019/10/8</a:t>
            </a:fld>
            <a:endParaRPr lang="zh-CN" altLang="en-US"/>
          </a:p>
        </p:txBody>
      </p:sp>
      <p:sp>
        <p:nvSpPr>
          <p:cNvPr id="5"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dirty="0"/>
              <a:t>www.islide.cc </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2" r:id="rId3"/>
    <p:sldLayoutId id="2147483664" r:id="rId4"/>
    <p:sldLayoutId id="2147483663" r:id="rId5"/>
    <p:sldLayoutId id="2147483661" r:id="rId6"/>
    <p:sldLayoutId id="2147483665" r:id="rId7"/>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3212676" y="2934948"/>
            <a:ext cx="5787426" cy="558799"/>
          </a:xfrm>
        </p:spPr>
        <p:txBody>
          <a:bodyPr>
            <a:normAutofit/>
          </a:bodyPr>
          <a:lstStyle/>
          <a:p>
            <a:pPr algn="ctr">
              <a:lnSpc>
                <a:spcPct val="120000"/>
              </a:lnSpc>
              <a:spcBef>
                <a:spcPts val="0"/>
              </a:spcBef>
            </a:pPr>
            <a:endParaRPr lang="en-US" altLang="zh-CN" dirty="0">
              <a:solidFill>
                <a:schemeClr val="tx2"/>
              </a:solidFill>
            </a:endParaRPr>
          </a:p>
        </p:txBody>
      </p:sp>
      <p:sp>
        <p:nvSpPr>
          <p:cNvPr id="4" name="标题 3"/>
          <p:cNvSpPr>
            <a:spLocks noGrp="1"/>
          </p:cNvSpPr>
          <p:nvPr>
            <p:ph type="ctrTitle"/>
          </p:nvPr>
        </p:nvSpPr>
        <p:spPr>
          <a:xfrm>
            <a:off x="1807298" y="2211879"/>
            <a:ext cx="8598183" cy="723069"/>
          </a:xfrm>
        </p:spPr>
        <p:txBody>
          <a:bodyPr>
            <a:normAutofit fontScale="90000"/>
          </a:bodyPr>
          <a:lstStyle/>
          <a:p>
            <a:pPr algn="ctr">
              <a:lnSpc>
                <a:spcPct val="120000"/>
              </a:lnSpc>
            </a:pPr>
            <a:r>
              <a:rPr lang="zh-CN" altLang="en-US" dirty="0">
                <a:solidFill>
                  <a:schemeClr val="tx2"/>
                </a:solidFill>
              </a:rPr>
              <a:t>基于机器学习的</a:t>
            </a:r>
            <a:r>
              <a:rPr lang="en-US" altLang="zh-CN" dirty="0">
                <a:solidFill>
                  <a:schemeClr val="tx2"/>
                </a:solidFill>
              </a:rPr>
              <a:t>Java</a:t>
            </a:r>
            <a:r>
              <a:rPr lang="zh-CN" altLang="en-US" dirty="0">
                <a:solidFill>
                  <a:schemeClr val="tx2"/>
                </a:solidFill>
              </a:rPr>
              <a:t>源代码漏洞扫描系统</a:t>
            </a:r>
          </a:p>
        </p:txBody>
      </p:sp>
      <p:sp>
        <p:nvSpPr>
          <p:cNvPr id="6" name="文本占位符 5"/>
          <p:cNvSpPr>
            <a:spLocks noGrp="1"/>
          </p:cNvSpPr>
          <p:nvPr>
            <p:ph type="body" sz="quarter" idx="10"/>
          </p:nvPr>
        </p:nvSpPr>
        <p:spPr>
          <a:xfrm>
            <a:off x="4649498" y="3696605"/>
            <a:ext cx="2913783" cy="248371"/>
          </a:xfrm>
        </p:spPr>
        <p:txBody>
          <a:bodyPr/>
          <a:lstStyle/>
          <a:p>
            <a:pPr algn="ctr">
              <a:lnSpc>
                <a:spcPct val="120000"/>
              </a:lnSpc>
              <a:spcBef>
                <a:spcPts val="0"/>
              </a:spcBef>
            </a:pPr>
            <a:r>
              <a:rPr lang="zh-CN" altLang="en-US" dirty="0">
                <a:solidFill>
                  <a:schemeClr val="tx1">
                    <a:lumMod val="95000"/>
                    <a:lumOff val="5000"/>
                  </a:schemeClr>
                </a:solidFill>
              </a:rPr>
              <a:t>徐文远</a:t>
            </a:r>
            <a:endParaRPr lang="en-US" altLang="zh-CN" dirty="0">
              <a:solidFill>
                <a:schemeClr val="tx1">
                  <a:lumMod val="95000"/>
                  <a:lumOff val="5000"/>
                </a:schemeClr>
              </a:solidFill>
            </a:endParaRPr>
          </a:p>
        </p:txBody>
      </p:sp>
      <p:sp>
        <p:nvSpPr>
          <p:cNvPr id="7" name="文本占位符 6"/>
          <p:cNvSpPr>
            <a:spLocks noGrp="1"/>
          </p:cNvSpPr>
          <p:nvPr>
            <p:ph type="body" sz="quarter" idx="11"/>
          </p:nvPr>
        </p:nvSpPr>
        <p:spPr>
          <a:xfrm>
            <a:off x="4649498" y="4005157"/>
            <a:ext cx="2913783" cy="248371"/>
          </a:xfrm>
        </p:spPr>
        <p:txBody>
          <a:bodyPr/>
          <a:lstStyle/>
          <a:p>
            <a:pPr algn="ctr">
              <a:lnSpc>
                <a:spcPct val="120000"/>
              </a:lnSpc>
              <a:spcBef>
                <a:spcPts val="0"/>
              </a:spcBef>
            </a:pPr>
            <a:r>
              <a:rPr lang="en-US" altLang="zh-CN" dirty="0">
                <a:solidFill>
                  <a:schemeClr val="tx1">
                    <a:lumMod val="95000"/>
                    <a:lumOff val="5000"/>
                  </a:schemeClr>
                </a:solidFill>
              </a:rPr>
              <a:t>www.islide.cc</a:t>
            </a:r>
            <a:endParaRPr lang="en-US" altLang="en-US" dirty="0">
              <a:solidFill>
                <a:schemeClr val="tx1">
                  <a:lumMod val="95000"/>
                  <a:lumOff val="5000"/>
                </a:schemeClr>
              </a:solidFill>
            </a:endParaRPr>
          </a:p>
        </p:txBody>
      </p:sp>
      <p:grpSp>
        <p:nvGrpSpPr>
          <p:cNvPr id="8" name="组合 7">
            <a:extLst>
              <a:ext uri="{FF2B5EF4-FFF2-40B4-BE49-F238E27FC236}">
                <a16:creationId xmlns:a16="http://schemas.microsoft.com/office/drawing/2014/main" id="{18B2E442-7068-4666-BCDE-375288DD3297}"/>
              </a:ext>
            </a:extLst>
          </p:cNvPr>
          <p:cNvGrpSpPr/>
          <p:nvPr/>
        </p:nvGrpSpPr>
        <p:grpSpPr>
          <a:xfrm>
            <a:off x="5037931" y="5469723"/>
            <a:ext cx="2116138" cy="928567"/>
            <a:chOff x="1555750" y="1645813"/>
            <a:chExt cx="2116138" cy="928567"/>
          </a:xfrm>
        </p:grpSpPr>
        <p:sp>
          <p:nvSpPr>
            <p:cNvPr id="9" name="文本框 8">
              <a:extLst>
                <a:ext uri="{FF2B5EF4-FFF2-40B4-BE49-F238E27FC236}">
                  <a16:creationId xmlns:a16="http://schemas.microsoft.com/office/drawing/2014/main" id="{0BBB89BD-648A-485A-8973-8F6BD9E6AC24}"/>
                </a:ext>
              </a:extLst>
            </p:cNvPr>
            <p:cNvSpPr txBox="1"/>
            <p:nvPr/>
          </p:nvSpPr>
          <p:spPr>
            <a:xfrm>
              <a:off x="2716052" y="2054647"/>
              <a:ext cx="897259" cy="467966"/>
            </a:xfrm>
            <a:prstGeom prst="rect">
              <a:avLst/>
            </a:prstGeom>
            <a:noFill/>
          </p:spPr>
          <p:txBody>
            <a:bodyPr wrap="square" rtlCol="0">
              <a:prstTxWarp prst="textPlain">
                <a:avLst/>
              </a:prstTxWarp>
              <a:spAutoFit/>
            </a:bodyPr>
            <a:lstStyle/>
            <a:p>
              <a:pPr>
                <a:lnSpc>
                  <a:spcPct val="120000"/>
                </a:lnSpc>
              </a:pPr>
              <a:r>
                <a:rPr lang="en-US" altLang="zh-CN" dirty="0">
                  <a:solidFill>
                    <a:schemeClr val="accent1">
                      <a:alpha val="20000"/>
                    </a:schemeClr>
                  </a:solidFill>
                  <a:latin typeface="Impact" panose="020B0806030902050204" pitchFamily="34" charset="0"/>
                </a:rPr>
                <a:t>2019</a:t>
              </a:r>
              <a:endParaRPr lang="zh-CN" altLang="en-US" dirty="0">
                <a:solidFill>
                  <a:schemeClr val="accent1">
                    <a:alpha val="20000"/>
                  </a:schemeClr>
                </a:solidFill>
                <a:latin typeface="Impact" panose="020B0806030902050204" pitchFamily="34" charset="0"/>
              </a:endParaRPr>
            </a:p>
          </p:txBody>
        </p:sp>
        <p:sp>
          <p:nvSpPr>
            <p:cNvPr id="10" name="文本框 9">
              <a:extLst>
                <a:ext uri="{FF2B5EF4-FFF2-40B4-BE49-F238E27FC236}">
                  <a16:creationId xmlns:a16="http://schemas.microsoft.com/office/drawing/2014/main" id="{79ECDA7F-D565-48B5-9E2F-5822C2CEA177}"/>
                </a:ext>
              </a:extLst>
            </p:cNvPr>
            <p:cNvSpPr txBox="1"/>
            <p:nvPr/>
          </p:nvSpPr>
          <p:spPr>
            <a:xfrm>
              <a:off x="1555750" y="1645813"/>
              <a:ext cx="2101850" cy="288970"/>
            </a:xfrm>
            <a:prstGeom prst="rect">
              <a:avLst/>
            </a:prstGeom>
            <a:noFill/>
          </p:spPr>
          <p:txBody>
            <a:bodyPr wrap="none" rtlCol="0">
              <a:prstTxWarp prst="textPlain">
                <a:avLst/>
              </a:prstTxWarp>
              <a:spAutoFit/>
            </a:bodyPr>
            <a:lstStyle/>
            <a:p>
              <a:pPr>
                <a:lnSpc>
                  <a:spcPct val="120000"/>
                </a:lnSpc>
              </a:pPr>
              <a:r>
                <a:rPr lang="zh-CN" altLang="en-US" b="1" dirty="0">
                  <a:solidFill>
                    <a:schemeClr val="accent1">
                      <a:alpha val="20000"/>
                    </a:schemeClr>
                  </a:solidFill>
                  <a:latin typeface="Arial" panose="020B0604020202020204" pitchFamily="34" charset="0"/>
                  <a:ea typeface="微软雅黑" panose="020B0503020204020204" pitchFamily="34" charset="-122"/>
                  <a:cs typeface="Arial" panose="020B0604020202020204" pitchFamily="34" charset="0"/>
                </a:rPr>
                <a:t>开题报告</a:t>
              </a:r>
            </a:p>
          </p:txBody>
        </p:sp>
        <p:sp>
          <p:nvSpPr>
            <p:cNvPr id="11" name="文本框 10">
              <a:extLst>
                <a:ext uri="{FF2B5EF4-FFF2-40B4-BE49-F238E27FC236}">
                  <a16:creationId xmlns:a16="http://schemas.microsoft.com/office/drawing/2014/main" id="{70CF5365-3DE9-4EFE-B1C9-FB2F963E8938}"/>
                </a:ext>
              </a:extLst>
            </p:cNvPr>
            <p:cNvSpPr txBox="1"/>
            <p:nvPr/>
          </p:nvSpPr>
          <p:spPr>
            <a:xfrm>
              <a:off x="1557676" y="2002881"/>
              <a:ext cx="1041222" cy="558848"/>
            </a:xfrm>
            <a:prstGeom prst="rect">
              <a:avLst/>
            </a:prstGeom>
            <a:noFill/>
          </p:spPr>
          <p:txBody>
            <a:bodyPr wrap="none" rtlCol="0">
              <a:prstTxWarp prst="textPlain">
                <a:avLst/>
              </a:prstTxWarp>
              <a:spAutoFit/>
            </a:bodyPr>
            <a:lstStyle/>
            <a:p>
              <a:pPr>
                <a:lnSpc>
                  <a:spcPct val="120000"/>
                </a:lnSpc>
              </a:pPr>
              <a:r>
                <a:rPr lang="en-US" altLang="zh-CN" dirty="0">
                  <a:solidFill>
                    <a:schemeClr val="accent1">
                      <a:alpha val="20000"/>
                    </a:schemeClr>
                  </a:solidFill>
                  <a:latin typeface="Impact" panose="020B0806030902050204" pitchFamily="34" charset="0"/>
                  <a:ea typeface="微软雅黑" panose="020B0503020204020204" pitchFamily="34" charset="-122"/>
                </a:rPr>
                <a:t>PLAN</a:t>
              </a:r>
              <a:endParaRPr lang="zh-CN" altLang="en-US" dirty="0">
                <a:solidFill>
                  <a:schemeClr val="accent1">
                    <a:alpha val="20000"/>
                  </a:schemeClr>
                </a:solidFill>
                <a:latin typeface="Impact" panose="020B0806030902050204" pitchFamily="34" charset="0"/>
                <a:ea typeface="微软雅黑" panose="020B0503020204020204" pitchFamily="34" charset="-122"/>
              </a:endParaRPr>
            </a:p>
          </p:txBody>
        </p:sp>
        <p:sp>
          <p:nvSpPr>
            <p:cNvPr id="12" name="矩形 11">
              <a:extLst>
                <a:ext uri="{FF2B5EF4-FFF2-40B4-BE49-F238E27FC236}">
                  <a16:creationId xmlns:a16="http://schemas.microsoft.com/office/drawing/2014/main" id="{C8CF4DA0-555C-4D83-8EEB-B5E324BE369C}"/>
                </a:ext>
              </a:extLst>
            </p:cNvPr>
            <p:cNvSpPr/>
            <p:nvPr/>
          </p:nvSpPr>
          <p:spPr>
            <a:xfrm>
              <a:off x="2657475" y="2002880"/>
              <a:ext cx="1014413" cy="571500"/>
            </a:xfrm>
            <a:prstGeom prst="rect">
              <a:avLst/>
            </a:prstGeom>
            <a:noFill/>
            <a:ln w="19050">
              <a:solidFill>
                <a:schemeClr val="accent1">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accent1">
                    <a:alpha val="20000"/>
                  </a:schemeClr>
                </a:solidFill>
              </a:endParaRPr>
            </a:p>
          </p:txBody>
        </p:sp>
      </p:gr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74C134-072D-4F8B-ABED-0599357BDDE5}"/>
              </a:ext>
            </a:extLst>
          </p:cNvPr>
          <p:cNvSpPr>
            <a:spLocks noGrp="1"/>
          </p:cNvSpPr>
          <p:nvPr>
            <p:ph type="title"/>
          </p:nvPr>
        </p:nvSpPr>
        <p:spPr/>
        <p:txBody>
          <a:bodyPr/>
          <a:lstStyle/>
          <a:p>
            <a:r>
              <a:rPr lang="zh-CN" altLang="en-US" dirty="0"/>
              <a:t>国内外研究现状</a:t>
            </a:r>
            <a:r>
              <a:rPr lang="en-US" altLang="zh-CN" dirty="0"/>
              <a:t>——</a:t>
            </a:r>
            <a:r>
              <a:rPr lang="zh-CN" altLang="en-US" dirty="0"/>
              <a:t>相似度</a:t>
            </a:r>
            <a:r>
              <a:rPr lang="en-US" altLang="zh-CN" dirty="0"/>
              <a:t>vs</a:t>
            </a:r>
            <a:r>
              <a:rPr lang="zh-CN" altLang="en-US" dirty="0"/>
              <a:t>漏洞特征</a:t>
            </a:r>
          </a:p>
        </p:txBody>
      </p:sp>
      <p:sp>
        <p:nvSpPr>
          <p:cNvPr id="4" name="页脚占位符 3">
            <a:extLst>
              <a:ext uri="{FF2B5EF4-FFF2-40B4-BE49-F238E27FC236}">
                <a16:creationId xmlns:a16="http://schemas.microsoft.com/office/drawing/2014/main" id="{9BC88DBA-F904-44E8-8B4F-7A8DBD929C44}"/>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6D1AB4C5-4D08-4178-8DE2-8834EA882044}"/>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a:p>
        </p:txBody>
      </p:sp>
      <p:grpSp>
        <p:nvGrpSpPr>
          <p:cNvPr id="6" name="325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E7E4F435-08B7-4359-AE9E-AE259BE27322}"/>
              </a:ext>
            </a:extLst>
          </p:cNvPr>
          <p:cNvGrpSpPr>
            <a:grpSpLocks noChangeAspect="1"/>
          </p:cNvGrpSpPr>
          <p:nvPr>
            <p:custDataLst>
              <p:tags r:id="rId1"/>
            </p:custDataLst>
          </p:nvPr>
        </p:nvGrpSpPr>
        <p:grpSpPr>
          <a:xfrm>
            <a:off x="669924" y="1749258"/>
            <a:ext cx="10749437" cy="3613065"/>
            <a:chOff x="662014" y="1687952"/>
            <a:chExt cx="10860539" cy="3650408"/>
          </a:xfrm>
        </p:grpSpPr>
        <p:grpSp>
          <p:nvGrpSpPr>
            <p:cNvPr id="7" name="ï$ľïḋê">
              <a:extLst>
                <a:ext uri="{FF2B5EF4-FFF2-40B4-BE49-F238E27FC236}">
                  <a16:creationId xmlns:a16="http://schemas.microsoft.com/office/drawing/2014/main" id="{9EF6A539-CB28-4191-9785-67816B4283F8}"/>
                </a:ext>
              </a:extLst>
            </p:cNvPr>
            <p:cNvGrpSpPr/>
            <p:nvPr/>
          </p:nvGrpSpPr>
          <p:grpSpPr>
            <a:xfrm>
              <a:off x="4394200" y="2373317"/>
              <a:ext cx="3403603" cy="2475425"/>
              <a:chOff x="4379297" y="1952067"/>
              <a:chExt cx="3054959" cy="2221859"/>
            </a:xfrm>
          </p:grpSpPr>
          <p:sp>
            <p:nvSpPr>
              <p:cNvPr id="26" name="îśḷíḍê">
                <a:extLst>
                  <a:ext uri="{FF2B5EF4-FFF2-40B4-BE49-F238E27FC236}">
                    <a16:creationId xmlns:a16="http://schemas.microsoft.com/office/drawing/2014/main" id="{EEB1B6EC-C4FE-4C80-97F8-CA1029115AFE}"/>
                  </a:ext>
                </a:extLst>
              </p:cNvPr>
              <p:cNvSpPr/>
              <p:nvPr/>
            </p:nvSpPr>
            <p:spPr>
              <a:xfrm rot="10800000">
                <a:off x="5947546" y="1952067"/>
                <a:ext cx="1486710" cy="1486710"/>
              </a:xfrm>
              <a:prstGeom prst="teardrop">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27" name="îŝ1íḑè">
                <a:extLst>
                  <a:ext uri="{FF2B5EF4-FFF2-40B4-BE49-F238E27FC236}">
                    <a16:creationId xmlns:a16="http://schemas.microsoft.com/office/drawing/2014/main" id="{EAA9BD3C-FFFF-4467-9C7A-255265BE30F3}"/>
                  </a:ext>
                </a:extLst>
              </p:cNvPr>
              <p:cNvSpPr/>
              <p:nvPr/>
            </p:nvSpPr>
            <p:spPr>
              <a:xfrm>
                <a:off x="4379297" y="2687216"/>
                <a:ext cx="1486710" cy="1486710"/>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28" name="iśliďé">
                <a:extLst>
                  <a:ext uri="{FF2B5EF4-FFF2-40B4-BE49-F238E27FC236}">
                    <a16:creationId xmlns:a16="http://schemas.microsoft.com/office/drawing/2014/main" id="{DAB220C9-DAC5-481C-8121-D7A997E16DB8}"/>
                  </a:ext>
                </a:extLst>
              </p:cNvPr>
              <p:cNvSpPr txBox="1"/>
              <p:nvPr/>
            </p:nvSpPr>
            <p:spPr>
              <a:xfrm>
                <a:off x="6080128" y="2293799"/>
                <a:ext cx="1179384" cy="865217"/>
              </a:xfrm>
              <a:prstGeom prst="rect">
                <a:avLst/>
              </a:prstGeom>
              <a:noFill/>
            </p:spPr>
            <p:txBody>
              <a:bodyPr wrap="square" lIns="91440" tIns="45720" rIns="91440" bIns="45720" anchor="ctr" anchorCtr="1">
                <a:normAutofit/>
              </a:bodyPr>
              <a:lstStyle/>
              <a:p>
                <a:pPr algn="ctr"/>
                <a:r>
                  <a:rPr lang="zh-CN" altLang="en-US" sz="2000" i="1" dirty="0">
                    <a:solidFill>
                      <a:schemeClr val="bg1"/>
                    </a:solidFill>
                  </a:rPr>
                  <a:t>漏洞</a:t>
                </a:r>
                <a:endParaRPr lang="en-US" altLang="zh-CN" sz="2000" i="1" dirty="0">
                  <a:solidFill>
                    <a:schemeClr val="bg1"/>
                  </a:solidFill>
                </a:endParaRPr>
              </a:p>
              <a:p>
                <a:pPr algn="ctr"/>
                <a:r>
                  <a:rPr lang="zh-CN" altLang="en-US" sz="2000" i="1" dirty="0">
                    <a:solidFill>
                      <a:schemeClr val="bg1"/>
                    </a:solidFill>
                  </a:rPr>
                  <a:t>特征</a:t>
                </a:r>
              </a:p>
            </p:txBody>
          </p:sp>
          <p:sp>
            <p:nvSpPr>
              <p:cNvPr id="29" name="ïšḷïḋé">
                <a:extLst>
                  <a:ext uri="{FF2B5EF4-FFF2-40B4-BE49-F238E27FC236}">
                    <a16:creationId xmlns:a16="http://schemas.microsoft.com/office/drawing/2014/main" id="{E8FE3C8A-BB85-41C3-B13D-93ED126E51A1}"/>
                  </a:ext>
                </a:extLst>
              </p:cNvPr>
              <p:cNvSpPr txBox="1"/>
              <p:nvPr/>
            </p:nvSpPr>
            <p:spPr>
              <a:xfrm>
                <a:off x="4508819" y="3116197"/>
                <a:ext cx="1238371" cy="577461"/>
              </a:xfrm>
              <a:prstGeom prst="rect">
                <a:avLst/>
              </a:prstGeom>
              <a:noFill/>
            </p:spPr>
            <p:txBody>
              <a:bodyPr wrap="square" lIns="91440" tIns="45720" rIns="91440" bIns="45720" anchor="ctr" anchorCtr="1">
                <a:normAutofit/>
              </a:bodyPr>
              <a:lstStyle/>
              <a:p>
                <a:pPr algn="ctr"/>
                <a:r>
                  <a:rPr lang="zh-CN" altLang="en-US" sz="2000" b="1" i="1" dirty="0">
                    <a:solidFill>
                      <a:schemeClr val="bg1"/>
                    </a:solidFill>
                  </a:rPr>
                  <a:t>相似度</a:t>
                </a:r>
                <a:endParaRPr lang="zh-CN" altLang="en-US" sz="2000" i="1" dirty="0">
                  <a:solidFill>
                    <a:schemeClr val="bg1"/>
                  </a:solidFill>
                </a:endParaRPr>
              </a:p>
            </p:txBody>
          </p:sp>
        </p:grpSp>
        <p:sp>
          <p:nvSpPr>
            <p:cNvPr id="8" name="ïṥḷiďè">
              <a:extLst>
                <a:ext uri="{FF2B5EF4-FFF2-40B4-BE49-F238E27FC236}">
                  <a16:creationId xmlns:a16="http://schemas.microsoft.com/office/drawing/2014/main" id="{9216E492-4374-4203-AF22-81E40EC85291}"/>
                </a:ext>
              </a:extLst>
            </p:cNvPr>
            <p:cNvSpPr/>
            <p:nvPr/>
          </p:nvSpPr>
          <p:spPr>
            <a:xfrm>
              <a:off x="669925" y="3278959"/>
              <a:ext cx="2809070" cy="536255"/>
            </a:xfrm>
            <a:prstGeom prst="rect">
              <a:avLst/>
            </a:prstGeom>
            <a:noFill/>
            <a:ln>
              <a:noFill/>
            </a:ln>
          </p:spPr>
          <p:txBody>
            <a:bodyPr wrap="square" lIns="91440" tIns="45720" rIns="91440" bIns="45720" anchor="ctr" anchorCtr="0">
              <a:noAutofit/>
            </a:bodyPr>
            <a:lstStyle/>
            <a:p>
              <a:pPr algn="r">
                <a:spcBef>
                  <a:spcPct val="0"/>
                </a:spcBef>
              </a:pPr>
              <a:r>
                <a:rPr lang="en-US" altLang="zh-CN" sz="1100" b="1" dirty="0"/>
                <a:t>LEOPARD: Identifying Vulnerable Code for Vulnerability Assessment through Program Metrics </a:t>
              </a:r>
            </a:p>
          </p:txBody>
        </p:sp>
        <p:sp>
          <p:nvSpPr>
            <p:cNvPr id="9" name="isḷïḍe">
              <a:extLst>
                <a:ext uri="{FF2B5EF4-FFF2-40B4-BE49-F238E27FC236}">
                  <a16:creationId xmlns:a16="http://schemas.microsoft.com/office/drawing/2014/main" id="{D73C3857-BE95-424F-891C-1ADD2205874A}"/>
                </a:ext>
              </a:extLst>
            </p:cNvPr>
            <p:cNvSpPr/>
            <p:nvPr/>
          </p:nvSpPr>
          <p:spPr>
            <a:xfrm>
              <a:off x="662014" y="4799126"/>
              <a:ext cx="2809069" cy="519991"/>
            </a:xfrm>
            <a:prstGeom prst="rect">
              <a:avLst/>
            </a:prstGeom>
            <a:noFill/>
            <a:ln>
              <a:noFill/>
            </a:ln>
          </p:spPr>
          <p:txBody>
            <a:bodyPr wrap="square" lIns="91440" tIns="45720" rIns="91440" bIns="45720" anchor="ctr" anchorCtr="0">
              <a:normAutofit fontScale="70000" lnSpcReduction="20000"/>
            </a:bodyPr>
            <a:lstStyle/>
            <a:p>
              <a:pPr algn="r">
                <a:spcBef>
                  <a:spcPct val="0"/>
                </a:spcBef>
              </a:pPr>
              <a:r>
                <a:rPr lang="en-US" altLang="zh-CN" sz="1600" b="1" dirty="0"/>
                <a:t>Chucky: Exposing Missing Checks in Source Code for Vulnerability Discovery</a:t>
              </a:r>
            </a:p>
          </p:txBody>
        </p:sp>
        <p:sp>
          <p:nvSpPr>
            <p:cNvPr id="10" name="iṥ1iḑê">
              <a:extLst>
                <a:ext uri="{FF2B5EF4-FFF2-40B4-BE49-F238E27FC236}">
                  <a16:creationId xmlns:a16="http://schemas.microsoft.com/office/drawing/2014/main" id="{B0901B1F-0CE0-431D-809A-0AD025688C40}"/>
                </a:ext>
              </a:extLst>
            </p:cNvPr>
            <p:cNvSpPr/>
            <p:nvPr/>
          </p:nvSpPr>
          <p:spPr>
            <a:xfrm>
              <a:off x="741933" y="1701188"/>
              <a:ext cx="2809070" cy="547735"/>
            </a:xfrm>
            <a:prstGeom prst="rect">
              <a:avLst/>
            </a:prstGeom>
            <a:noFill/>
            <a:ln>
              <a:noFill/>
            </a:ln>
          </p:spPr>
          <p:txBody>
            <a:bodyPr wrap="square" lIns="91440" tIns="45720" rIns="91440" bIns="45720" anchor="ctr" anchorCtr="0">
              <a:normAutofit fontScale="77500" lnSpcReduction="20000"/>
            </a:bodyPr>
            <a:lstStyle/>
            <a:p>
              <a:pPr algn="r">
                <a:spcBef>
                  <a:spcPct val="0"/>
                </a:spcBef>
              </a:pPr>
              <a:r>
                <a:rPr lang="en-US" altLang="zh-CN" sz="1600" b="1" dirty="0" err="1"/>
                <a:t>VulPecker</a:t>
              </a:r>
              <a:r>
                <a:rPr lang="en-US" altLang="zh-CN" sz="1600" b="1" dirty="0"/>
                <a:t>: An Automated Vulnerability Detection System Based on Code Similarity Analysis</a:t>
              </a:r>
            </a:p>
          </p:txBody>
        </p:sp>
        <p:sp>
          <p:nvSpPr>
            <p:cNvPr id="11" name="îṩlíḑe">
              <a:extLst>
                <a:ext uri="{FF2B5EF4-FFF2-40B4-BE49-F238E27FC236}">
                  <a16:creationId xmlns:a16="http://schemas.microsoft.com/office/drawing/2014/main" id="{98FC111F-0BDF-411A-9ABC-F68E8686630D}"/>
                </a:ext>
              </a:extLst>
            </p:cNvPr>
            <p:cNvSpPr/>
            <p:nvPr/>
          </p:nvSpPr>
          <p:spPr>
            <a:xfrm>
              <a:off x="3604634" y="1726460"/>
              <a:ext cx="522466" cy="522466"/>
            </a:xfrm>
            <a:prstGeom prst="ellipse">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lnSpcReduction="10000"/>
            </a:bodyPr>
            <a:lstStyle/>
            <a:p>
              <a:pPr algn="ctr"/>
              <a:endParaRPr/>
            </a:p>
          </p:txBody>
        </p:sp>
        <p:sp>
          <p:nvSpPr>
            <p:cNvPr id="12" name="îşľïdé">
              <a:extLst>
                <a:ext uri="{FF2B5EF4-FFF2-40B4-BE49-F238E27FC236}">
                  <a16:creationId xmlns:a16="http://schemas.microsoft.com/office/drawing/2014/main" id="{9B4CC9B7-6614-4CFE-86FA-6BAEBFDB224D}"/>
                </a:ext>
              </a:extLst>
            </p:cNvPr>
            <p:cNvSpPr/>
            <p:nvPr/>
          </p:nvSpPr>
          <p:spPr>
            <a:xfrm>
              <a:off x="3604634" y="4787031"/>
              <a:ext cx="522466" cy="522465"/>
            </a:xfrm>
            <a:prstGeom prst="ellipse">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lnSpcReduction="10000"/>
            </a:bodyPr>
            <a:lstStyle/>
            <a:p>
              <a:pPr algn="ctr"/>
              <a:endParaRPr/>
            </a:p>
          </p:txBody>
        </p:sp>
        <p:sp>
          <p:nvSpPr>
            <p:cNvPr id="13" name="ïş1ïďe">
              <a:extLst>
                <a:ext uri="{FF2B5EF4-FFF2-40B4-BE49-F238E27FC236}">
                  <a16:creationId xmlns:a16="http://schemas.microsoft.com/office/drawing/2014/main" id="{23CF1A95-9B30-4B16-809F-24FEAEF3A362}"/>
                </a:ext>
              </a:extLst>
            </p:cNvPr>
            <p:cNvSpPr/>
            <p:nvPr/>
          </p:nvSpPr>
          <p:spPr>
            <a:xfrm>
              <a:off x="3604634" y="3292747"/>
              <a:ext cx="522466" cy="522466"/>
            </a:xfrm>
            <a:prstGeom prst="ellipse">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lnSpcReduction="10000"/>
            </a:bodyPr>
            <a:lstStyle/>
            <a:p>
              <a:pPr algn="ctr"/>
              <a:endParaRPr/>
            </a:p>
          </p:txBody>
        </p:sp>
        <p:sp>
          <p:nvSpPr>
            <p:cNvPr id="14" name="ïş1iḑè">
              <a:extLst>
                <a:ext uri="{FF2B5EF4-FFF2-40B4-BE49-F238E27FC236}">
                  <a16:creationId xmlns:a16="http://schemas.microsoft.com/office/drawing/2014/main" id="{B7C06663-7EB5-4C33-BBA8-42728A91CFBE}"/>
                </a:ext>
              </a:extLst>
            </p:cNvPr>
            <p:cNvSpPr/>
            <p:nvPr/>
          </p:nvSpPr>
          <p:spPr>
            <a:xfrm>
              <a:off x="3757214" y="1884548"/>
              <a:ext cx="217308" cy="206260"/>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accent1"/>
            </a:solidFill>
            <a:ln>
              <a:noFill/>
            </a:ln>
            <a:effectLst/>
          </p:spPr>
          <p:txBody>
            <a:bodyPr wrap="square" lIns="91440" tIns="45720" rIns="91440" bIns="45720" anchor="ctr">
              <a:normAutofit fontScale="25000" lnSpcReduction="20000"/>
            </a:bodyPr>
            <a:lstStyle/>
            <a:p>
              <a:pPr algn="ctr"/>
              <a:endParaRPr dirty="0"/>
            </a:p>
          </p:txBody>
        </p:sp>
        <p:sp>
          <p:nvSpPr>
            <p:cNvPr id="15" name="îṩḻïdè">
              <a:extLst>
                <a:ext uri="{FF2B5EF4-FFF2-40B4-BE49-F238E27FC236}">
                  <a16:creationId xmlns:a16="http://schemas.microsoft.com/office/drawing/2014/main" id="{DF9B4C16-AF69-45EF-84D6-F2CC04CE08D2}"/>
                </a:ext>
              </a:extLst>
            </p:cNvPr>
            <p:cNvSpPr/>
            <p:nvPr/>
          </p:nvSpPr>
          <p:spPr>
            <a:xfrm>
              <a:off x="3757214" y="3458783"/>
              <a:ext cx="217308" cy="190394"/>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accent1"/>
            </a:solidFill>
            <a:ln>
              <a:noFill/>
            </a:ln>
            <a:effectLst/>
          </p:spPr>
          <p:txBody>
            <a:bodyPr wrap="square" lIns="91440" tIns="45720" rIns="91440" bIns="45720" anchor="ctr">
              <a:normAutofit fontScale="25000" lnSpcReduction="20000"/>
            </a:bodyPr>
            <a:lstStyle/>
            <a:p>
              <a:pPr algn="ctr"/>
              <a:endParaRPr/>
            </a:p>
          </p:txBody>
        </p:sp>
        <p:sp>
          <p:nvSpPr>
            <p:cNvPr id="16" name="íşḻîḋè">
              <a:extLst>
                <a:ext uri="{FF2B5EF4-FFF2-40B4-BE49-F238E27FC236}">
                  <a16:creationId xmlns:a16="http://schemas.microsoft.com/office/drawing/2014/main" id="{A168391C-4D52-4429-8836-995A71EFFC95}"/>
                </a:ext>
              </a:extLst>
            </p:cNvPr>
            <p:cNvSpPr/>
            <p:nvPr/>
          </p:nvSpPr>
          <p:spPr>
            <a:xfrm>
              <a:off x="3777833" y="4940379"/>
              <a:ext cx="176066" cy="215775"/>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accent1"/>
            </a:solidFill>
            <a:ln>
              <a:noFill/>
            </a:ln>
            <a:effectLst/>
          </p:spPr>
          <p:txBody>
            <a:bodyPr wrap="square" lIns="91440" tIns="45720" rIns="91440" bIns="45720" anchor="ctr">
              <a:normAutofit fontScale="25000" lnSpcReduction="20000"/>
            </a:bodyPr>
            <a:lstStyle/>
            <a:p>
              <a:pPr algn="ctr"/>
              <a:endParaRPr dirty="0"/>
            </a:p>
          </p:txBody>
        </p:sp>
        <p:sp>
          <p:nvSpPr>
            <p:cNvPr id="17" name="ïŝ1îḍê">
              <a:extLst>
                <a:ext uri="{FF2B5EF4-FFF2-40B4-BE49-F238E27FC236}">
                  <a16:creationId xmlns:a16="http://schemas.microsoft.com/office/drawing/2014/main" id="{3CF5BCE6-E4FC-4E5A-9B98-1865B7585245}"/>
                </a:ext>
              </a:extLst>
            </p:cNvPr>
            <p:cNvSpPr/>
            <p:nvPr/>
          </p:nvSpPr>
          <p:spPr>
            <a:xfrm>
              <a:off x="8580631" y="3292748"/>
              <a:ext cx="2941922" cy="522466"/>
            </a:xfrm>
            <a:prstGeom prst="rect">
              <a:avLst/>
            </a:prstGeom>
            <a:noFill/>
            <a:ln>
              <a:noFill/>
            </a:ln>
          </p:spPr>
          <p:txBody>
            <a:bodyPr wrap="square" lIns="91440" tIns="45720" rIns="91440" bIns="45720" anchor="ctr" anchorCtr="0">
              <a:noAutofit/>
            </a:bodyPr>
            <a:lstStyle/>
            <a:p>
              <a:pPr>
                <a:spcBef>
                  <a:spcPct val="0"/>
                </a:spcBef>
              </a:pPr>
              <a:r>
                <a:rPr lang="en-US" altLang="zh-CN" sz="1100" b="1" dirty="0"/>
                <a:t>Learning a Classifier for False Positive Error Reports Emitted by Static Code Analysis Tools</a:t>
              </a:r>
            </a:p>
          </p:txBody>
        </p:sp>
        <p:sp>
          <p:nvSpPr>
            <p:cNvPr id="18" name="îṣḷîḓe">
              <a:extLst>
                <a:ext uri="{FF2B5EF4-FFF2-40B4-BE49-F238E27FC236}">
                  <a16:creationId xmlns:a16="http://schemas.microsoft.com/office/drawing/2014/main" id="{6B6AF01F-9D12-49CA-8D4C-6A5FA01C8693}"/>
                </a:ext>
              </a:extLst>
            </p:cNvPr>
            <p:cNvSpPr/>
            <p:nvPr/>
          </p:nvSpPr>
          <p:spPr>
            <a:xfrm>
              <a:off x="8538502" y="4758344"/>
              <a:ext cx="2941922" cy="580016"/>
            </a:xfrm>
            <a:prstGeom prst="rect">
              <a:avLst/>
            </a:prstGeom>
            <a:noFill/>
            <a:ln>
              <a:noFill/>
            </a:ln>
          </p:spPr>
          <p:txBody>
            <a:bodyPr wrap="square" lIns="91440" tIns="45720" rIns="91440" bIns="45720" anchor="ctr" anchorCtr="0">
              <a:normAutofit fontScale="70000" lnSpcReduction="20000"/>
            </a:bodyPr>
            <a:lstStyle/>
            <a:p>
              <a:pPr>
                <a:spcBef>
                  <a:spcPct val="0"/>
                </a:spcBef>
              </a:pPr>
              <a:r>
                <a:rPr lang="en-US" altLang="zh-CN" sz="1600" b="1" dirty="0"/>
                <a:t>An Empirical Assessment of Machine Learning Approaches for Triaging Reports of a Java Static Analysis Tool</a:t>
              </a:r>
            </a:p>
          </p:txBody>
        </p:sp>
        <p:sp>
          <p:nvSpPr>
            <p:cNvPr id="19" name="î$ļîḋe">
              <a:extLst>
                <a:ext uri="{FF2B5EF4-FFF2-40B4-BE49-F238E27FC236}">
                  <a16:creationId xmlns:a16="http://schemas.microsoft.com/office/drawing/2014/main" id="{984CFA6D-C3E6-4454-8432-E21C6E97101E}"/>
                </a:ext>
              </a:extLst>
            </p:cNvPr>
            <p:cNvSpPr/>
            <p:nvPr/>
          </p:nvSpPr>
          <p:spPr>
            <a:xfrm>
              <a:off x="8538502" y="1740594"/>
              <a:ext cx="2941922" cy="405747"/>
            </a:xfrm>
            <a:prstGeom prst="rect">
              <a:avLst/>
            </a:prstGeom>
            <a:noFill/>
            <a:ln>
              <a:noFill/>
            </a:ln>
          </p:spPr>
          <p:txBody>
            <a:bodyPr wrap="square" lIns="91440" tIns="45720" rIns="91440" bIns="45720" anchor="ctr" anchorCtr="0">
              <a:normAutofit fontScale="70000" lnSpcReduction="20000"/>
            </a:bodyPr>
            <a:lstStyle/>
            <a:p>
              <a:pPr>
                <a:spcBef>
                  <a:spcPct val="0"/>
                </a:spcBef>
              </a:pPr>
              <a:r>
                <a:rPr lang="en-US" altLang="zh-CN" sz="1600" b="1" dirty="0" err="1"/>
                <a:t>VulDeePecker</a:t>
              </a:r>
              <a:r>
                <a:rPr lang="en-US" altLang="zh-CN" sz="1600" b="1" dirty="0"/>
                <a:t>: A Deep Learning-Based System for Vulnerability Detection</a:t>
              </a:r>
            </a:p>
          </p:txBody>
        </p:sp>
        <p:sp>
          <p:nvSpPr>
            <p:cNvPr id="20" name="íśḷîdê">
              <a:extLst>
                <a:ext uri="{FF2B5EF4-FFF2-40B4-BE49-F238E27FC236}">
                  <a16:creationId xmlns:a16="http://schemas.microsoft.com/office/drawing/2014/main" id="{1BA05FD9-154F-4AEA-861D-380AEC31E689}"/>
                </a:ext>
              </a:extLst>
            </p:cNvPr>
            <p:cNvSpPr/>
            <p:nvPr/>
          </p:nvSpPr>
          <p:spPr>
            <a:xfrm>
              <a:off x="7986534" y="1687952"/>
              <a:ext cx="522466" cy="522465"/>
            </a:xfrm>
            <a:prstGeom prst="ellipse">
              <a:avLst/>
            </a:prstGeom>
            <a:no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lnSpcReduction="10000"/>
            </a:bodyPr>
            <a:lstStyle/>
            <a:p>
              <a:pPr algn="ctr"/>
              <a:endParaRPr/>
            </a:p>
          </p:txBody>
        </p:sp>
        <p:sp>
          <p:nvSpPr>
            <p:cNvPr id="21" name="íSḻidê">
              <a:extLst>
                <a:ext uri="{FF2B5EF4-FFF2-40B4-BE49-F238E27FC236}">
                  <a16:creationId xmlns:a16="http://schemas.microsoft.com/office/drawing/2014/main" id="{2288A8E5-F353-4563-AA5F-59355FF8018D}"/>
                </a:ext>
              </a:extLst>
            </p:cNvPr>
            <p:cNvSpPr/>
            <p:nvPr/>
          </p:nvSpPr>
          <p:spPr>
            <a:xfrm>
              <a:off x="7986534" y="4787033"/>
              <a:ext cx="522466" cy="522466"/>
            </a:xfrm>
            <a:prstGeom prst="ellipse">
              <a:avLst/>
            </a:prstGeom>
            <a:no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lnSpcReduction="10000"/>
            </a:bodyPr>
            <a:lstStyle/>
            <a:p>
              <a:pPr algn="ctr"/>
              <a:endParaRPr/>
            </a:p>
          </p:txBody>
        </p:sp>
        <p:sp>
          <p:nvSpPr>
            <p:cNvPr id="22" name="îśḻíďé">
              <a:extLst>
                <a:ext uri="{FF2B5EF4-FFF2-40B4-BE49-F238E27FC236}">
                  <a16:creationId xmlns:a16="http://schemas.microsoft.com/office/drawing/2014/main" id="{5A87045A-559F-4A0B-B598-4E51C2BA7E74}"/>
                </a:ext>
              </a:extLst>
            </p:cNvPr>
            <p:cNvSpPr/>
            <p:nvPr/>
          </p:nvSpPr>
          <p:spPr>
            <a:xfrm>
              <a:off x="7986534" y="3292747"/>
              <a:ext cx="522466" cy="522466"/>
            </a:xfrm>
            <a:prstGeom prst="ellipse">
              <a:avLst/>
            </a:prstGeom>
            <a:no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lnSpcReduction="10000"/>
            </a:bodyPr>
            <a:lstStyle/>
            <a:p>
              <a:pPr algn="ctr"/>
              <a:endParaRPr/>
            </a:p>
          </p:txBody>
        </p:sp>
        <p:sp>
          <p:nvSpPr>
            <p:cNvPr id="23" name="îšḻíḍè">
              <a:extLst>
                <a:ext uri="{FF2B5EF4-FFF2-40B4-BE49-F238E27FC236}">
                  <a16:creationId xmlns:a16="http://schemas.microsoft.com/office/drawing/2014/main" id="{A90DDE6B-A8F7-4AEF-A6E5-EDB98D050B67}"/>
                </a:ext>
              </a:extLst>
            </p:cNvPr>
            <p:cNvSpPr/>
            <p:nvPr/>
          </p:nvSpPr>
          <p:spPr>
            <a:xfrm>
              <a:off x="8153864" y="1846062"/>
              <a:ext cx="217308" cy="206260"/>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bg1">
                <a:lumMod val="50000"/>
              </a:schemeClr>
            </a:solidFill>
            <a:ln>
              <a:noFill/>
            </a:ln>
            <a:effectLst/>
          </p:spPr>
          <p:txBody>
            <a:bodyPr wrap="square" lIns="91440" tIns="45720" rIns="91440" bIns="45720" anchor="ctr">
              <a:normAutofit fontScale="25000" lnSpcReduction="20000"/>
            </a:bodyPr>
            <a:lstStyle/>
            <a:p>
              <a:pPr algn="ctr"/>
              <a:endParaRPr/>
            </a:p>
          </p:txBody>
        </p:sp>
        <p:sp>
          <p:nvSpPr>
            <p:cNvPr id="24" name="îšlïďe">
              <a:extLst>
                <a:ext uri="{FF2B5EF4-FFF2-40B4-BE49-F238E27FC236}">
                  <a16:creationId xmlns:a16="http://schemas.microsoft.com/office/drawing/2014/main" id="{7FBE396D-6685-475E-A6DF-5858695A0EC0}"/>
                </a:ext>
              </a:extLst>
            </p:cNvPr>
            <p:cNvSpPr/>
            <p:nvPr/>
          </p:nvSpPr>
          <p:spPr>
            <a:xfrm>
              <a:off x="8153864" y="3473531"/>
              <a:ext cx="217308" cy="190394"/>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lumMod val="50000"/>
              </a:schemeClr>
            </a:solidFill>
            <a:ln>
              <a:noFill/>
            </a:ln>
            <a:effectLst/>
          </p:spPr>
          <p:txBody>
            <a:bodyPr wrap="square" lIns="91440" tIns="45720" rIns="91440" bIns="45720" anchor="ctr">
              <a:normAutofit fontScale="25000" lnSpcReduction="20000"/>
            </a:bodyPr>
            <a:lstStyle/>
            <a:p>
              <a:pPr algn="ctr"/>
              <a:endParaRPr/>
            </a:p>
          </p:txBody>
        </p:sp>
        <p:sp>
          <p:nvSpPr>
            <p:cNvPr id="25" name="is1íḑê">
              <a:extLst>
                <a:ext uri="{FF2B5EF4-FFF2-40B4-BE49-F238E27FC236}">
                  <a16:creationId xmlns:a16="http://schemas.microsoft.com/office/drawing/2014/main" id="{B5FB1B09-AC9D-4ABF-BF0D-8BFF1DF5FB58}"/>
                </a:ext>
              </a:extLst>
            </p:cNvPr>
            <p:cNvSpPr/>
            <p:nvPr/>
          </p:nvSpPr>
          <p:spPr>
            <a:xfrm>
              <a:off x="8174482" y="4940376"/>
              <a:ext cx="176066" cy="215776"/>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lumMod val="50000"/>
              </a:schemeClr>
            </a:solidFill>
            <a:ln>
              <a:noFill/>
            </a:ln>
            <a:effectLst/>
          </p:spPr>
          <p:txBody>
            <a:bodyPr wrap="square" lIns="91440" tIns="45720" rIns="91440" bIns="45720" anchor="ctr">
              <a:normAutofit fontScale="25000" lnSpcReduction="20000"/>
            </a:bodyPr>
            <a:lstStyle/>
            <a:p>
              <a:pPr algn="ctr"/>
              <a:endParaRPr dirty="0"/>
            </a:p>
          </p:txBody>
        </p:sp>
      </p:grpSp>
    </p:spTree>
    <p:extLst>
      <p:ext uri="{BB962C8B-B14F-4D97-AF65-F5344CB8AC3E}">
        <p14:creationId xmlns:p14="http://schemas.microsoft.com/office/powerpoint/2010/main" val="4142396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8AA1705-F930-4914-A329-6E6609D770D3}"/>
              </a:ext>
            </a:extLst>
          </p:cNvPr>
          <p:cNvSpPr>
            <a:spLocks noGrp="1"/>
          </p:cNvSpPr>
          <p:nvPr>
            <p:ph type="title"/>
          </p:nvPr>
        </p:nvSpPr>
        <p:spPr/>
        <p:txBody>
          <a:bodyPr/>
          <a:lstStyle/>
          <a:p>
            <a:pPr>
              <a:lnSpc>
                <a:spcPct val="120000"/>
              </a:lnSpc>
            </a:pPr>
            <a:r>
              <a:rPr lang="zh-CN" altLang="en-US" dirty="0"/>
              <a:t>国内外研究现状</a:t>
            </a:r>
            <a:r>
              <a:rPr lang="en-US" altLang="zh-CN" dirty="0"/>
              <a:t>——</a:t>
            </a:r>
            <a:r>
              <a:rPr lang="zh-CN" altLang="en-US" dirty="0"/>
              <a:t>相似度比较</a:t>
            </a:r>
          </a:p>
        </p:txBody>
      </p:sp>
      <p:sp>
        <p:nvSpPr>
          <p:cNvPr id="5" name="内容占位符 4">
            <a:extLst>
              <a:ext uri="{FF2B5EF4-FFF2-40B4-BE49-F238E27FC236}">
                <a16:creationId xmlns:a16="http://schemas.microsoft.com/office/drawing/2014/main" id="{3B580948-92C3-48BD-A405-596C7FF5CF72}"/>
              </a:ext>
            </a:extLst>
          </p:cNvPr>
          <p:cNvSpPr>
            <a:spLocks noGrp="1"/>
          </p:cNvSpPr>
          <p:nvPr>
            <p:ph idx="1"/>
          </p:nvPr>
        </p:nvSpPr>
        <p:spPr>
          <a:xfrm>
            <a:off x="669924" y="1489494"/>
            <a:ext cx="5426075" cy="4314405"/>
          </a:xfrm>
        </p:spPr>
        <p:txBody>
          <a:bodyPr>
            <a:normAutofit/>
          </a:bodyPr>
          <a:lstStyle/>
          <a:p>
            <a:pPr>
              <a:lnSpc>
                <a:spcPct val="120000"/>
              </a:lnSpc>
              <a:spcBef>
                <a:spcPts val="0"/>
              </a:spcBef>
            </a:pPr>
            <a:r>
              <a:rPr lang="en-US" altLang="zh-CN" dirty="0"/>
              <a:t>Z, Zou D, Xu S, et al. </a:t>
            </a:r>
            <a:r>
              <a:rPr lang="en-US" altLang="zh-CN" dirty="0" err="1"/>
              <a:t>VulPecker</a:t>
            </a:r>
            <a:r>
              <a:rPr lang="en-US" altLang="zh-CN" dirty="0"/>
              <a:t>: an automated vulnerability detection system based on code similarity analysis[C]</a:t>
            </a:r>
          </a:p>
          <a:p>
            <a:pPr>
              <a:lnSpc>
                <a:spcPct val="120000"/>
              </a:lnSpc>
              <a:spcBef>
                <a:spcPts val="0"/>
              </a:spcBef>
            </a:pPr>
            <a:endParaRPr lang="en-US" altLang="zh-CN" dirty="0"/>
          </a:p>
          <a:p>
            <a:pPr marL="0" indent="0">
              <a:lnSpc>
                <a:spcPct val="120000"/>
              </a:lnSpc>
              <a:spcBef>
                <a:spcPts val="0"/>
              </a:spcBef>
              <a:buNone/>
            </a:pPr>
            <a:r>
              <a:rPr lang="zh-CN" altLang="en-US" dirty="0"/>
              <a:t>   文中为函数定义了六组特征和多组相似度比较方法，通过投票机制提高了漏洞检测效率</a:t>
            </a:r>
            <a:endParaRPr lang="en-US" altLang="zh-CN" dirty="0"/>
          </a:p>
          <a:p>
            <a:pPr marL="0" indent="0">
              <a:lnSpc>
                <a:spcPct val="120000"/>
              </a:lnSpc>
              <a:spcBef>
                <a:spcPts val="0"/>
              </a:spcBef>
              <a:buNone/>
            </a:pPr>
            <a:endParaRPr lang="en-US" altLang="zh-CN" dirty="0"/>
          </a:p>
        </p:txBody>
      </p:sp>
      <p:pic>
        <p:nvPicPr>
          <p:cNvPr id="2" name="图片 1">
            <a:extLst>
              <a:ext uri="{FF2B5EF4-FFF2-40B4-BE49-F238E27FC236}">
                <a16:creationId xmlns:a16="http://schemas.microsoft.com/office/drawing/2014/main" id="{E8E6CE1C-76AB-417E-8568-26B3291F7637}"/>
              </a:ext>
            </a:extLst>
          </p:cNvPr>
          <p:cNvPicPr>
            <a:picLocks noChangeAspect="1"/>
          </p:cNvPicPr>
          <p:nvPr/>
        </p:nvPicPr>
        <p:blipFill>
          <a:blip r:embed="rId2"/>
          <a:stretch>
            <a:fillRect/>
          </a:stretch>
        </p:blipFill>
        <p:spPr>
          <a:xfrm>
            <a:off x="6197599" y="1435463"/>
            <a:ext cx="5322888" cy="4314404"/>
          </a:xfrm>
          <a:prstGeom prst="rect">
            <a:avLst/>
          </a:prstGeom>
        </p:spPr>
      </p:pic>
    </p:spTree>
    <p:extLst>
      <p:ext uri="{BB962C8B-B14F-4D97-AF65-F5344CB8AC3E}">
        <p14:creationId xmlns:p14="http://schemas.microsoft.com/office/powerpoint/2010/main" val="3965284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534DB0-0718-40A2-9970-E2A769C0C7B5}"/>
              </a:ext>
            </a:extLst>
          </p:cNvPr>
          <p:cNvSpPr>
            <a:spLocks noGrp="1"/>
          </p:cNvSpPr>
          <p:nvPr>
            <p:ph type="title"/>
          </p:nvPr>
        </p:nvSpPr>
        <p:spPr/>
        <p:txBody>
          <a:bodyPr/>
          <a:lstStyle/>
          <a:p>
            <a:pPr>
              <a:lnSpc>
                <a:spcPct val="120000"/>
              </a:lnSpc>
            </a:pPr>
            <a:r>
              <a:rPr lang="zh-CN" altLang="en-US" dirty="0"/>
              <a:t>国内外研究现状</a:t>
            </a:r>
            <a:r>
              <a:rPr lang="en-US" altLang="zh-CN" dirty="0"/>
              <a:t>——</a:t>
            </a:r>
            <a:r>
              <a:rPr lang="zh-CN" altLang="en-US" dirty="0"/>
              <a:t>基于程序切片和机器学习</a:t>
            </a:r>
          </a:p>
        </p:txBody>
      </p:sp>
      <p:sp>
        <p:nvSpPr>
          <p:cNvPr id="3" name="内容占位符 2">
            <a:extLst>
              <a:ext uri="{FF2B5EF4-FFF2-40B4-BE49-F238E27FC236}">
                <a16:creationId xmlns:a16="http://schemas.microsoft.com/office/drawing/2014/main" id="{507E824E-8FEB-4A3E-8696-55FA9CC5E3B7}"/>
              </a:ext>
            </a:extLst>
          </p:cNvPr>
          <p:cNvSpPr>
            <a:spLocks noGrp="1"/>
          </p:cNvSpPr>
          <p:nvPr>
            <p:ph idx="1"/>
          </p:nvPr>
        </p:nvSpPr>
        <p:spPr>
          <a:xfrm>
            <a:off x="669925" y="1123950"/>
            <a:ext cx="10850562" cy="833753"/>
          </a:xfrm>
        </p:spPr>
        <p:txBody>
          <a:bodyPr>
            <a:normAutofit/>
          </a:bodyPr>
          <a:lstStyle/>
          <a:p>
            <a:pPr>
              <a:lnSpc>
                <a:spcPct val="120000"/>
              </a:lnSpc>
              <a:spcBef>
                <a:spcPts val="0"/>
              </a:spcBef>
            </a:pPr>
            <a:r>
              <a:rPr lang="en-US" altLang="zh-CN" dirty="0"/>
              <a:t>Li Z, Zou D, Xu S, et al. </a:t>
            </a:r>
            <a:r>
              <a:rPr lang="en-US" altLang="zh-CN" dirty="0" err="1"/>
              <a:t>VulDeePecker</a:t>
            </a:r>
            <a:r>
              <a:rPr lang="en-US" altLang="zh-CN" dirty="0"/>
              <a:t>: A deep learning-based system for vulnerability detection[J]</a:t>
            </a:r>
          </a:p>
          <a:p>
            <a:pPr marL="0" indent="0">
              <a:lnSpc>
                <a:spcPct val="120000"/>
              </a:lnSpc>
              <a:spcBef>
                <a:spcPts val="0"/>
              </a:spcBef>
              <a:buNone/>
            </a:pPr>
            <a:endParaRPr lang="en-US" altLang="zh-CN" dirty="0"/>
          </a:p>
        </p:txBody>
      </p:sp>
      <p:sp>
        <p:nvSpPr>
          <p:cNvPr id="4" name="页脚占位符 3">
            <a:extLst>
              <a:ext uri="{FF2B5EF4-FFF2-40B4-BE49-F238E27FC236}">
                <a16:creationId xmlns:a16="http://schemas.microsoft.com/office/drawing/2014/main" id="{12281555-5D92-47B1-A247-506E29DB6A5B}"/>
              </a:ext>
            </a:extLst>
          </p:cNvPr>
          <p:cNvSpPr>
            <a:spLocks noGrp="1"/>
          </p:cNvSpPr>
          <p:nvPr>
            <p:ph type="ftr" sz="quarter" idx="11"/>
          </p:nvPr>
        </p:nvSpPr>
        <p:spPr/>
        <p:txBody>
          <a:bodyPr/>
          <a:lstStyle/>
          <a:p>
            <a:pPr>
              <a:lnSpc>
                <a:spcPct val="120000"/>
              </a:lnSpc>
            </a:pPr>
            <a:endParaRPr lang="zh-CN" altLang="en-US" dirty="0"/>
          </a:p>
        </p:txBody>
      </p:sp>
      <p:sp>
        <p:nvSpPr>
          <p:cNvPr id="5" name="灯片编号占位符 4">
            <a:extLst>
              <a:ext uri="{FF2B5EF4-FFF2-40B4-BE49-F238E27FC236}">
                <a16:creationId xmlns:a16="http://schemas.microsoft.com/office/drawing/2014/main" id="{7E8E3D5B-4F50-4D71-AB0A-3DB9E66413E2}"/>
              </a:ext>
            </a:extLst>
          </p:cNvPr>
          <p:cNvSpPr>
            <a:spLocks noGrp="1"/>
          </p:cNvSpPr>
          <p:nvPr>
            <p:ph type="sldNum" sz="quarter" idx="12"/>
          </p:nvPr>
        </p:nvSpPr>
        <p:spPr/>
        <p:txBody>
          <a:bodyPr/>
          <a:lstStyle/>
          <a:p>
            <a:pPr>
              <a:lnSpc>
                <a:spcPct val="120000"/>
              </a:lnSpc>
            </a:pPr>
            <a:fld id="{5DD3DB80-B894-403A-B48E-6FDC1A72010E}" type="slidenum">
              <a:rPr lang="zh-CN" altLang="en-US" smtClean="0"/>
              <a:pPr>
                <a:lnSpc>
                  <a:spcPct val="120000"/>
                </a:lnSpc>
              </a:pPr>
              <a:t>12</a:t>
            </a:fld>
            <a:endParaRPr lang="zh-CN" altLang="en-US"/>
          </a:p>
        </p:txBody>
      </p:sp>
      <p:pic>
        <p:nvPicPr>
          <p:cNvPr id="8" name="图片 7">
            <a:extLst>
              <a:ext uri="{FF2B5EF4-FFF2-40B4-BE49-F238E27FC236}">
                <a16:creationId xmlns:a16="http://schemas.microsoft.com/office/drawing/2014/main" id="{541BCFFE-E303-4D59-80DC-DC80376C822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939062" y="2060891"/>
            <a:ext cx="7742125" cy="4076384"/>
          </a:xfrm>
          <a:prstGeom prst="rect">
            <a:avLst/>
          </a:prstGeom>
        </p:spPr>
      </p:pic>
      <p:sp>
        <p:nvSpPr>
          <p:cNvPr id="9" name="矩形 8">
            <a:extLst>
              <a:ext uri="{FF2B5EF4-FFF2-40B4-BE49-F238E27FC236}">
                <a16:creationId xmlns:a16="http://schemas.microsoft.com/office/drawing/2014/main" id="{1925DB37-3F43-46BE-9188-35398F5E2A5A}"/>
              </a:ext>
            </a:extLst>
          </p:cNvPr>
          <p:cNvSpPr/>
          <p:nvPr/>
        </p:nvSpPr>
        <p:spPr>
          <a:xfrm>
            <a:off x="8795487" y="2060891"/>
            <a:ext cx="2235312" cy="3720121"/>
          </a:xfrm>
          <a:prstGeom prst="rect">
            <a:avLst/>
          </a:prstGeom>
        </p:spPr>
        <p:txBody>
          <a:bodyPr wrap="square">
            <a:spAutoFit/>
          </a:bodyPr>
          <a:lstStyle/>
          <a:p>
            <a:pPr>
              <a:lnSpc>
                <a:spcPct val="120000"/>
              </a:lnSpc>
            </a:pPr>
            <a:r>
              <a:rPr lang="zh-CN" altLang="en-US" dirty="0"/>
              <a:t>文中使用了程序切片和深度神经网络（</a:t>
            </a:r>
            <a:r>
              <a:rPr lang="en-US" altLang="zh-CN" dirty="0"/>
              <a:t>BLSTM</a:t>
            </a:r>
            <a:r>
              <a:rPr lang="zh-CN" altLang="en-US" dirty="0"/>
              <a:t>）构建了一套检测缓冲区溢出和资源管理漏洞的工具，作者认为使用该工具检测</a:t>
            </a:r>
            <a:r>
              <a:rPr lang="en-US" altLang="zh-CN" dirty="0"/>
              <a:t>0day</a:t>
            </a:r>
            <a:r>
              <a:rPr lang="zh-CN" altLang="en-US" dirty="0"/>
              <a:t>漏洞是可行的，并且未来可以将该方法推广到其他语言。</a:t>
            </a:r>
            <a:endParaRPr lang="en-US" altLang="zh-CN" dirty="0"/>
          </a:p>
        </p:txBody>
      </p:sp>
    </p:spTree>
    <p:extLst>
      <p:ext uri="{BB962C8B-B14F-4D97-AF65-F5344CB8AC3E}">
        <p14:creationId xmlns:p14="http://schemas.microsoft.com/office/powerpoint/2010/main" val="3399625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534DB0-0718-40A2-9970-E2A769C0C7B5}"/>
              </a:ext>
            </a:extLst>
          </p:cNvPr>
          <p:cNvSpPr>
            <a:spLocks noGrp="1"/>
          </p:cNvSpPr>
          <p:nvPr>
            <p:ph type="title"/>
          </p:nvPr>
        </p:nvSpPr>
        <p:spPr/>
        <p:txBody>
          <a:bodyPr/>
          <a:lstStyle/>
          <a:p>
            <a:pPr>
              <a:lnSpc>
                <a:spcPct val="120000"/>
              </a:lnSpc>
            </a:pPr>
            <a:r>
              <a:rPr lang="zh-CN" altLang="en-US" dirty="0"/>
              <a:t>国内外研究现状</a:t>
            </a:r>
            <a:r>
              <a:rPr lang="en-US" altLang="zh-CN" dirty="0"/>
              <a:t>——</a:t>
            </a:r>
            <a:r>
              <a:rPr lang="zh-CN" altLang="en-US" dirty="0"/>
              <a:t>实证研究</a:t>
            </a:r>
          </a:p>
        </p:txBody>
      </p:sp>
      <p:sp>
        <p:nvSpPr>
          <p:cNvPr id="3" name="内容占位符 2">
            <a:extLst>
              <a:ext uri="{FF2B5EF4-FFF2-40B4-BE49-F238E27FC236}">
                <a16:creationId xmlns:a16="http://schemas.microsoft.com/office/drawing/2014/main" id="{507E824E-8FEB-4A3E-8696-55FA9CC5E3B7}"/>
              </a:ext>
            </a:extLst>
          </p:cNvPr>
          <p:cNvSpPr>
            <a:spLocks noGrp="1"/>
          </p:cNvSpPr>
          <p:nvPr>
            <p:ph idx="1"/>
          </p:nvPr>
        </p:nvSpPr>
        <p:spPr/>
        <p:txBody>
          <a:bodyPr/>
          <a:lstStyle/>
          <a:p>
            <a:pPr>
              <a:lnSpc>
                <a:spcPct val="120000"/>
              </a:lnSpc>
              <a:spcBef>
                <a:spcPts val="0"/>
              </a:spcBef>
            </a:pPr>
            <a:r>
              <a:rPr lang="en-US" altLang="zh-CN" dirty="0" err="1"/>
              <a:t>Koc</a:t>
            </a:r>
            <a:r>
              <a:rPr lang="en-US" altLang="zh-CN" dirty="0"/>
              <a:t> U, Wei S, Foster J S, et al. An Empirical Assessment of Machine Learning Approaches for Triaging Reports of a Java Static Analysis Tool[C]</a:t>
            </a:r>
          </a:p>
          <a:p>
            <a:pPr marL="0" indent="0">
              <a:lnSpc>
                <a:spcPct val="120000"/>
              </a:lnSpc>
              <a:spcBef>
                <a:spcPts val="0"/>
              </a:spcBef>
              <a:buNone/>
            </a:pPr>
            <a:r>
              <a:rPr lang="zh-CN" altLang="en-US" dirty="0"/>
              <a:t>   上文的后续工作，展开实证研究，比较手工设计特征，词袋，</a:t>
            </a:r>
            <a:r>
              <a:rPr lang="en-US" altLang="zh-CN" dirty="0"/>
              <a:t>RNN</a:t>
            </a:r>
            <a:r>
              <a:rPr lang="zh-CN" altLang="en-US" dirty="0"/>
              <a:t>和</a:t>
            </a:r>
            <a:r>
              <a:rPr lang="en-US" altLang="zh-CN" dirty="0"/>
              <a:t>GNN</a:t>
            </a:r>
            <a:r>
              <a:rPr lang="zh-CN" altLang="en-US" dirty="0"/>
              <a:t>，使用真实程序集来测试他们的效果，其中发现</a:t>
            </a:r>
            <a:r>
              <a:rPr lang="en-US" altLang="zh-CN" dirty="0"/>
              <a:t>LSTM</a:t>
            </a:r>
            <a:r>
              <a:rPr lang="zh-CN" altLang="en-US" dirty="0"/>
              <a:t>效果最好，并且不同的算法的检测能力不重叠，因此提出未来工作可以融合不同的检测手段达到更好效果</a:t>
            </a:r>
          </a:p>
        </p:txBody>
      </p:sp>
      <p:sp>
        <p:nvSpPr>
          <p:cNvPr id="4" name="页脚占位符 3">
            <a:extLst>
              <a:ext uri="{FF2B5EF4-FFF2-40B4-BE49-F238E27FC236}">
                <a16:creationId xmlns:a16="http://schemas.microsoft.com/office/drawing/2014/main" id="{12281555-5D92-47B1-A247-506E29DB6A5B}"/>
              </a:ext>
            </a:extLst>
          </p:cNvPr>
          <p:cNvSpPr>
            <a:spLocks noGrp="1"/>
          </p:cNvSpPr>
          <p:nvPr>
            <p:ph type="ftr" sz="quarter" idx="11"/>
          </p:nvPr>
        </p:nvSpPr>
        <p:spPr/>
        <p:txBody>
          <a:bodyPr/>
          <a:lstStyle/>
          <a:p>
            <a:pPr>
              <a:lnSpc>
                <a:spcPct val="120000"/>
              </a:lnSpc>
            </a:pPr>
            <a:endParaRPr lang="zh-CN" altLang="en-US" dirty="0"/>
          </a:p>
        </p:txBody>
      </p:sp>
      <p:sp>
        <p:nvSpPr>
          <p:cNvPr id="5" name="灯片编号占位符 4">
            <a:extLst>
              <a:ext uri="{FF2B5EF4-FFF2-40B4-BE49-F238E27FC236}">
                <a16:creationId xmlns:a16="http://schemas.microsoft.com/office/drawing/2014/main" id="{7E8E3D5B-4F50-4D71-AB0A-3DB9E66413E2}"/>
              </a:ext>
            </a:extLst>
          </p:cNvPr>
          <p:cNvSpPr>
            <a:spLocks noGrp="1"/>
          </p:cNvSpPr>
          <p:nvPr>
            <p:ph type="sldNum" sz="quarter" idx="12"/>
          </p:nvPr>
        </p:nvSpPr>
        <p:spPr/>
        <p:txBody>
          <a:bodyPr/>
          <a:lstStyle/>
          <a:p>
            <a:pPr>
              <a:lnSpc>
                <a:spcPct val="120000"/>
              </a:lnSpc>
            </a:pPr>
            <a:fld id="{5DD3DB80-B894-403A-B48E-6FDC1A72010E}" type="slidenum">
              <a:rPr lang="zh-CN" altLang="en-US" smtClean="0"/>
              <a:pPr>
                <a:lnSpc>
                  <a:spcPct val="120000"/>
                </a:lnSpc>
              </a:pPr>
              <a:t>13</a:t>
            </a:fld>
            <a:endParaRPr lang="zh-CN" altLang="en-US"/>
          </a:p>
        </p:txBody>
      </p:sp>
      <p:pic>
        <p:nvPicPr>
          <p:cNvPr id="6" name="图片 5">
            <a:extLst>
              <a:ext uri="{FF2B5EF4-FFF2-40B4-BE49-F238E27FC236}">
                <a16:creationId xmlns:a16="http://schemas.microsoft.com/office/drawing/2014/main" id="{F4112C44-8A21-4342-ABA1-3AC6EB5D2406}"/>
              </a:ext>
            </a:extLst>
          </p:cNvPr>
          <p:cNvPicPr>
            <a:picLocks noChangeAspect="1"/>
          </p:cNvPicPr>
          <p:nvPr/>
        </p:nvPicPr>
        <p:blipFill>
          <a:blip r:embed="rId2"/>
          <a:stretch>
            <a:fillRect/>
          </a:stretch>
        </p:blipFill>
        <p:spPr>
          <a:xfrm>
            <a:off x="1472405" y="3399004"/>
            <a:ext cx="9245600" cy="2335046"/>
          </a:xfrm>
          <a:prstGeom prst="rect">
            <a:avLst/>
          </a:prstGeom>
        </p:spPr>
      </p:pic>
    </p:spTree>
    <p:extLst>
      <p:ext uri="{BB962C8B-B14F-4D97-AF65-F5344CB8AC3E}">
        <p14:creationId xmlns:p14="http://schemas.microsoft.com/office/powerpoint/2010/main" val="1246677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标题 4"/>
          <p:cNvSpPr>
            <a:spLocks noGrp="1"/>
          </p:cNvSpPr>
          <p:nvPr>
            <p:ph type="title"/>
          </p:nvPr>
        </p:nvSpPr>
        <p:spPr>
          <a:xfrm>
            <a:off x="4812030" y="2341043"/>
            <a:ext cx="4535055" cy="656792"/>
          </a:xfrm>
        </p:spPr>
        <p:txBody>
          <a:bodyPr anchor="b">
            <a:normAutofit/>
          </a:bodyPr>
          <a:lstStyle/>
          <a:p>
            <a:pPr>
              <a:lnSpc>
                <a:spcPct val="120000"/>
              </a:lnSpc>
            </a:pPr>
            <a:r>
              <a:rPr lang="zh-CN" altLang="en-US" sz="2200" b="0" dirty="0">
                <a:solidFill>
                  <a:schemeClr val="tx2"/>
                </a:solidFill>
              </a:rPr>
              <a:t>系统设计</a:t>
            </a:r>
            <a:endParaRPr lang="zh-CN" altLang="en-US" b="0" dirty="0">
              <a:solidFill>
                <a:schemeClr val="tx2"/>
              </a:solidFill>
            </a:endParaRPr>
          </a:p>
        </p:txBody>
      </p:sp>
      <p:sp>
        <p:nvSpPr>
          <p:cNvPr id="6" name="文本占位符 5"/>
          <p:cNvSpPr>
            <a:spLocks noGrp="1"/>
          </p:cNvSpPr>
          <p:nvPr>
            <p:ph type="body" idx="1"/>
          </p:nvPr>
        </p:nvSpPr>
        <p:spPr>
          <a:xfrm>
            <a:off x="4806257" y="3115250"/>
            <a:ext cx="4546600" cy="1015623"/>
          </a:xfrm>
        </p:spPr>
        <p:txBody>
          <a:bodyPr/>
          <a:lstStyle/>
          <a:p>
            <a:pPr marL="171450" lvl="0" indent="-171450">
              <a:lnSpc>
                <a:spcPct val="120000"/>
              </a:lnSpc>
              <a:spcBef>
                <a:spcPts val="0"/>
              </a:spcBef>
              <a:buFont typeface="Arial" panose="020B0604020202020204" pitchFamily="34" charset="0"/>
              <a:buChar char="•"/>
            </a:pPr>
            <a:r>
              <a:rPr lang="en-US" altLang="zh-CN" dirty="0">
                <a:solidFill>
                  <a:schemeClr val="tx1">
                    <a:lumMod val="95000"/>
                    <a:lumOff val="5000"/>
                  </a:schemeClr>
                </a:solidFill>
              </a:rPr>
              <a:t>Design</a:t>
            </a:r>
            <a:endParaRPr lang="zh-CN" altLang="en-US" dirty="0">
              <a:solidFill>
                <a:schemeClr val="tx1">
                  <a:lumMod val="95000"/>
                  <a:lumOff val="5000"/>
                </a:schemeClr>
              </a:solidFill>
            </a:endParaRPr>
          </a:p>
        </p:txBody>
      </p:sp>
      <p:sp>
        <p:nvSpPr>
          <p:cNvPr id="17" name="文本框 16">
            <a:extLst>
              <a:ext uri="{FF2B5EF4-FFF2-40B4-BE49-F238E27FC236}">
                <a16:creationId xmlns:a16="http://schemas.microsoft.com/office/drawing/2014/main" id="{18BE1EAA-DA91-4B9A-837F-78A0ED20EE18}"/>
              </a:ext>
            </a:extLst>
          </p:cNvPr>
          <p:cNvSpPr txBox="1"/>
          <p:nvPr/>
        </p:nvSpPr>
        <p:spPr>
          <a:xfrm>
            <a:off x="3294136" y="2482121"/>
            <a:ext cx="958620" cy="1271872"/>
          </a:xfrm>
          <a:prstGeom prst="rect">
            <a:avLst/>
          </a:prstGeom>
          <a:noFill/>
        </p:spPr>
        <p:txBody>
          <a:bodyPr wrap="none" rtlCol="0">
            <a:prstTxWarp prst="textPlain">
              <a:avLst/>
            </a:prstTxWarp>
            <a:spAutoFit/>
          </a:bodyPr>
          <a:lstStyle/>
          <a:p>
            <a:pPr>
              <a:lnSpc>
                <a:spcPct val="120000"/>
              </a:lnSpc>
            </a:pPr>
            <a:r>
              <a:rPr lang="en-US" altLang="zh-CN" b="1" dirty="0">
                <a:solidFill>
                  <a:schemeClr val="tx2"/>
                </a:solidFill>
                <a:latin typeface="Impact" panose="020B0806030902050204" pitchFamily="34" charset="0"/>
                <a:ea typeface="微软雅黑" panose="020B0503020204020204" pitchFamily="34" charset="-122"/>
              </a:rPr>
              <a:t>04</a:t>
            </a:r>
            <a:endParaRPr lang="zh-CN" altLang="en-US" b="1" dirty="0">
              <a:solidFill>
                <a:schemeClr val="tx2"/>
              </a:solidFill>
              <a:latin typeface="Impact" panose="020B0806030902050204" pitchFamily="34" charset="0"/>
              <a:ea typeface="微软雅黑" panose="020B0503020204020204" pitchFamily="34" charset="-122"/>
            </a:endParaRPr>
          </a:p>
        </p:txBody>
      </p:sp>
      <p:cxnSp>
        <p:nvCxnSpPr>
          <p:cNvPr id="7" name="直接连接符 6">
            <a:extLst>
              <a:ext uri="{FF2B5EF4-FFF2-40B4-BE49-F238E27FC236}">
                <a16:creationId xmlns:a16="http://schemas.microsoft.com/office/drawing/2014/main" id="{BAB374A7-46FA-4001-98D2-9D2A4E9A7A15}"/>
              </a:ext>
            </a:extLst>
          </p:cNvPr>
          <p:cNvCxnSpPr>
            <a:cxnSpLocks/>
          </p:cNvCxnSpPr>
          <p:nvPr/>
        </p:nvCxnSpPr>
        <p:spPr>
          <a:xfrm>
            <a:off x="4655673" y="2543881"/>
            <a:ext cx="0" cy="1152144"/>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32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EDB054C-992F-46EF-AA62-890913A01A2B}"/>
              </a:ext>
            </a:extLst>
          </p:cNvPr>
          <p:cNvSpPr>
            <a:spLocks noGrp="1"/>
          </p:cNvSpPr>
          <p:nvPr>
            <p:ph type="title"/>
          </p:nvPr>
        </p:nvSpPr>
        <p:spPr/>
        <p:txBody>
          <a:bodyPr/>
          <a:lstStyle/>
          <a:p>
            <a:pPr>
              <a:lnSpc>
                <a:spcPct val="120000"/>
              </a:lnSpc>
            </a:pPr>
            <a:r>
              <a:rPr lang="zh-CN" altLang="en-US" dirty="0"/>
              <a:t>系统设计</a:t>
            </a:r>
            <a:r>
              <a:rPr lang="en-US" altLang="zh-CN" dirty="0"/>
              <a:t>——</a:t>
            </a:r>
            <a:r>
              <a:rPr lang="zh-CN" altLang="en-US" dirty="0"/>
              <a:t>与企业版结合</a:t>
            </a:r>
          </a:p>
        </p:txBody>
      </p:sp>
      <p:sp>
        <p:nvSpPr>
          <p:cNvPr id="10" name="内容占位符 9">
            <a:extLst>
              <a:ext uri="{FF2B5EF4-FFF2-40B4-BE49-F238E27FC236}">
                <a16:creationId xmlns:a16="http://schemas.microsoft.com/office/drawing/2014/main" id="{7550AC7F-7E39-4EC0-964D-4ED97FBC7CA2}"/>
              </a:ext>
            </a:extLst>
          </p:cNvPr>
          <p:cNvSpPr>
            <a:spLocks noGrp="1"/>
          </p:cNvSpPr>
          <p:nvPr>
            <p:ph idx="1"/>
          </p:nvPr>
        </p:nvSpPr>
        <p:spPr/>
        <p:txBody>
          <a:bodyPr/>
          <a:lstStyle/>
          <a:p>
            <a:pPr marL="0" indent="0">
              <a:buNone/>
            </a:pPr>
            <a:endParaRPr lang="zh-CN" altLang="en-US" dirty="0"/>
          </a:p>
        </p:txBody>
      </p:sp>
      <p:pic>
        <p:nvPicPr>
          <p:cNvPr id="2" name="图片 1">
            <a:extLst>
              <a:ext uri="{FF2B5EF4-FFF2-40B4-BE49-F238E27FC236}">
                <a16:creationId xmlns:a16="http://schemas.microsoft.com/office/drawing/2014/main" id="{71F50A7E-5EF4-494C-89B3-1B34A20C2E54}"/>
              </a:ext>
            </a:extLst>
          </p:cNvPr>
          <p:cNvPicPr>
            <a:picLocks noChangeAspect="1"/>
          </p:cNvPicPr>
          <p:nvPr/>
        </p:nvPicPr>
        <p:blipFill>
          <a:blip r:embed="rId3"/>
          <a:stretch>
            <a:fillRect/>
          </a:stretch>
        </p:blipFill>
        <p:spPr>
          <a:xfrm>
            <a:off x="1556292" y="1371427"/>
            <a:ext cx="9077826" cy="4524720"/>
          </a:xfrm>
          <a:prstGeom prst="rect">
            <a:avLst/>
          </a:prstGeom>
        </p:spPr>
      </p:pic>
    </p:spTree>
    <p:extLst>
      <p:ext uri="{BB962C8B-B14F-4D97-AF65-F5344CB8AC3E}">
        <p14:creationId xmlns:p14="http://schemas.microsoft.com/office/powerpoint/2010/main" val="3304309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ACA508-EA6F-47F3-89EE-202E9EB4D5FA}"/>
              </a:ext>
            </a:extLst>
          </p:cNvPr>
          <p:cNvSpPr>
            <a:spLocks noGrp="1"/>
          </p:cNvSpPr>
          <p:nvPr>
            <p:ph type="title"/>
          </p:nvPr>
        </p:nvSpPr>
        <p:spPr/>
        <p:txBody>
          <a:bodyPr/>
          <a:lstStyle/>
          <a:p>
            <a:r>
              <a:rPr lang="zh-CN" altLang="en-US" dirty="0"/>
              <a:t>系统设计</a:t>
            </a:r>
            <a:r>
              <a:rPr lang="en-US" altLang="zh-CN" dirty="0"/>
              <a:t>——</a:t>
            </a:r>
            <a:r>
              <a:rPr lang="zh-CN" altLang="en-US" dirty="0"/>
              <a:t>扫描器</a:t>
            </a:r>
          </a:p>
        </p:txBody>
      </p:sp>
      <p:sp>
        <p:nvSpPr>
          <p:cNvPr id="4" name="页脚占位符 3">
            <a:extLst>
              <a:ext uri="{FF2B5EF4-FFF2-40B4-BE49-F238E27FC236}">
                <a16:creationId xmlns:a16="http://schemas.microsoft.com/office/drawing/2014/main" id="{EC74DAC2-0913-413A-9D63-BF95E3FF3945}"/>
              </a:ext>
            </a:extLst>
          </p:cNvPr>
          <p:cNvSpPr>
            <a:spLocks noGrp="1"/>
          </p:cNvSpPr>
          <p:nvPr>
            <p:ph type="ftr" sz="quarter" idx="11"/>
          </p:nvPr>
        </p:nvSpPr>
        <p:spPr/>
        <p:txBody>
          <a:bodyPr/>
          <a:lstStyle/>
          <a:p>
            <a:endParaRPr lang="zh-CN" altLang="en-US" dirty="0"/>
          </a:p>
        </p:txBody>
      </p:sp>
      <p:sp>
        <p:nvSpPr>
          <p:cNvPr id="5" name="灯片编号占位符 4">
            <a:extLst>
              <a:ext uri="{FF2B5EF4-FFF2-40B4-BE49-F238E27FC236}">
                <a16:creationId xmlns:a16="http://schemas.microsoft.com/office/drawing/2014/main" id="{63254C50-E816-48A8-AA12-910D21D5B551}"/>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16" name="文本框 15">
            <a:extLst>
              <a:ext uri="{FF2B5EF4-FFF2-40B4-BE49-F238E27FC236}">
                <a16:creationId xmlns:a16="http://schemas.microsoft.com/office/drawing/2014/main" id="{E0BDD55C-E185-4F0A-8006-8E94FCF66D34}"/>
              </a:ext>
            </a:extLst>
          </p:cNvPr>
          <p:cNvSpPr txBox="1"/>
          <p:nvPr/>
        </p:nvSpPr>
        <p:spPr>
          <a:xfrm>
            <a:off x="6193275" y="2645673"/>
            <a:ext cx="5044273" cy="1754326"/>
          </a:xfrm>
          <a:prstGeom prst="rect">
            <a:avLst/>
          </a:prstGeom>
          <a:noFill/>
        </p:spPr>
        <p:txBody>
          <a:bodyPr wrap="square" rtlCol="0">
            <a:spAutoFit/>
          </a:bodyPr>
          <a:lstStyle/>
          <a:p>
            <a:r>
              <a:rPr lang="zh-CN" altLang="en-US" dirty="0"/>
              <a:t>输入：</a:t>
            </a:r>
            <a:endParaRPr lang="en-US" altLang="zh-CN" dirty="0"/>
          </a:p>
          <a:p>
            <a:r>
              <a:rPr lang="zh-CN" altLang="en-US" dirty="0"/>
              <a:t>目标程序、已训练的模型</a:t>
            </a:r>
            <a:endParaRPr lang="en-US" altLang="zh-CN" dirty="0"/>
          </a:p>
          <a:p>
            <a:endParaRPr lang="en-US" altLang="zh-CN" dirty="0"/>
          </a:p>
          <a:p>
            <a:r>
              <a:rPr lang="zh-CN" altLang="en-US" dirty="0"/>
              <a:t>输出：</a:t>
            </a:r>
            <a:endParaRPr lang="en-US" altLang="zh-CN" dirty="0"/>
          </a:p>
          <a:p>
            <a:r>
              <a:rPr lang="zh-CN" altLang="en-US" dirty="0"/>
              <a:t>程序切片</a:t>
            </a:r>
            <a:r>
              <a:rPr lang="en-US" altLang="zh-CN" dirty="0"/>
              <a:t>/</a:t>
            </a:r>
            <a:r>
              <a:rPr lang="zh-CN" altLang="en-US" dirty="0"/>
              <a:t>函数是否存在漏洞</a:t>
            </a:r>
            <a:endParaRPr lang="en-US" altLang="zh-CN" dirty="0"/>
          </a:p>
          <a:p>
            <a:endParaRPr lang="en-US" altLang="zh-CN" dirty="0"/>
          </a:p>
        </p:txBody>
      </p:sp>
      <p:pic>
        <p:nvPicPr>
          <p:cNvPr id="3" name="图片 2">
            <a:extLst>
              <a:ext uri="{FF2B5EF4-FFF2-40B4-BE49-F238E27FC236}">
                <a16:creationId xmlns:a16="http://schemas.microsoft.com/office/drawing/2014/main" id="{888FB860-24BF-42B1-83EB-3670CB1C2837}"/>
              </a:ext>
            </a:extLst>
          </p:cNvPr>
          <p:cNvPicPr>
            <a:picLocks noChangeAspect="1"/>
          </p:cNvPicPr>
          <p:nvPr/>
        </p:nvPicPr>
        <p:blipFill>
          <a:blip r:embed="rId2"/>
          <a:stretch>
            <a:fillRect/>
          </a:stretch>
        </p:blipFill>
        <p:spPr>
          <a:xfrm>
            <a:off x="867450" y="1130300"/>
            <a:ext cx="4655876" cy="5088744"/>
          </a:xfrm>
          <a:prstGeom prst="rect">
            <a:avLst/>
          </a:prstGeom>
        </p:spPr>
      </p:pic>
    </p:spTree>
    <p:extLst>
      <p:ext uri="{BB962C8B-B14F-4D97-AF65-F5344CB8AC3E}">
        <p14:creationId xmlns:p14="http://schemas.microsoft.com/office/powerpoint/2010/main" val="625955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ACA508-EA6F-47F3-89EE-202E9EB4D5FA}"/>
              </a:ext>
            </a:extLst>
          </p:cNvPr>
          <p:cNvSpPr>
            <a:spLocks noGrp="1"/>
          </p:cNvSpPr>
          <p:nvPr>
            <p:ph type="title"/>
          </p:nvPr>
        </p:nvSpPr>
        <p:spPr/>
        <p:txBody>
          <a:bodyPr/>
          <a:lstStyle/>
          <a:p>
            <a:r>
              <a:rPr lang="zh-CN" altLang="en-US" dirty="0"/>
              <a:t>系统设计</a:t>
            </a:r>
            <a:r>
              <a:rPr lang="en-US" altLang="zh-CN" dirty="0"/>
              <a:t>——</a:t>
            </a:r>
            <a:r>
              <a:rPr lang="zh-CN" altLang="en-US" dirty="0"/>
              <a:t>学习模块</a:t>
            </a:r>
          </a:p>
        </p:txBody>
      </p:sp>
      <p:sp>
        <p:nvSpPr>
          <p:cNvPr id="4" name="页脚占位符 3">
            <a:extLst>
              <a:ext uri="{FF2B5EF4-FFF2-40B4-BE49-F238E27FC236}">
                <a16:creationId xmlns:a16="http://schemas.microsoft.com/office/drawing/2014/main" id="{EC74DAC2-0913-413A-9D63-BF95E3FF3945}"/>
              </a:ext>
            </a:extLst>
          </p:cNvPr>
          <p:cNvSpPr>
            <a:spLocks noGrp="1"/>
          </p:cNvSpPr>
          <p:nvPr>
            <p:ph type="ftr" sz="quarter" idx="11"/>
          </p:nvPr>
        </p:nvSpPr>
        <p:spPr/>
        <p:txBody>
          <a:bodyPr/>
          <a:lstStyle/>
          <a:p>
            <a:endParaRPr lang="zh-CN" altLang="en-US" dirty="0"/>
          </a:p>
        </p:txBody>
      </p:sp>
      <p:sp>
        <p:nvSpPr>
          <p:cNvPr id="5" name="灯片编号占位符 4">
            <a:extLst>
              <a:ext uri="{FF2B5EF4-FFF2-40B4-BE49-F238E27FC236}">
                <a16:creationId xmlns:a16="http://schemas.microsoft.com/office/drawing/2014/main" id="{63254C50-E816-48A8-AA12-910D21D5B551}"/>
              </a:ext>
            </a:extLst>
          </p:cNvPr>
          <p:cNvSpPr>
            <a:spLocks noGrp="1"/>
          </p:cNvSpPr>
          <p:nvPr>
            <p:ph type="sldNum" sz="quarter" idx="12"/>
          </p:nvPr>
        </p:nvSpPr>
        <p:spPr/>
        <p:txBody>
          <a:bodyPr/>
          <a:lstStyle/>
          <a:p>
            <a:fld id="{5DD3DB80-B894-403A-B48E-6FDC1A72010E}" type="slidenum">
              <a:rPr lang="zh-CN" altLang="en-US" smtClean="0"/>
              <a:pPr/>
              <a:t>17</a:t>
            </a:fld>
            <a:endParaRPr lang="zh-CN" altLang="en-US"/>
          </a:p>
        </p:txBody>
      </p:sp>
      <p:sp>
        <p:nvSpPr>
          <p:cNvPr id="16" name="文本框 15">
            <a:extLst>
              <a:ext uri="{FF2B5EF4-FFF2-40B4-BE49-F238E27FC236}">
                <a16:creationId xmlns:a16="http://schemas.microsoft.com/office/drawing/2014/main" id="{E0BDD55C-E185-4F0A-8006-8E94FCF66D34}"/>
              </a:ext>
            </a:extLst>
          </p:cNvPr>
          <p:cNvSpPr txBox="1"/>
          <p:nvPr/>
        </p:nvSpPr>
        <p:spPr>
          <a:xfrm>
            <a:off x="1841959" y="1683171"/>
            <a:ext cx="3405902" cy="923330"/>
          </a:xfrm>
          <a:prstGeom prst="rect">
            <a:avLst/>
          </a:prstGeom>
          <a:noFill/>
        </p:spPr>
        <p:txBody>
          <a:bodyPr wrap="square" rtlCol="0">
            <a:spAutoFit/>
          </a:bodyPr>
          <a:lstStyle/>
          <a:p>
            <a:r>
              <a:rPr lang="zh-CN" altLang="en-US" b="1" dirty="0"/>
              <a:t>输入：</a:t>
            </a:r>
            <a:endParaRPr lang="en-US" altLang="zh-CN" b="1" dirty="0"/>
          </a:p>
          <a:p>
            <a:r>
              <a:rPr lang="zh-CN" altLang="en-US" dirty="0"/>
              <a:t>已标记的数据</a:t>
            </a:r>
            <a:endParaRPr lang="en-US" altLang="zh-CN" dirty="0"/>
          </a:p>
          <a:p>
            <a:r>
              <a:rPr lang="en-US" altLang="zh-CN" dirty="0"/>
              <a:t>&lt;Type, Vector,</a:t>
            </a:r>
            <a:r>
              <a:rPr lang="zh-CN" altLang="en-US" dirty="0"/>
              <a:t> </a:t>
            </a:r>
            <a:r>
              <a:rPr lang="en-US" altLang="zh-CN" dirty="0" err="1"/>
              <a:t>IfVuln</a:t>
            </a:r>
            <a:r>
              <a:rPr lang="en-US" altLang="zh-CN" dirty="0"/>
              <a:t>&gt;</a:t>
            </a:r>
          </a:p>
        </p:txBody>
      </p:sp>
      <p:pic>
        <p:nvPicPr>
          <p:cNvPr id="7" name="图片 6">
            <a:extLst>
              <a:ext uri="{FF2B5EF4-FFF2-40B4-BE49-F238E27FC236}">
                <a16:creationId xmlns:a16="http://schemas.microsoft.com/office/drawing/2014/main" id="{9D533582-8F46-4372-9E01-60F36E6FD23F}"/>
              </a:ext>
            </a:extLst>
          </p:cNvPr>
          <p:cNvPicPr>
            <a:picLocks noChangeAspect="1"/>
          </p:cNvPicPr>
          <p:nvPr/>
        </p:nvPicPr>
        <p:blipFill>
          <a:blip r:embed="rId2"/>
          <a:stretch>
            <a:fillRect/>
          </a:stretch>
        </p:blipFill>
        <p:spPr>
          <a:xfrm>
            <a:off x="1976850" y="3436366"/>
            <a:ext cx="8238300" cy="2423313"/>
          </a:xfrm>
          <a:prstGeom prst="rect">
            <a:avLst/>
          </a:prstGeom>
        </p:spPr>
      </p:pic>
      <p:sp>
        <p:nvSpPr>
          <p:cNvPr id="8" name="文本框 7">
            <a:extLst>
              <a:ext uri="{FF2B5EF4-FFF2-40B4-BE49-F238E27FC236}">
                <a16:creationId xmlns:a16="http://schemas.microsoft.com/office/drawing/2014/main" id="{41C45459-15C8-4952-8805-F0B111662347}"/>
              </a:ext>
            </a:extLst>
          </p:cNvPr>
          <p:cNvSpPr txBox="1"/>
          <p:nvPr/>
        </p:nvSpPr>
        <p:spPr>
          <a:xfrm>
            <a:off x="6321287" y="1683171"/>
            <a:ext cx="3975652" cy="923330"/>
          </a:xfrm>
          <a:prstGeom prst="rect">
            <a:avLst/>
          </a:prstGeom>
          <a:noFill/>
        </p:spPr>
        <p:txBody>
          <a:bodyPr wrap="square" rtlCol="0">
            <a:spAutoFit/>
          </a:bodyPr>
          <a:lstStyle/>
          <a:p>
            <a:r>
              <a:rPr lang="zh-CN" altLang="en-US" b="1" dirty="0"/>
              <a:t>输出：</a:t>
            </a:r>
            <a:endParaRPr lang="en-US" altLang="zh-CN" b="1" dirty="0"/>
          </a:p>
          <a:p>
            <a:r>
              <a:rPr lang="zh-CN" altLang="en-US" dirty="0"/>
              <a:t>已训练的模型</a:t>
            </a:r>
            <a:endParaRPr lang="en-US" altLang="zh-CN" dirty="0"/>
          </a:p>
          <a:p>
            <a:endParaRPr lang="zh-CN" altLang="en-US" dirty="0"/>
          </a:p>
        </p:txBody>
      </p:sp>
    </p:spTree>
    <p:extLst>
      <p:ext uri="{BB962C8B-B14F-4D97-AF65-F5344CB8AC3E}">
        <p14:creationId xmlns:p14="http://schemas.microsoft.com/office/powerpoint/2010/main" val="986973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标题 4"/>
          <p:cNvSpPr>
            <a:spLocks noGrp="1"/>
          </p:cNvSpPr>
          <p:nvPr>
            <p:ph type="title"/>
          </p:nvPr>
        </p:nvSpPr>
        <p:spPr>
          <a:xfrm>
            <a:off x="4812030" y="2341043"/>
            <a:ext cx="4535055" cy="656792"/>
          </a:xfrm>
        </p:spPr>
        <p:txBody>
          <a:bodyPr anchor="b">
            <a:normAutofit/>
          </a:bodyPr>
          <a:lstStyle/>
          <a:p>
            <a:pPr>
              <a:lnSpc>
                <a:spcPct val="120000"/>
              </a:lnSpc>
            </a:pPr>
            <a:r>
              <a:rPr lang="zh-CN" altLang="en-US" sz="2200" b="0" dirty="0">
                <a:solidFill>
                  <a:schemeClr val="tx2"/>
                </a:solidFill>
              </a:rPr>
              <a:t>实验</a:t>
            </a:r>
            <a:endParaRPr lang="zh-CN" altLang="en-US" b="0" dirty="0">
              <a:solidFill>
                <a:schemeClr val="tx2"/>
              </a:solidFill>
            </a:endParaRPr>
          </a:p>
        </p:txBody>
      </p:sp>
      <p:sp>
        <p:nvSpPr>
          <p:cNvPr id="6" name="文本占位符 5"/>
          <p:cNvSpPr>
            <a:spLocks noGrp="1"/>
          </p:cNvSpPr>
          <p:nvPr>
            <p:ph type="body" idx="1"/>
          </p:nvPr>
        </p:nvSpPr>
        <p:spPr>
          <a:xfrm>
            <a:off x="4806257" y="3115250"/>
            <a:ext cx="4546600" cy="1015623"/>
          </a:xfrm>
        </p:spPr>
        <p:txBody>
          <a:bodyPr/>
          <a:lstStyle/>
          <a:p>
            <a:pPr marL="171450" lvl="0" indent="-171450">
              <a:lnSpc>
                <a:spcPct val="120000"/>
              </a:lnSpc>
              <a:spcBef>
                <a:spcPts val="0"/>
              </a:spcBef>
              <a:buFont typeface="Arial" panose="020B0604020202020204" pitchFamily="34" charset="0"/>
              <a:buChar char="•"/>
            </a:pPr>
            <a:r>
              <a:rPr lang="en-US" altLang="zh-CN" dirty="0">
                <a:solidFill>
                  <a:schemeClr val="tx1">
                    <a:lumMod val="95000"/>
                    <a:lumOff val="5000"/>
                  </a:schemeClr>
                </a:solidFill>
              </a:rPr>
              <a:t>Experiment</a:t>
            </a:r>
            <a:endParaRPr lang="zh-CN" altLang="en-US" dirty="0">
              <a:solidFill>
                <a:schemeClr val="tx1">
                  <a:lumMod val="95000"/>
                  <a:lumOff val="5000"/>
                </a:schemeClr>
              </a:solidFill>
            </a:endParaRPr>
          </a:p>
        </p:txBody>
      </p:sp>
      <p:sp>
        <p:nvSpPr>
          <p:cNvPr id="17" name="文本框 16">
            <a:extLst>
              <a:ext uri="{FF2B5EF4-FFF2-40B4-BE49-F238E27FC236}">
                <a16:creationId xmlns:a16="http://schemas.microsoft.com/office/drawing/2014/main" id="{18BE1EAA-DA91-4B9A-837F-78A0ED20EE18}"/>
              </a:ext>
            </a:extLst>
          </p:cNvPr>
          <p:cNvSpPr txBox="1"/>
          <p:nvPr/>
        </p:nvSpPr>
        <p:spPr>
          <a:xfrm>
            <a:off x="3294136" y="2482121"/>
            <a:ext cx="958620" cy="1271872"/>
          </a:xfrm>
          <a:prstGeom prst="rect">
            <a:avLst/>
          </a:prstGeom>
          <a:noFill/>
        </p:spPr>
        <p:txBody>
          <a:bodyPr wrap="none" rtlCol="0">
            <a:prstTxWarp prst="textPlain">
              <a:avLst/>
            </a:prstTxWarp>
            <a:spAutoFit/>
          </a:bodyPr>
          <a:lstStyle/>
          <a:p>
            <a:pPr>
              <a:lnSpc>
                <a:spcPct val="120000"/>
              </a:lnSpc>
            </a:pPr>
            <a:r>
              <a:rPr lang="en-US" altLang="zh-CN" b="1" dirty="0">
                <a:solidFill>
                  <a:schemeClr val="tx2"/>
                </a:solidFill>
                <a:latin typeface="Impact" panose="020B0806030902050204" pitchFamily="34" charset="0"/>
                <a:ea typeface="微软雅黑" panose="020B0503020204020204" pitchFamily="34" charset="-122"/>
              </a:rPr>
              <a:t>05</a:t>
            </a:r>
            <a:endParaRPr lang="zh-CN" altLang="en-US" b="1" dirty="0">
              <a:solidFill>
                <a:schemeClr val="tx2"/>
              </a:solidFill>
              <a:latin typeface="Impact" panose="020B0806030902050204" pitchFamily="34" charset="0"/>
              <a:ea typeface="微软雅黑" panose="020B0503020204020204" pitchFamily="34" charset="-122"/>
            </a:endParaRPr>
          </a:p>
        </p:txBody>
      </p:sp>
      <p:cxnSp>
        <p:nvCxnSpPr>
          <p:cNvPr id="7" name="直接连接符 6">
            <a:extLst>
              <a:ext uri="{FF2B5EF4-FFF2-40B4-BE49-F238E27FC236}">
                <a16:creationId xmlns:a16="http://schemas.microsoft.com/office/drawing/2014/main" id="{BAB374A7-46FA-4001-98D2-9D2A4E9A7A15}"/>
              </a:ext>
            </a:extLst>
          </p:cNvPr>
          <p:cNvCxnSpPr>
            <a:cxnSpLocks/>
          </p:cNvCxnSpPr>
          <p:nvPr/>
        </p:nvCxnSpPr>
        <p:spPr>
          <a:xfrm>
            <a:off x="4655673" y="2543881"/>
            <a:ext cx="0" cy="1152144"/>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813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02251EC-8E54-4001-BA96-2335F19730E7}"/>
              </a:ext>
            </a:extLst>
          </p:cNvPr>
          <p:cNvSpPr>
            <a:spLocks noGrp="1"/>
          </p:cNvSpPr>
          <p:nvPr>
            <p:ph type="title"/>
          </p:nvPr>
        </p:nvSpPr>
        <p:spPr/>
        <p:txBody>
          <a:bodyPr/>
          <a:lstStyle/>
          <a:p>
            <a:pPr>
              <a:lnSpc>
                <a:spcPct val="120000"/>
              </a:lnSpc>
            </a:pPr>
            <a:r>
              <a:rPr lang="zh-CN" altLang="en-US" dirty="0"/>
              <a:t>实验</a:t>
            </a:r>
          </a:p>
        </p:txBody>
      </p:sp>
      <p:sp>
        <p:nvSpPr>
          <p:cNvPr id="5" name="内容占位符 4">
            <a:extLst>
              <a:ext uri="{FF2B5EF4-FFF2-40B4-BE49-F238E27FC236}">
                <a16:creationId xmlns:a16="http://schemas.microsoft.com/office/drawing/2014/main" id="{E621584D-7BFA-4697-A707-9910795D2EE3}"/>
              </a:ext>
            </a:extLst>
          </p:cNvPr>
          <p:cNvSpPr>
            <a:spLocks noGrp="1"/>
          </p:cNvSpPr>
          <p:nvPr>
            <p:ph idx="1"/>
          </p:nvPr>
        </p:nvSpPr>
        <p:spPr>
          <a:xfrm>
            <a:off x="669924" y="1130300"/>
            <a:ext cx="10850563" cy="5013325"/>
          </a:xfrm>
        </p:spPr>
        <p:txBody>
          <a:bodyPr/>
          <a:lstStyle/>
          <a:p>
            <a:pPr>
              <a:lnSpc>
                <a:spcPct val="120000"/>
              </a:lnSpc>
              <a:spcBef>
                <a:spcPct val="0"/>
              </a:spcBef>
            </a:pPr>
            <a:r>
              <a:rPr lang="en-US" altLang="zh-CN" dirty="0"/>
              <a:t>RQ</a:t>
            </a:r>
            <a:r>
              <a:rPr lang="zh-CN" altLang="en-US" dirty="0"/>
              <a:t>：基于深度学习的漏洞扫描系统是否可以降低误报率</a:t>
            </a:r>
            <a:endParaRPr lang="en-US" altLang="zh-CN" dirty="0"/>
          </a:p>
          <a:p>
            <a:pPr>
              <a:lnSpc>
                <a:spcPct val="120000"/>
              </a:lnSpc>
              <a:spcBef>
                <a:spcPct val="0"/>
              </a:spcBef>
            </a:pPr>
            <a:r>
              <a:rPr lang="zh-CN" altLang="en-US" dirty="0"/>
              <a:t>数据集</a:t>
            </a:r>
            <a:endParaRPr lang="en-US" altLang="zh-CN" dirty="0"/>
          </a:p>
          <a:p>
            <a:pPr lvl="1">
              <a:lnSpc>
                <a:spcPct val="120000"/>
              </a:lnSpc>
              <a:spcBef>
                <a:spcPct val="0"/>
              </a:spcBef>
            </a:pPr>
            <a:r>
              <a:rPr lang="en-US" altLang="zh-CN" dirty="0"/>
              <a:t>OWASP Benchmark</a:t>
            </a:r>
          </a:p>
          <a:p>
            <a:pPr lvl="1">
              <a:lnSpc>
                <a:spcPct val="120000"/>
              </a:lnSpc>
              <a:spcBef>
                <a:spcPct val="0"/>
              </a:spcBef>
            </a:pPr>
            <a:r>
              <a:rPr lang="en-US" altLang="zh-CN" dirty="0"/>
              <a:t>Real-World Benchmark</a:t>
            </a:r>
          </a:p>
          <a:p>
            <a:pPr lvl="1">
              <a:lnSpc>
                <a:spcPct val="120000"/>
              </a:lnSpc>
              <a:spcBef>
                <a:spcPct val="0"/>
              </a:spcBef>
            </a:pPr>
            <a:r>
              <a:rPr lang="en-US" altLang="zh-CN" dirty="0" err="1"/>
              <a:t>Mooctest</a:t>
            </a:r>
            <a:r>
              <a:rPr lang="en-US" altLang="zh-CN" dirty="0"/>
              <a:t> Crowdsourcing Data</a:t>
            </a:r>
          </a:p>
          <a:p>
            <a:pPr>
              <a:lnSpc>
                <a:spcPct val="120000"/>
              </a:lnSpc>
              <a:spcBef>
                <a:spcPct val="0"/>
              </a:spcBef>
            </a:pPr>
            <a:r>
              <a:rPr lang="zh-CN" altLang="en-US" dirty="0"/>
              <a:t>度量</a:t>
            </a:r>
            <a:endParaRPr lang="en-US" altLang="zh-CN" dirty="0"/>
          </a:p>
          <a:p>
            <a:pPr lvl="1">
              <a:lnSpc>
                <a:spcPct val="120000"/>
              </a:lnSpc>
              <a:spcBef>
                <a:spcPct val="0"/>
              </a:spcBef>
            </a:pPr>
            <a:r>
              <a:rPr lang="en-US" altLang="zh-CN" dirty="0"/>
              <a:t>FP</a:t>
            </a:r>
            <a:r>
              <a:rPr lang="zh-CN" altLang="en-US" dirty="0"/>
              <a:t>（↓）、</a:t>
            </a:r>
            <a:r>
              <a:rPr lang="en-US" altLang="zh-CN" dirty="0"/>
              <a:t>Precision</a:t>
            </a:r>
            <a:r>
              <a:rPr lang="zh-CN" altLang="en-US" dirty="0"/>
              <a:t>（↑）、</a:t>
            </a:r>
            <a:r>
              <a:rPr lang="en-US" altLang="zh-CN" dirty="0"/>
              <a:t>Recall</a:t>
            </a:r>
            <a:r>
              <a:rPr lang="zh-CN" altLang="en-US" dirty="0"/>
              <a:t> （↓） 、</a:t>
            </a:r>
            <a:r>
              <a:rPr lang="en-US" altLang="zh-CN" dirty="0"/>
              <a:t>F1</a:t>
            </a:r>
            <a:r>
              <a:rPr lang="zh-CN" altLang="en-US" dirty="0"/>
              <a:t> （？）</a:t>
            </a:r>
            <a:endParaRPr lang="en-US" altLang="zh-CN" dirty="0"/>
          </a:p>
          <a:p>
            <a:pPr lvl="1">
              <a:lnSpc>
                <a:spcPct val="120000"/>
              </a:lnSpc>
              <a:spcBef>
                <a:spcPct val="0"/>
              </a:spcBef>
            </a:pPr>
            <a:endParaRPr lang="en-US" altLang="zh-CN" dirty="0"/>
          </a:p>
          <a:p>
            <a:pPr>
              <a:lnSpc>
                <a:spcPct val="120000"/>
              </a:lnSpc>
              <a:spcBef>
                <a:spcPct val="0"/>
              </a:spcBef>
            </a:pPr>
            <a:r>
              <a:rPr lang="zh-CN" altLang="en-US" dirty="0"/>
              <a:t>实验设计</a:t>
            </a:r>
            <a:endParaRPr lang="en-US" altLang="zh-CN" dirty="0"/>
          </a:p>
          <a:p>
            <a:pPr lvl="1">
              <a:lnSpc>
                <a:spcPct val="120000"/>
              </a:lnSpc>
              <a:spcBef>
                <a:spcPct val="0"/>
              </a:spcBef>
            </a:pPr>
            <a:endParaRPr lang="en-US" altLang="zh-CN" dirty="0"/>
          </a:p>
          <a:p>
            <a:pPr lvl="1">
              <a:lnSpc>
                <a:spcPct val="120000"/>
              </a:lnSpc>
              <a:spcBef>
                <a:spcPct val="0"/>
              </a:spcBef>
            </a:pPr>
            <a:endParaRPr lang="en-US" altLang="zh-CN" dirty="0"/>
          </a:p>
        </p:txBody>
      </p:sp>
      <p:graphicFrame>
        <p:nvGraphicFramePr>
          <p:cNvPr id="7" name="表格 6">
            <a:extLst>
              <a:ext uri="{FF2B5EF4-FFF2-40B4-BE49-F238E27FC236}">
                <a16:creationId xmlns:a16="http://schemas.microsoft.com/office/drawing/2014/main" id="{F5A7FEE3-1DCB-41CD-913F-1C57104D7744}"/>
              </a:ext>
            </a:extLst>
          </p:cNvPr>
          <p:cNvGraphicFramePr>
            <a:graphicFrameLocks noGrp="1"/>
          </p:cNvGraphicFramePr>
          <p:nvPr>
            <p:extLst>
              <p:ext uri="{D42A27DB-BD31-4B8C-83A1-F6EECF244321}">
                <p14:modId xmlns:p14="http://schemas.microsoft.com/office/powerpoint/2010/main" val="4277722038"/>
              </p:ext>
            </p:extLst>
          </p:nvPr>
        </p:nvGraphicFramePr>
        <p:xfrm>
          <a:off x="941065" y="4382381"/>
          <a:ext cx="10308280" cy="1680716"/>
        </p:xfrm>
        <a:graphic>
          <a:graphicData uri="http://schemas.openxmlformats.org/drawingml/2006/table">
            <a:tbl>
              <a:tblPr firstRow="1" bandRow="1">
                <a:tableStyleId>{93296810-A885-4BE3-A3E7-6D5BEEA58F35}</a:tableStyleId>
              </a:tblPr>
              <a:tblGrid>
                <a:gridCol w="1611635">
                  <a:extLst>
                    <a:ext uri="{9D8B030D-6E8A-4147-A177-3AD203B41FA5}">
                      <a16:colId xmlns:a16="http://schemas.microsoft.com/office/drawing/2014/main" val="2553721912"/>
                    </a:ext>
                  </a:extLst>
                </a:gridCol>
                <a:gridCol w="1841500">
                  <a:extLst>
                    <a:ext uri="{9D8B030D-6E8A-4147-A177-3AD203B41FA5}">
                      <a16:colId xmlns:a16="http://schemas.microsoft.com/office/drawing/2014/main" val="3124589334"/>
                    </a:ext>
                  </a:extLst>
                </a:gridCol>
                <a:gridCol w="1854200">
                  <a:extLst>
                    <a:ext uri="{9D8B030D-6E8A-4147-A177-3AD203B41FA5}">
                      <a16:colId xmlns:a16="http://schemas.microsoft.com/office/drawing/2014/main" val="3071728244"/>
                    </a:ext>
                  </a:extLst>
                </a:gridCol>
                <a:gridCol w="1701800">
                  <a:extLst>
                    <a:ext uri="{9D8B030D-6E8A-4147-A177-3AD203B41FA5}">
                      <a16:colId xmlns:a16="http://schemas.microsoft.com/office/drawing/2014/main" val="1347501409"/>
                    </a:ext>
                  </a:extLst>
                </a:gridCol>
                <a:gridCol w="1638300">
                  <a:extLst>
                    <a:ext uri="{9D8B030D-6E8A-4147-A177-3AD203B41FA5}">
                      <a16:colId xmlns:a16="http://schemas.microsoft.com/office/drawing/2014/main" val="2559639688"/>
                    </a:ext>
                  </a:extLst>
                </a:gridCol>
                <a:gridCol w="1660845">
                  <a:extLst>
                    <a:ext uri="{9D8B030D-6E8A-4147-A177-3AD203B41FA5}">
                      <a16:colId xmlns:a16="http://schemas.microsoft.com/office/drawing/2014/main" val="954988465"/>
                    </a:ext>
                  </a:extLst>
                </a:gridCol>
              </a:tblGrid>
              <a:tr h="420179">
                <a:tc>
                  <a:txBody>
                    <a:bodyPr/>
                    <a:lstStyle/>
                    <a:p>
                      <a:pPr>
                        <a:lnSpc>
                          <a:spcPct val="120000"/>
                        </a:lnSpc>
                        <a:spcBef>
                          <a:spcPts val="0"/>
                        </a:spcBef>
                        <a:spcAft>
                          <a:spcPts val="0"/>
                        </a:spcAft>
                      </a:pPr>
                      <a:r>
                        <a:rPr lang="en-US" altLang="zh-CN" dirty="0"/>
                        <a:t>Dataset</a:t>
                      </a:r>
                      <a:endParaRPr lang="zh-CN" altLang="en-US" dirty="0"/>
                    </a:p>
                  </a:txBody>
                  <a:tcPr/>
                </a:tc>
                <a:tc>
                  <a:txBody>
                    <a:bodyPr/>
                    <a:lstStyle/>
                    <a:p>
                      <a:pPr>
                        <a:lnSpc>
                          <a:spcPct val="120000"/>
                        </a:lnSpc>
                        <a:spcBef>
                          <a:spcPts val="0"/>
                        </a:spcBef>
                        <a:spcAft>
                          <a:spcPts val="0"/>
                        </a:spcAft>
                      </a:pPr>
                      <a:r>
                        <a:rPr lang="en-US" altLang="zh-CN" dirty="0"/>
                        <a:t>Approach</a:t>
                      </a:r>
                      <a:endParaRPr lang="zh-CN" altLang="en-US" dirty="0"/>
                    </a:p>
                  </a:txBody>
                  <a:tcPr/>
                </a:tc>
                <a:tc>
                  <a:txBody>
                    <a:bodyPr/>
                    <a:lstStyle/>
                    <a:p>
                      <a:pPr>
                        <a:lnSpc>
                          <a:spcPct val="120000"/>
                        </a:lnSpc>
                        <a:spcBef>
                          <a:spcPts val="0"/>
                        </a:spcBef>
                        <a:spcAft>
                          <a:spcPts val="0"/>
                        </a:spcAft>
                      </a:pPr>
                      <a:r>
                        <a:rPr lang="en-US" altLang="zh-CN" dirty="0"/>
                        <a:t>FP</a:t>
                      </a:r>
                      <a:endParaRPr lang="zh-CN" altLang="en-US" dirty="0"/>
                    </a:p>
                  </a:txBody>
                  <a:tcPr/>
                </a:tc>
                <a:tc>
                  <a:txBody>
                    <a:bodyPr/>
                    <a:lstStyle/>
                    <a:p>
                      <a:pPr>
                        <a:lnSpc>
                          <a:spcPct val="120000"/>
                        </a:lnSpc>
                        <a:spcBef>
                          <a:spcPts val="0"/>
                        </a:spcBef>
                        <a:spcAft>
                          <a:spcPts val="0"/>
                        </a:spcAft>
                      </a:pPr>
                      <a:r>
                        <a:rPr lang="en-US" altLang="zh-CN" dirty="0"/>
                        <a:t>Precision</a:t>
                      </a:r>
                      <a:endParaRPr lang="zh-CN" altLang="en-US" dirty="0"/>
                    </a:p>
                  </a:txBody>
                  <a:tcPr/>
                </a:tc>
                <a:tc>
                  <a:txBody>
                    <a:bodyPr/>
                    <a:lstStyle/>
                    <a:p>
                      <a:pPr>
                        <a:lnSpc>
                          <a:spcPct val="120000"/>
                        </a:lnSpc>
                        <a:spcBef>
                          <a:spcPts val="0"/>
                        </a:spcBef>
                        <a:spcAft>
                          <a:spcPts val="0"/>
                        </a:spcAft>
                      </a:pPr>
                      <a:r>
                        <a:rPr lang="en-US" altLang="zh-CN" dirty="0"/>
                        <a:t>Recall</a:t>
                      </a:r>
                      <a:endParaRPr lang="zh-CN" altLang="en-US" dirty="0"/>
                    </a:p>
                  </a:txBody>
                  <a:tcPr/>
                </a:tc>
                <a:tc>
                  <a:txBody>
                    <a:bodyPr/>
                    <a:lstStyle/>
                    <a:p>
                      <a:pPr>
                        <a:lnSpc>
                          <a:spcPct val="120000"/>
                        </a:lnSpc>
                        <a:spcBef>
                          <a:spcPts val="0"/>
                        </a:spcBef>
                        <a:spcAft>
                          <a:spcPts val="0"/>
                        </a:spcAft>
                      </a:pPr>
                      <a:r>
                        <a:rPr lang="en-US" altLang="zh-CN" dirty="0"/>
                        <a:t>F1</a:t>
                      </a:r>
                      <a:endParaRPr lang="zh-CN" altLang="en-US" dirty="0"/>
                    </a:p>
                  </a:txBody>
                  <a:tcPr/>
                </a:tc>
                <a:extLst>
                  <a:ext uri="{0D108BD9-81ED-4DB2-BD59-A6C34878D82A}">
                    <a16:rowId xmlns:a16="http://schemas.microsoft.com/office/drawing/2014/main" val="3051049395"/>
                  </a:ext>
                </a:extLst>
              </a:tr>
              <a:tr h="420179">
                <a:tc>
                  <a:txBody>
                    <a:bodyPr/>
                    <a:lstStyle/>
                    <a:p>
                      <a:pPr>
                        <a:lnSpc>
                          <a:spcPct val="120000"/>
                        </a:lnSpc>
                        <a:spcBef>
                          <a:spcPts val="0"/>
                        </a:spcBef>
                        <a:spcAft>
                          <a:spcPts val="0"/>
                        </a:spcAft>
                      </a:pPr>
                      <a:r>
                        <a:rPr lang="en-US" altLang="zh-CN" dirty="0"/>
                        <a:t>OWASP</a:t>
                      </a:r>
                      <a:endParaRPr lang="zh-CN" altLang="en-US" dirty="0"/>
                    </a:p>
                  </a:txBody>
                  <a:tcPr/>
                </a:tc>
                <a:tc>
                  <a:txBody>
                    <a:bodyPr/>
                    <a:lstStyle/>
                    <a:p>
                      <a:pPr>
                        <a:lnSpc>
                          <a:spcPct val="120000"/>
                        </a:lnSpc>
                        <a:spcBef>
                          <a:spcPts val="0"/>
                        </a:spcBef>
                        <a:spcAft>
                          <a:spcPts val="0"/>
                        </a:spcAft>
                      </a:pPr>
                      <a:r>
                        <a:rPr lang="en-US" altLang="zh-CN" dirty="0"/>
                        <a:t>Our Approach</a:t>
                      </a:r>
                      <a:endParaRPr lang="zh-CN" altLang="en-US" dirty="0"/>
                    </a:p>
                  </a:txBody>
                  <a:tcPr/>
                </a:tc>
                <a:tc>
                  <a:txBody>
                    <a:bodyPr/>
                    <a:lstStyle/>
                    <a:p>
                      <a:pPr>
                        <a:lnSpc>
                          <a:spcPct val="120000"/>
                        </a:lnSpc>
                        <a:spcBef>
                          <a:spcPts val="0"/>
                        </a:spcBef>
                        <a:spcAft>
                          <a:spcPts val="0"/>
                        </a:spcAft>
                      </a:pPr>
                      <a:r>
                        <a:rPr lang="en-US" altLang="zh-CN" dirty="0"/>
                        <a:t>-</a:t>
                      </a:r>
                      <a:endParaRPr lang="zh-CN" altLang="en-US" dirty="0"/>
                    </a:p>
                  </a:txBody>
                  <a:tcPr/>
                </a:tc>
                <a:tc>
                  <a:txBody>
                    <a:bodyPr/>
                    <a:lstStyle/>
                    <a:p>
                      <a:pPr>
                        <a:lnSpc>
                          <a:spcPct val="120000"/>
                        </a:lnSpc>
                        <a:spcBef>
                          <a:spcPts val="0"/>
                        </a:spcBef>
                        <a:spcAft>
                          <a:spcPts val="0"/>
                        </a:spcAft>
                      </a:pPr>
                      <a:r>
                        <a:rPr lang="en-US" altLang="zh-CN" dirty="0"/>
                        <a:t>-</a:t>
                      </a:r>
                      <a:endParaRPr lang="zh-CN" altLang="en-US" dirty="0"/>
                    </a:p>
                  </a:txBody>
                  <a:tcPr/>
                </a:tc>
                <a:tc>
                  <a:txBody>
                    <a:bodyPr/>
                    <a:lstStyle/>
                    <a:p>
                      <a:pPr>
                        <a:lnSpc>
                          <a:spcPct val="120000"/>
                        </a:lnSpc>
                        <a:spcBef>
                          <a:spcPts val="0"/>
                        </a:spcBef>
                        <a:spcAft>
                          <a:spcPts val="0"/>
                        </a:spcAft>
                      </a:pPr>
                      <a:r>
                        <a:rPr lang="en-US" altLang="zh-CN" dirty="0"/>
                        <a:t>-</a:t>
                      </a:r>
                      <a:endParaRPr lang="zh-CN" altLang="en-US" dirty="0"/>
                    </a:p>
                  </a:txBody>
                  <a:tcPr/>
                </a:tc>
                <a:tc>
                  <a:txBody>
                    <a:bodyPr/>
                    <a:lstStyle/>
                    <a:p>
                      <a:pPr>
                        <a:lnSpc>
                          <a:spcPct val="120000"/>
                        </a:lnSpc>
                        <a:spcBef>
                          <a:spcPts val="0"/>
                        </a:spcBef>
                        <a:spcAft>
                          <a:spcPts val="0"/>
                        </a:spcAft>
                      </a:pPr>
                      <a:r>
                        <a:rPr lang="en-US" altLang="zh-CN" dirty="0"/>
                        <a:t>-</a:t>
                      </a:r>
                      <a:endParaRPr lang="zh-CN" altLang="en-US" dirty="0"/>
                    </a:p>
                  </a:txBody>
                  <a:tcPr/>
                </a:tc>
                <a:extLst>
                  <a:ext uri="{0D108BD9-81ED-4DB2-BD59-A6C34878D82A}">
                    <a16:rowId xmlns:a16="http://schemas.microsoft.com/office/drawing/2014/main" val="2090908771"/>
                  </a:ext>
                </a:extLst>
              </a:tr>
              <a:tr h="420179">
                <a:tc>
                  <a:txBody>
                    <a:bodyPr/>
                    <a:lstStyle/>
                    <a:p>
                      <a:pPr>
                        <a:lnSpc>
                          <a:spcPct val="120000"/>
                        </a:lnSpc>
                        <a:spcBef>
                          <a:spcPts val="0"/>
                        </a:spcBef>
                        <a:spcAft>
                          <a:spcPts val="0"/>
                        </a:spcAft>
                      </a:pPr>
                      <a:endParaRPr lang="zh-CN" altLang="en-US" dirty="0"/>
                    </a:p>
                  </a:txBody>
                  <a:tcPr/>
                </a:tc>
                <a:tc>
                  <a:txBody>
                    <a:bodyPr/>
                    <a:lstStyle/>
                    <a:p>
                      <a:pPr>
                        <a:lnSpc>
                          <a:spcPct val="120000"/>
                        </a:lnSpc>
                        <a:spcBef>
                          <a:spcPts val="0"/>
                        </a:spcBef>
                        <a:spcAft>
                          <a:spcPts val="0"/>
                        </a:spcAft>
                      </a:pPr>
                      <a:r>
                        <a:rPr lang="en-US" altLang="zh-CN" dirty="0" err="1"/>
                        <a:t>Spotbugs</a:t>
                      </a:r>
                      <a:endParaRPr lang="zh-CN" altLang="en-US" dirty="0"/>
                    </a:p>
                  </a:txBody>
                  <a:tcPr/>
                </a:tc>
                <a:tc>
                  <a:txBody>
                    <a:bodyPr/>
                    <a:lstStyle/>
                    <a:p>
                      <a:pPr>
                        <a:lnSpc>
                          <a:spcPct val="120000"/>
                        </a:lnSpc>
                        <a:spcBef>
                          <a:spcPts val="0"/>
                        </a:spcBef>
                        <a:spcAft>
                          <a:spcPts val="0"/>
                        </a:spcAft>
                      </a:pPr>
                      <a:r>
                        <a:rPr lang="en-US" altLang="zh-CN" dirty="0"/>
                        <a:t>-</a:t>
                      </a:r>
                      <a:endParaRPr lang="zh-CN" altLang="en-US" dirty="0"/>
                    </a:p>
                  </a:txBody>
                  <a:tcPr/>
                </a:tc>
                <a:tc>
                  <a:txBody>
                    <a:bodyPr/>
                    <a:lstStyle/>
                    <a:p>
                      <a:pPr>
                        <a:lnSpc>
                          <a:spcPct val="120000"/>
                        </a:lnSpc>
                        <a:spcBef>
                          <a:spcPts val="0"/>
                        </a:spcBef>
                        <a:spcAft>
                          <a:spcPts val="0"/>
                        </a:spcAft>
                      </a:pPr>
                      <a:r>
                        <a:rPr lang="en-US" altLang="zh-CN" dirty="0"/>
                        <a:t>-</a:t>
                      </a:r>
                      <a:endParaRPr lang="zh-CN" altLang="en-US" dirty="0"/>
                    </a:p>
                  </a:txBody>
                  <a:tcPr/>
                </a:tc>
                <a:tc>
                  <a:txBody>
                    <a:bodyPr/>
                    <a:lstStyle/>
                    <a:p>
                      <a:pPr>
                        <a:lnSpc>
                          <a:spcPct val="120000"/>
                        </a:lnSpc>
                        <a:spcBef>
                          <a:spcPts val="0"/>
                        </a:spcBef>
                        <a:spcAft>
                          <a:spcPts val="0"/>
                        </a:spcAft>
                      </a:pPr>
                      <a:r>
                        <a:rPr lang="en-US" altLang="zh-CN" dirty="0"/>
                        <a:t>-</a:t>
                      </a:r>
                      <a:endParaRPr lang="zh-CN" altLang="en-US" dirty="0"/>
                    </a:p>
                  </a:txBody>
                  <a:tcPr/>
                </a:tc>
                <a:tc>
                  <a:txBody>
                    <a:bodyPr/>
                    <a:lstStyle/>
                    <a:p>
                      <a:pPr>
                        <a:lnSpc>
                          <a:spcPct val="120000"/>
                        </a:lnSpc>
                        <a:spcBef>
                          <a:spcPts val="0"/>
                        </a:spcBef>
                        <a:spcAft>
                          <a:spcPts val="0"/>
                        </a:spcAft>
                      </a:pPr>
                      <a:r>
                        <a:rPr lang="en-US" altLang="zh-CN" dirty="0"/>
                        <a:t>-</a:t>
                      </a:r>
                      <a:endParaRPr lang="zh-CN" altLang="en-US" dirty="0"/>
                    </a:p>
                  </a:txBody>
                  <a:tcPr/>
                </a:tc>
                <a:extLst>
                  <a:ext uri="{0D108BD9-81ED-4DB2-BD59-A6C34878D82A}">
                    <a16:rowId xmlns:a16="http://schemas.microsoft.com/office/drawing/2014/main" val="2588498108"/>
                  </a:ext>
                </a:extLst>
              </a:tr>
              <a:tr h="420179">
                <a:tc>
                  <a:txBody>
                    <a:bodyPr/>
                    <a:lstStyle/>
                    <a:p>
                      <a:pPr>
                        <a:lnSpc>
                          <a:spcPct val="120000"/>
                        </a:lnSpc>
                        <a:spcBef>
                          <a:spcPts val="0"/>
                        </a:spcBef>
                        <a:spcAft>
                          <a:spcPts val="0"/>
                        </a:spcAft>
                      </a:pPr>
                      <a:r>
                        <a:rPr lang="en-US" altLang="zh-CN" dirty="0"/>
                        <a:t>…</a:t>
                      </a:r>
                      <a:endParaRPr lang="zh-CN" altLang="en-US" dirty="0"/>
                    </a:p>
                  </a:txBody>
                  <a:tcPr/>
                </a:tc>
                <a:tc>
                  <a:txBody>
                    <a:bodyPr/>
                    <a:lstStyle/>
                    <a:p>
                      <a:pPr>
                        <a:lnSpc>
                          <a:spcPct val="120000"/>
                        </a:lnSpc>
                        <a:spcBef>
                          <a:spcPts val="0"/>
                        </a:spcBef>
                        <a:spcAft>
                          <a:spcPts val="0"/>
                        </a:spcAft>
                      </a:pPr>
                      <a:r>
                        <a:rPr lang="en-US" altLang="zh-CN" dirty="0"/>
                        <a:t>…</a:t>
                      </a:r>
                      <a:endParaRPr lang="zh-CN" altLang="en-US" dirty="0"/>
                    </a:p>
                  </a:txBody>
                  <a:tcPr/>
                </a:tc>
                <a:tc>
                  <a:txBody>
                    <a:bodyPr/>
                    <a:lstStyle/>
                    <a:p>
                      <a:pPr>
                        <a:lnSpc>
                          <a:spcPct val="120000"/>
                        </a:lnSpc>
                        <a:spcBef>
                          <a:spcPts val="0"/>
                        </a:spcBef>
                        <a:spcAft>
                          <a:spcPts val="0"/>
                        </a:spcAft>
                      </a:pPr>
                      <a:r>
                        <a:rPr lang="en-US" altLang="zh-CN" dirty="0"/>
                        <a:t>…</a:t>
                      </a:r>
                      <a:endParaRPr lang="zh-CN" altLang="en-US" dirty="0"/>
                    </a:p>
                  </a:txBody>
                  <a:tcPr/>
                </a:tc>
                <a:tc>
                  <a:txBody>
                    <a:bodyPr/>
                    <a:lstStyle/>
                    <a:p>
                      <a:pPr>
                        <a:lnSpc>
                          <a:spcPct val="120000"/>
                        </a:lnSpc>
                        <a:spcBef>
                          <a:spcPts val="0"/>
                        </a:spcBef>
                        <a:spcAft>
                          <a:spcPts val="0"/>
                        </a:spcAft>
                      </a:pPr>
                      <a:r>
                        <a:rPr lang="en-US" altLang="zh-CN" dirty="0"/>
                        <a:t>…</a:t>
                      </a:r>
                      <a:endParaRPr lang="zh-CN" altLang="en-US" dirty="0"/>
                    </a:p>
                  </a:txBody>
                  <a:tcPr/>
                </a:tc>
                <a:tc>
                  <a:txBody>
                    <a:bodyPr/>
                    <a:lstStyle/>
                    <a:p>
                      <a:pPr>
                        <a:lnSpc>
                          <a:spcPct val="120000"/>
                        </a:lnSpc>
                        <a:spcBef>
                          <a:spcPts val="0"/>
                        </a:spcBef>
                        <a:spcAft>
                          <a:spcPts val="0"/>
                        </a:spcAft>
                      </a:pPr>
                      <a:r>
                        <a:rPr lang="en-US" altLang="zh-CN" dirty="0"/>
                        <a:t>…</a:t>
                      </a:r>
                      <a:endParaRPr lang="zh-CN" altLang="en-US" dirty="0"/>
                    </a:p>
                  </a:txBody>
                  <a:tcPr/>
                </a:tc>
                <a:tc>
                  <a:txBody>
                    <a:bodyPr/>
                    <a:lstStyle/>
                    <a:p>
                      <a:pPr>
                        <a:lnSpc>
                          <a:spcPct val="120000"/>
                        </a:lnSpc>
                        <a:spcBef>
                          <a:spcPts val="0"/>
                        </a:spcBef>
                        <a:spcAft>
                          <a:spcPts val="0"/>
                        </a:spcAft>
                      </a:pPr>
                      <a:r>
                        <a:rPr lang="en-US" altLang="zh-CN" dirty="0"/>
                        <a:t>…</a:t>
                      </a:r>
                      <a:endParaRPr lang="zh-CN" altLang="en-US" dirty="0"/>
                    </a:p>
                  </a:txBody>
                  <a:tcPr/>
                </a:tc>
                <a:extLst>
                  <a:ext uri="{0D108BD9-81ED-4DB2-BD59-A6C34878D82A}">
                    <a16:rowId xmlns:a16="http://schemas.microsoft.com/office/drawing/2014/main" val="3089570692"/>
                  </a:ext>
                </a:extLst>
              </a:tr>
            </a:tbl>
          </a:graphicData>
        </a:graphic>
      </p:graphicFrame>
      <p:pic>
        <p:nvPicPr>
          <p:cNvPr id="2" name="图片 1">
            <a:extLst>
              <a:ext uri="{FF2B5EF4-FFF2-40B4-BE49-F238E27FC236}">
                <a16:creationId xmlns:a16="http://schemas.microsoft.com/office/drawing/2014/main" id="{A90C298A-115B-4467-8E7E-D4DF1C0EAF73}"/>
              </a:ext>
            </a:extLst>
          </p:cNvPr>
          <p:cNvPicPr>
            <a:picLocks noChangeAspect="1"/>
          </p:cNvPicPr>
          <p:nvPr/>
        </p:nvPicPr>
        <p:blipFill>
          <a:blip r:embed="rId3"/>
          <a:stretch>
            <a:fillRect/>
          </a:stretch>
        </p:blipFill>
        <p:spPr>
          <a:xfrm>
            <a:off x="7486379" y="1144440"/>
            <a:ext cx="3762966" cy="2678722"/>
          </a:xfrm>
          <a:prstGeom prst="rect">
            <a:avLst/>
          </a:prstGeom>
        </p:spPr>
      </p:pic>
    </p:spTree>
    <p:extLst>
      <p:ext uri="{BB962C8B-B14F-4D97-AF65-F5344CB8AC3E}">
        <p14:creationId xmlns:p14="http://schemas.microsoft.com/office/powerpoint/2010/main" val="4222728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标题 4"/>
          <p:cNvSpPr>
            <a:spLocks noGrp="1"/>
          </p:cNvSpPr>
          <p:nvPr>
            <p:ph type="title"/>
          </p:nvPr>
        </p:nvSpPr>
        <p:spPr>
          <a:xfrm>
            <a:off x="4812030" y="2341043"/>
            <a:ext cx="4535055" cy="656792"/>
          </a:xfrm>
        </p:spPr>
        <p:txBody>
          <a:bodyPr anchor="b">
            <a:normAutofit/>
          </a:bodyPr>
          <a:lstStyle/>
          <a:p>
            <a:pPr>
              <a:lnSpc>
                <a:spcPct val="120000"/>
              </a:lnSpc>
            </a:pPr>
            <a:r>
              <a:rPr lang="zh-CN" altLang="en-US" sz="2200" b="0" dirty="0">
                <a:solidFill>
                  <a:schemeClr val="tx2"/>
                </a:solidFill>
              </a:rPr>
              <a:t>系统意义</a:t>
            </a:r>
            <a:endParaRPr lang="zh-CN" altLang="en-US" b="0" dirty="0">
              <a:solidFill>
                <a:schemeClr val="tx2"/>
              </a:solidFill>
            </a:endParaRPr>
          </a:p>
        </p:txBody>
      </p:sp>
      <p:sp>
        <p:nvSpPr>
          <p:cNvPr id="6" name="文本占位符 5"/>
          <p:cNvSpPr>
            <a:spLocks noGrp="1"/>
          </p:cNvSpPr>
          <p:nvPr>
            <p:ph type="body" idx="1"/>
          </p:nvPr>
        </p:nvSpPr>
        <p:spPr>
          <a:xfrm>
            <a:off x="4806257" y="3115250"/>
            <a:ext cx="4546600" cy="1015623"/>
          </a:xfrm>
        </p:spPr>
        <p:txBody>
          <a:bodyPr/>
          <a:lstStyle/>
          <a:p>
            <a:pPr marL="171450" lvl="0" indent="-171450">
              <a:lnSpc>
                <a:spcPct val="120000"/>
              </a:lnSpc>
              <a:spcBef>
                <a:spcPts val="0"/>
              </a:spcBef>
              <a:buFont typeface="Arial" panose="020B0604020202020204" pitchFamily="34" charset="0"/>
              <a:buChar char="•"/>
            </a:pPr>
            <a:r>
              <a:rPr lang="en-US" altLang="zh-CN" dirty="0">
                <a:solidFill>
                  <a:schemeClr val="tx1">
                    <a:lumMod val="95000"/>
                    <a:lumOff val="5000"/>
                  </a:schemeClr>
                </a:solidFill>
              </a:rPr>
              <a:t>Motivation</a:t>
            </a:r>
            <a:endParaRPr lang="zh-CN" altLang="en-US" dirty="0">
              <a:solidFill>
                <a:schemeClr val="tx1">
                  <a:lumMod val="95000"/>
                  <a:lumOff val="5000"/>
                </a:schemeClr>
              </a:solidFill>
            </a:endParaRPr>
          </a:p>
        </p:txBody>
      </p:sp>
      <p:sp>
        <p:nvSpPr>
          <p:cNvPr id="17" name="文本框 16">
            <a:extLst>
              <a:ext uri="{FF2B5EF4-FFF2-40B4-BE49-F238E27FC236}">
                <a16:creationId xmlns:a16="http://schemas.microsoft.com/office/drawing/2014/main" id="{18BE1EAA-DA91-4B9A-837F-78A0ED20EE18}"/>
              </a:ext>
            </a:extLst>
          </p:cNvPr>
          <p:cNvSpPr txBox="1"/>
          <p:nvPr/>
        </p:nvSpPr>
        <p:spPr>
          <a:xfrm>
            <a:off x="3294136" y="2482121"/>
            <a:ext cx="958620" cy="1271872"/>
          </a:xfrm>
          <a:prstGeom prst="rect">
            <a:avLst/>
          </a:prstGeom>
          <a:noFill/>
        </p:spPr>
        <p:txBody>
          <a:bodyPr wrap="none" rtlCol="0">
            <a:prstTxWarp prst="textPlain">
              <a:avLst/>
            </a:prstTxWarp>
            <a:spAutoFit/>
          </a:bodyPr>
          <a:lstStyle/>
          <a:p>
            <a:pPr>
              <a:lnSpc>
                <a:spcPct val="120000"/>
              </a:lnSpc>
            </a:pPr>
            <a:r>
              <a:rPr lang="en-US" altLang="zh-CN" b="1" dirty="0">
                <a:solidFill>
                  <a:schemeClr val="tx2"/>
                </a:solidFill>
                <a:latin typeface="Impact" panose="020B0806030902050204" pitchFamily="34" charset="0"/>
                <a:ea typeface="微软雅黑" panose="020B0503020204020204" pitchFamily="34" charset="-122"/>
              </a:rPr>
              <a:t>01</a:t>
            </a:r>
            <a:endParaRPr lang="zh-CN" altLang="en-US" b="1" dirty="0">
              <a:solidFill>
                <a:schemeClr val="tx2"/>
              </a:solidFill>
              <a:latin typeface="Impact" panose="020B0806030902050204" pitchFamily="34" charset="0"/>
              <a:ea typeface="微软雅黑" panose="020B0503020204020204" pitchFamily="34" charset="-122"/>
            </a:endParaRPr>
          </a:p>
        </p:txBody>
      </p:sp>
      <p:cxnSp>
        <p:nvCxnSpPr>
          <p:cNvPr id="7" name="直接连接符 6">
            <a:extLst>
              <a:ext uri="{FF2B5EF4-FFF2-40B4-BE49-F238E27FC236}">
                <a16:creationId xmlns:a16="http://schemas.microsoft.com/office/drawing/2014/main" id="{BAB374A7-46FA-4001-98D2-9D2A4E9A7A15}"/>
              </a:ext>
            </a:extLst>
          </p:cNvPr>
          <p:cNvCxnSpPr>
            <a:cxnSpLocks/>
          </p:cNvCxnSpPr>
          <p:nvPr/>
        </p:nvCxnSpPr>
        <p:spPr>
          <a:xfrm>
            <a:off x="4655673" y="2543881"/>
            <a:ext cx="0" cy="1152144"/>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597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标题 4"/>
          <p:cNvSpPr>
            <a:spLocks noGrp="1"/>
          </p:cNvSpPr>
          <p:nvPr>
            <p:ph type="title"/>
          </p:nvPr>
        </p:nvSpPr>
        <p:spPr>
          <a:xfrm>
            <a:off x="4812030" y="2341043"/>
            <a:ext cx="4535055" cy="656792"/>
          </a:xfrm>
        </p:spPr>
        <p:txBody>
          <a:bodyPr anchor="b">
            <a:normAutofit/>
          </a:bodyPr>
          <a:lstStyle/>
          <a:p>
            <a:pPr>
              <a:lnSpc>
                <a:spcPct val="120000"/>
              </a:lnSpc>
            </a:pPr>
            <a:r>
              <a:rPr lang="zh-CN" altLang="en-US" b="0" dirty="0">
                <a:solidFill>
                  <a:schemeClr val="tx2"/>
                </a:solidFill>
              </a:rPr>
              <a:t>项目初步计划 </a:t>
            </a:r>
            <a:r>
              <a:rPr lang="en-US" altLang="zh-CN" b="0" dirty="0">
                <a:solidFill>
                  <a:schemeClr val="tx2"/>
                </a:solidFill>
              </a:rPr>
              <a:t>&amp; </a:t>
            </a:r>
            <a:r>
              <a:rPr lang="zh-CN" altLang="en-US" b="0" dirty="0">
                <a:solidFill>
                  <a:schemeClr val="tx2"/>
                </a:solidFill>
              </a:rPr>
              <a:t>当前进展</a:t>
            </a:r>
          </a:p>
        </p:txBody>
      </p:sp>
      <p:sp>
        <p:nvSpPr>
          <p:cNvPr id="6" name="文本占位符 5"/>
          <p:cNvSpPr>
            <a:spLocks noGrp="1"/>
          </p:cNvSpPr>
          <p:nvPr>
            <p:ph type="body" idx="1"/>
          </p:nvPr>
        </p:nvSpPr>
        <p:spPr>
          <a:xfrm>
            <a:off x="4806257" y="3115250"/>
            <a:ext cx="4546600" cy="1015623"/>
          </a:xfrm>
        </p:spPr>
        <p:txBody>
          <a:bodyPr/>
          <a:lstStyle/>
          <a:p>
            <a:pPr marL="171450" lvl="0" indent="-171450">
              <a:lnSpc>
                <a:spcPct val="120000"/>
              </a:lnSpc>
              <a:spcBef>
                <a:spcPts val="0"/>
              </a:spcBef>
              <a:buFont typeface="Arial" panose="020B0604020202020204" pitchFamily="34" charset="0"/>
              <a:buChar char="•"/>
            </a:pPr>
            <a:r>
              <a:rPr lang="en-US" altLang="zh-CN" dirty="0">
                <a:solidFill>
                  <a:schemeClr val="tx1">
                    <a:lumMod val="95000"/>
                    <a:lumOff val="5000"/>
                  </a:schemeClr>
                </a:solidFill>
              </a:rPr>
              <a:t>Plan</a:t>
            </a:r>
            <a:endParaRPr lang="zh-CN" altLang="en-US" dirty="0">
              <a:solidFill>
                <a:schemeClr val="tx1">
                  <a:lumMod val="95000"/>
                  <a:lumOff val="5000"/>
                </a:schemeClr>
              </a:solidFill>
            </a:endParaRPr>
          </a:p>
        </p:txBody>
      </p:sp>
      <p:sp>
        <p:nvSpPr>
          <p:cNvPr id="17" name="文本框 16">
            <a:extLst>
              <a:ext uri="{FF2B5EF4-FFF2-40B4-BE49-F238E27FC236}">
                <a16:creationId xmlns:a16="http://schemas.microsoft.com/office/drawing/2014/main" id="{18BE1EAA-DA91-4B9A-837F-78A0ED20EE18}"/>
              </a:ext>
            </a:extLst>
          </p:cNvPr>
          <p:cNvSpPr txBox="1"/>
          <p:nvPr/>
        </p:nvSpPr>
        <p:spPr>
          <a:xfrm>
            <a:off x="3294136" y="2482121"/>
            <a:ext cx="958620" cy="1271872"/>
          </a:xfrm>
          <a:prstGeom prst="rect">
            <a:avLst/>
          </a:prstGeom>
          <a:noFill/>
        </p:spPr>
        <p:txBody>
          <a:bodyPr wrap="none" rtlCol="0">
            <a:prstTxWarp prst="textPlain">
              <a:avLst/>
            </a:prstTxWarp>
            <a:spAutoFit/>
          </a:bodyPr>
          <a:lstStyle/>
          <a:p>
            <a:pPr>
              <a:lnSpc>
                <a:spcPct val="120000"/>
              </a:lnSpc>
            </a:pPr>
            <a:r>
              <a:rPr lang="en-US" altLang="zh-CN" b="1" dirty="0">
                <a:solidFill>
                  <a:schemeClr val="tx2"/>
                </a:solidFill>
                <a:latin typeface="Impact" panose="020B0806030902050204" pitchFamily="34" charset="0"/>
                <a:ea typeface="微软雅黑" panose="020B0503020204020204" pitchFamily="34" charset="-122"/>
              </a:rPr>
              <a:t>06</a:t>
            </a:r>
            <a:endParaRPr lang="zh-CN" altLang="en-US" b="1" dirty="0">
              <a:solidFill>
                <a:schemeClr val="tx2"/>
              </a:solidFill>
              <a:latin typeface="Impact" panose="020B0806030902050204" pitchFamily="34" charset="0"/>
              <a:ea typeface="微软雅黑" panose="020B0503020204020204" pitchFamily="34" charset="-122"/>
            </a:endParaRPr>
          </a:p>
        </p:txBody>
      </p:sp>
      <p:cxnSp>
        <p:nvCxnSpPr>
          <p:cNvPr id="7" name="直接连接符 6">
            <a:extLst>
              <a:ext uri="{FF2B5EF4-FFF2-40B4-BE49-F238E27FC236}">
                <a16:creationId xmlns:a16="http://schemas.microsoft.com/office/drawing/2014/main" id="{BAB374A7-46FA-4001-98D2-9D2A4E9A7A15}"/>
              </a:ext>
            </a:extLst>
          </p:cNvPr>
          <p:cNvCxnSpPr>
            <a:cxnSpLocks/>
          </p:cNvCxnSpPr>
          <p:nvPr/>
        </p:nvCxnSpPr>
        <p:spPr>
          <a:xfrm>
            <a:off x="4655673" y="2543881"/>
            <a:ext cx="0" cy="1152144"/>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973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6741383-F517-4DE0-8B0A-9D8E2BA65143}"/>
              </a:ext>
            </a:extLst>
          </p:cNvPr>
          <p:cNvSpPr>
            <a:spLocks noGrp="1"/>
          </p:cNvSpPr>
          <p:nvPr>
            <p:ph type="title"/>
          </p:nvPr>
        </p:nvSpPr>
        <p:spPr/>
        <p:txBody>
          <a:bodyPr/>
          <a:lstStyle/>
          <a:p>
            <a:r>
              <a:rPr lang="zh-CN" altLang="en-US" dirty="0"/>
              <a:t>项目初步计划</a:t>
            </a:r>
          </a:p>
        </p:txBody>
      </p:sp>
      <p:graphicFrame>
        <p:nvGraphicFramePr>
          <p:cNvPr id="6" name="内容占位符 5">
            <a:extLst>
              <a:ext uri="{FF2B5EF4-FFF2-40B4-BE49-F238E27FC236}">
                <a16:creationId xmlns:a16="http://schemas.microsoft.com/office/drawing/2014/main" id="{C902E687-6398-4EB9-8970-E7AD5A74D10C}"/>
              </a:ext>
            </a:extLst>
          </p:cNvPr>
          <p:cNvGraphicFramePr>
            <a:graphicFrameLocks noGrp="1"/>
          </p:cNvGraphicFramePr>
          <p:nvPr>
            <p:ph idx="1"/>
            <p:extLst>
              <p:ext uri="{D42A27DB-BD31-4B8C-83A1-F6EECF244321}">
                <p14:modId xmlns:p14="http://schemas.microsoft.com/office/powerpoint/2010/main" val="2712985525"/>
              </p:ext>
            </p:extLst>
          </p:nvPr>
        </p:nvGraphicFramePr>
        <p:xfrm>
          <a:off x="669926" y="2246674"/>
          <a:ext cx="10850562" cy="2595880"/>
        </p:xfrm>
        <a:graphic>
          <a:graphicData uri="http://schemas.openxmlformats.org/drawingml/2006/table">
            <a:tbl>
              <a:tblPr firstRow="1" bandRow="1">
                <a:tableStyleId>{93296810-A885-4BE3-A3E7-6D5BEEA58F35}</a:tableStyleId>
              </a:tblPr>
              <a:tblGrid>
                <a:gridCol w="6142858">
                  <a:extLst>
                    <a:ext uri="{9D8B030D-6E8A-4147-A177-3AD203B41FA5}">
                      <a16:colId xmlns:a16="http://schemas.microsoft.com/office/drawing/2014/main" val="795565513"/>
                    </a:ext>
                  </a:extLst>
                </a:gridCol>
                <a:gridCol w="2451798">
                  <a:extLst>
                    <a:ext uri="{9D8B030D-6E8A-4147-A177-3AD203B41FA5}">
                      <a16:colId xmlns:a16="http://schemas.microsoft.com/office/drawing/2014/main" val="980903849"/>
                    </a:ext>
                  </a:extLst>
                </a:gridCol>
                <a:gridCol w="2255906">
                  <a:extLst>
                    <a:ext uri="{9D8B030D-6E8A-4147-A177-3AD203B41FA5}">
                      <a16:colId xmlns:a16="http://schemas.microsoft.com/office/drawing/2014/main" val="16704755"/>
                    </a:ext>
                  </a:extLst>
                </a:gridCol>
              </a:tblGrid>
              <a:tr h="370840">
                <a:tc>
                  <a:txBody>
                    <a:bodyPr/>
                    <a:lstStyle/>
                    <a:p>
                      <a:r>
                        <a:rPr lang="zh-CN" altLang="en-US" dirty="0"/>
                        <a:t>阶段</a:t>
                      </a:r>
                    </a:p>
                  </a:txBody>
                  <a:tcPr/>
                </a:tc>
                <a:tc>
                  <a:txBody>
                    <a:bodyPr/>
                    <a:lstStyle/>
                    <a:p>
                      <a:r>
                        <a:rPr lang="zh-CN" altLang="en-US" dirty="0"/>
                        <a:t>进度</a:t>
                      </a:r>
                    </a:p>
                  </a:txBody>
                  <a:tcPr/>
                </a:tc>
                <a:tc>
                  <a:txBody>
                    <a:bodyPr/>
                    <a:lstStyle/>
                    <a:p>
                      <a:r>
                        <a:rPr lang="zh-CN" altLang="en-US" dirty="0"/>
                        <a:t>耗时</a:t>
                      </a:r>
                    </a:p>
                  </a:txBody>
                  <a:tcPr/>
                </a:tc>
                <a:extLst>
                  <a:ext uri="{0D108BD9-81ED-4DB2-BD59-A6C34878D82A}">
                    <a16:rowId xmlns:a16="http://schemas.microsoft.com/office/drawing/2014/main" val="1299797143"/>
                  </a:ext>
                </a:extLst>
              </a:tr>
              <a:tr h="370840">
                <a:tc>
                  <a:txBody>
                    <a:bodyPr/>
                    <a:lstStyle/>
                    <a:p>
                      <a:r>
                        <a:rPr lang="zh-CN" altLang="en-US" dirty="0">
                          <a:solidFill>
                            <a:srgbClr val="FF0000"/>
                          </a:solidFill>
                        </a:rPr>
                        <a:t>细化技术方案</a:t>
                      </a:r>
                      <a:r>
                        <a:rPr lang="en-US" altLang="zh-CN" dirty="0">
                          <a:solidFill>
                            <a:srgbClr val="FF0000"/>
                          </a:solidFill>
                        </a:rPr>
                        <a:t>(</a:t>
                      </a:r>
                      <a:r>
                        <a:rPr lang="zh-CN" altLang="en-US" dirty="0">
                          <a:solidFill>
                            <a:srgbClr val="FF0000"/>
                          </a:solidFill>
                        </a:rPr>
                        <a:t>确定可行性</a:t>
                      </a:r>
                      <a:r>
                        <a:rPr lang="en-US" altLang="zh-CN" dirty="0">
                          <a:solidFill>
                            <a:srgbClr val="FF0000"/>
                          </a:solidFill>
                        </a:rPr>
                        <a:t>)</a:t>
                      </a:r>
                    </a:p>
                  </a:txBody>
                  <a:tcPr/>
                </a:tc>
                <a:tc>
                  <a:txBody>
                    <a:bodyPr/>
                    <a:lstStyle/>
                    <a:p>
                      <a:r>
                        <a:rPr lang="en-US" altLang="zh-CN" dirty="0">
                          <a:solidFill>
                            <a:srgbClr val="FF0000"/>
                          </a:solidFill>
                        </a:rPr>
                        <a:t>Delay</a:t>
                      </a:r>
                      <a:endParaRPr lang="zh-CN" altLang="en-US" dirty="0">
                        <a:solidFill>
                          <a:srgbClr val="FF0000"/>
                        </a:solidFill>
                      </a:endParaRPr>
                    </a:p>
                  </a:txBody>
                  <a:tcPr/>
                </a:tc>
                <a:tc>
                  <a:txBody>
                    <a:bodyPr/>
                    <a:lstStyle/>
                    <a:p>
                      <a:r>
                        <a:rPr lang="en-US" altLang="zh-CN" dirty="0">
                          <a:solidFill>
                            <a:srgbClr val="FF0000"/>
                          </a:solidFill>
                        </a:rPr>
                        <a:t>6-9</a:t>
                      </a:r>
                      <a:r>
                        <a:rPr lang="zh-CN" altLang="en-US" dirty="0">
                          <a:solidFill>
                            <a:srgbClr val="FF0000"/>
                          </a:solidFill>
                        </a:rPr>
                        <a:t>月</a:t>
                      </a:r>
                    </a:p>
                  </a:txBody>
                  <a:tcPr/>
                </a:tc>
                <a:extLst>
                  <a:ext uri="{0D108BD9-81ED-4DB2-BD59-A6C34878D82A}">
                    <a16:rowId xmlns:a16="http://schemas.microsoft.com/office/drawing/2014/main" val="1728068491"/>
                  </a:ext>
                </a:extLst>
              </a:tr>
              <a:tr h="370840">
                <a:tc>
                  <a:txBody>
                    <a:bodyPr/>
                    <a:lstStyle/>
                    <a:p>
                      <a:r>
                        <a:rPr lang="zh-CN" altLang="en-US" dirty="0"/>
                        <a:t>数据扩充</a:t>
                      </a:r>
                      <a:r>
                        <a:rPr lang="en-US" altLang="zh-CN" dirty="0"/>
                        <a:t>&amp;</a:t>
                      </a:r>
                      <a:r>
                        <a:rPr lang="zh-CN" altLang="en-US" dirty="0"/>
                        <a:t>细化技术方案</a:t>
                      </a:r>
                      <a:endParaRPr lang="en-US" altLang="zh-CN" dirty="0"/>
                    </a:p>
                  </a:txBody>
                  <a:tcPr/>
                </a:tc>
                <a:tc>
                  <a:txBody>
                    <a:bodyPr/>
                    <a:lstStyle/>
                    <a:p>
                      <a:r>
                        <a:rPr lang="en-US" altLang="zh-CN" dirty="0"/>
                        <a:t>Doing</a:t>
                      </a:r>
                      <a:endParaRPr lang="zh-CN" altLang="en-US" dirty="0"/>
                    </a:p>
                  </a:txBody>
                  <a:tcPr/>
                </a:tc>
                <a:tc>
                  <a:txBody>
                    <a:bodyPr/>
                    <a:lstStyle/>
                    <a:p>
                      <a:r>
                        <a:rPr lang="en-US" altLang="zh-CN" dirty="0"/>
                        <a:t>10</a:t>
                      </a:r>
                      <a:r>
                        <a:rPr lang="zh-CN" altLang="en-US" dirty="0"/>
                        <a:t>月</a:t>
                      </a:r>
                    </a:p>
                  </a:txBody>
                  <a:tcPr/>
                </a:tc>
                <a:extLst>
                  <a:ext uri="{0D108BD9-81ED-4DB2-BD59-A6C34878D82A}">
                    <a16:rowId xmlns:a16="http://schemas.microsoft.com/office/drawing/2014/main" val="43775993"/>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zh-CN" altLang="en-US" dirty="0"/>
                        <a:t>原型实现</a:t>
                      </a:r>
                      <a:endParaRPr lang="en-US" altLang="zh-CN" dirty="0"/>
                    </a:p>
                  </a:txBody>
                  <a:tcPr/>
                </a:tc>
                <a:tc>
                  <a:txBody>
                    <a:bodyPr/>
                    <a:lstStyle/>
                    <a:p>
                      <a:r>
                        <a:rPr lang="en-US" altLang="zh-CN" dirty="0" err="1"/>
                        <a:t>Todo</a:t>
                      </a:r>
                      <a:endParaRPr lang="zh-CN" altLang="en-US" dirty="0"/>
                    </a:p>
                  </a:txBody>
                  <a:tcPr/>
                </a:tc>
                <a:tc>
                  <a:txBody>
                    <a:bodyPr/>
                    <a:lstStyle/>
                    <a:p>
                      <a:r>
                        <a:rPr lang="en-US" altLang="zh-CN" dirty="0"/>
                        <a:t>11-12</a:t>
                      </a:r>
                      <a:r>
                        <a:rPr lang="zh-CN" altLang="en-US" dirty="0"/>
                        <a:t>月</a:t>
                      </a:r>
                    </a:p>
                  </a:txBody>
                  <a:tcPr/>
                </a:tc>
                <a:extLst>
                  <a:ext uri="{0D108BD9-81ED-4DB2-BD59-A6C34878D82A}">
                    <a16:rowId xmlns:a16="http://schemas.microsoft.com/office/drawing/2014/main" val="1146345459"/>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zh-CN" altLang="en-US" dirty="0"/>
                        <a:t>实验</a:t>
                      </a:r>
                      <a:endParaRPr lang="en-US" altLang="zh-CN" dirty="0"/>
                    </a:p>
                  </a:txBody>
                  <a:tcPr/>
                </a:tc>
                <a:tc>
                  <a:txBody>
                    <a:bodyPr/>
                    <a:lstStyle/>
                    <a:p>
                      <a:r>
                        <a:rPr lang="en-US" altLang="zh-CN" dirty="0" err="1"/>
                        <a:t>Todo</a:t>
                      </a:r>
                      <a:endParaRPr lang="zh-CN" altLang="en-US" dirty="0"/>
                    </a:p>
                  </a:txBody>
                  <a:tcPr/>
                </a:tc>
                <a:tc>
                  <a:txBody>
                    <a:bodyPr/>
                    <a:lstStyle/>
                    <a:p>
                      <a:r>
                        <a:rPr lang="en-US" altLang="zh-CN" dirty="0"/>
                        <a:t>1</a:t>
                      </a:r>
                      <a:r>
                        <a:rPr lang="zh-CN" altLang="en-US" dirty="0"/>
                        <a:t>月</a:t>
                      </a:r>
                    </a:p>
                  </a:txBody>
                  <a:tcPr/>
                </a:tc>
                <a:extLst>
                  <a:ext uri="{0D108BD9-81ED-4DB2-BD59-A6C34878D82A}">
                    <a16:rowId xmlns:a16="http://schemas.microsoft.com/office/drawing/2014/main" val="2941396842"/>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zh-CN" altLang="en-US" dirty="0"/>
                        <a:t>论文写作</a:t>
                      </a:r>
                      <a:endParaRPr lang="en-US" altLang="zh-CN" dirty="0"/>
                    </a:p>
                  </a:txBody>
                  <a:tcPr/>
                </a:tc>
                <a:tc>
                  <a:txBody>
                    <a:bodyPr/>
                    <a:lstStyle/>
                    <a:p>
                      <a:r>
                        <a:rPr lang="en-US" altLang="zh-CN" dirty="0" err="1"/>
                        <a:t>Todo</a:t>
                      </a:r>
                      <a:endParaRPr lang="zh-CN" altLang="en-US" dirty="0"/>
                    </a:p>
                  </a:txBody>
                  <a:tcPr/>
                </a:tc>
                <a:tc>
                  <a:txBody>
                    <a:bodyPr/>
                    <a:lstStyle/>
                    <a:p>
                      <a:r>
                        <a:rPr lang="en-US" altLang="zh-CN" dirty="0"/>
                        <a:t>2</a:t>
                      </a:r>
                      <a:r>
                        <a:rPr lang="zh-CN" altLang="en-US" dirty="0"/>
                        <a:t>月</a:t>
                      </a:r>
                    </a:p>
                  </a:txBody>
                  <a:tcPr/>
                </a:tc>
                <a:extLst>
                  <a:ext uri="{0D108BD9-81ED-4DB2-BD59-A6C34878D82A}">
                    <a16:rowId xmlns:a16="http://schemas.microsoft.com/office/drawing/2014/main" val="999660938"/>
                  </a:ext>
                </a:extLst>
              </a:tr>
              <a:tr h="37084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zh-CN" altLang="en-US" dirty="0"/>
                        <a:t>慕测对接</a:t>
                      </a:r>
                      <a:endParaRPr lang="en-US" altLang="zh-CN" dirty="0"/>
                    </a:p>
                  </a:txBody>
                  <a:tcPr/>
                </a:tc>
                <a:tc>
                  <a:txBody>
                    <a:bodyPr/>
                    <a:lstStyle/>
                    <a:p>
                      <a:r>
                        <a:rPr lang="en-US" altLang="zh-CN" dirty="0" err="1"/>
                        <a:t>Todo</a:t>
                      </a:r>
                      <a:endParaRPr lang="zh-CN" altLang="en-US" dirty="0"/>
                    </a:p>
                  </a:txBody>
                  <a:tcPr/>
                </a:tc>
                <a:tc>
                  <a:txBody>
                    <a:bodyPr/>
                    <a:lstStyle/>
                    <a:p>
                      <a:r>
                        <a:rPr lang="en-US" altLang="zh-CN" dirty="0"/>
                        <a:t>3</a:t>
                      </a:r>
                      <a:r>
                        <a:rPr lang="zh-CN" altLang="en-US" dirty="0"/>
                        <a:t>月</a:t>
                      </a:r>
                      <a:r>
                        <a:rPr lang="en-US" altLang="zh-CN" dirty="0"/>
                        <a:t>~</a:t>
                      </a:r>
                      <a:endParaRPr lang="zh-CN" altLang="en-US" dirty="0"/>
                    </a:p>
                  </a:txBody>
                  <a:tcPr/>
                </a:tc>
                <a:extLst>
                  <a:ext uri="{0D108BD9-81ED-4DB2-BD59-A6C34878D82A}">
                    <a16:rowId xmlns:a16="http://schemas.microsoft.com/office/drawing/2014/main" val="2042265184"/>
                  </a:ext>
                </a:extLst>
              </a:tr>
            </a:tbl>
          </a:graphicData>
        </a:graphic>
      </p:graphicFrame>
    </p:spTree>
    <p:extLst>
      <p:ext uri="{BB962C8B-B14F-4D97-AF65-F5344CB8AC3E}">
        <p14:creationId xmlns:p14="http://schemas.microsoft.com/office/powerpoint/2010/main" val="3645915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标题 4"/>
          <p:cNvSpPr>
            <a:spLocks noGrp="1"/>
          </p:cNvSpPr>
          <p:nvPr>
            <p:ph type="title"/>
          </p:nvPr>
        </p:nvSpPr>
        <p:spPr>
          <a:xfrm>
            <a:off x="4812030" y="2341043"/>
            <a:ext cx="4535055" cy="656792"/>
          </a:xfrm>
        </p:spPr>
        <p:txBody>
          <a:bodyPr anchor="b">
            <a:normAutofit/>
          </a:bodyPr>
          <a:lstStyle/>
          <a:p>
            <a:pPr>
              <a:lnSpc>
                <a:spcPct val="120000"/>
              </a:lnSpc>
            </a:pPr>
            <a:r>
              <a:rPr lang="zh-CN" altLang="en-US" b="0" dirty="0">
                <a:solidFill>
                  <a:schemeClr val="tx2"/>
                </a:solidFill>
              </a:rPr>
              <a:t>优势</a:t>
            </a:r>
            <a:r>
              <a:rPr lang="en-US" altLang="zh-CN" b="0" dirty="0">
                <a:solidFill>
                  <a:schemeClr val="tx2"/>
                </a:solidFill>
              </a:rPr>
              <a:t>&amp;</a:t>
            </a:r>
            <a:r>
              <a:rPr lang="zh-CN" altLang="en-US" b="0" dirty="0">
                <a:solidFill>
                  <a:schemeClr val="tx2"/>
                </a:solidFill>
              </a:rPr>
              <a:t>潜在技术风险</a:t>
            </a:r>
          </a:p>
        </p:txBody>
      </p:sp>
      <p:sp>
        <p:nvSpPr>
          <p:cNvPr id="6" name="文本占位符 5"/>
          <p:cNvSpPr>
            <a:spLocks noGrp="1"/>
          </p:cNvSpPr>
          <p:nvPr>
            <p:ph type="body" idx="1"/>
          </p:nvPr>
        </p:nvSpPr>
        <p:spPr>
          <a:xfrm>
            <a:off x="4806257" y="3115250"/>
            <a:ext cx="4546600" cy="1015623"/>
          </a:xfrm>
        </p:spPr>
        <p:txBody>
          <a:bodyPr/>
          <a:lstStyle/>
          <a:p>
            <a:pPr marL="171450" lvl="0" indent="-171450">
              <a:lnSpc>
                <a:spcPct val="120000"/>
              </a:lnSpc>
              <a:spcBef>
                <a:spcPts val="0"/>
              </a:spcBef>
              <a:buFont typeface="Arial" panose="020B0604020202020204" pitchFamily="34" charset="0"/>
              <a:buChar char="•"/>
            </a:pPr>
            <a:r>
              <a:rPr lang="en-US" altLang="zh-CN" dirty="0">
                <a:solidFill>
                  <a:schemeClr val="tx1">
                    <a:lumMod val="95000"/>
                    <a:lumOff val="5000"/>
                  </a:schemeClr>
                </a:solidFill>
              </a:rPr>
              <a:t>Advantage &amp; Problems</a:t>
            </a:r>
            <a:endParaRPr lang="zh-CN" altLang="en-US" dirty="0">
              <a:solidFill>
                <a:schemeClr val="tx1">
                  <a:lumMod val="95000"/>
                  <a:lumOff val="5000"/>
                </a:schemeClr>
              </a:solidFill>
            </a:endParaRPr>
          </a:p>
        </p:txBody>
      </p:sp>
      <p:sp>
        <p:nvSpPr>
          <p:cNvPr id="17" name="文本框 16">
            <a:extLst>
              <a:ext uri="{FF2B5EF4-FFF2-40B4-BE49-F238E27FC236}">
                <a16:creationId xmlns:a16="http://schemas.microsoft.com/office/drawing/2014/main" id="{18BE1EAA-DA91-4B9A-837F-78A0ED20EE18}"/>
              </a:ext>
            </a:extLst>
          </p:cNvPr>
          <p:cNvSpPr txBox="1"/>
          <p:nvPr/>
        </p:nvSpPr>
        <p:spPr>
          <a:xfrm>
            <a:off x="3294136" y="2482121"/>
            <a:ext cx="958620" cy="1271872"/>
          </a:xfrm>
          <a:prstGeom prst="rect">
            <a:avLst/>
          </a:prstGeom>
          <a:noFill/>
        </p:spPr>
        <p:txBody>
          <a:bodyPr wrap="none" rtlCol="0">
            <a:prstTxWarp prst="textPlain">
              <a:avLst/>
            </a:prstTxWarp>
            <a:spAutoFit/>
          </a:bodyPr>
          <a:lstStyle/>
          <a:p>
            <a:pPr>
              <a:lnSpc>
                <a:spcPct val="120000"/>
              </a:lnSpc>
            </a:pPr>
            <a:r>
              <a:rPr lang="en-US" altLang="zh-CN" b="1" dirty="0">
                <a:solidFill>
                  <a:schemeClr val="tx2"/>
                </a:solidFill>
                <a:latin typeface="Impact" panose="020B0806030902050204" pitchFamily="34" charset="0"/>
                <a:ea typeface="微软雅黑" panose="020B0503020204020204" pitchFamily="34" charset="-122"/>
              </a:rPr>
              <a:t>07</a:t>
            </a:r>
            <a:endParaRPr lang="zh-CN" altLang="en-US" b="1" dirty="0">
              <a:solidFill>
                <a:schemeClr val="tx2"/>
              </a:solidFill>
              <a:latin typeface="Impact" panose="020B0806030902050204" pitchFamily="34" charset="0"/>
              <a:ea typeface="微软雅黑" panose="020B0503020204020204" pitchFamily="34" charset="-122"/>
            </a:endParaRPr>
          </a:p>
        </p:txBody>
      </p:sp>
      <p:cxnSp>
        <p:nvCxnSpPr>
          <p:cNvPr id="7" name="直接连接符 6">
            <a:extLst>
              <a:ext uri="{FF2B5EF4-FFF2-40B4-BE49-F238E27FC236}">
                <a16:creationId xmlns:a16="http://schemas.microsoft.com/office/drawing/2014/main" id="{BAB374A7-46FA-4001-98D2-9D2A4E9A7A15}"/>
              </a:ext>
            </a:extLst>
          </p:cNvPr>
          <p:cNvCxnSpPr>
            <a:cxnSpLocks/>
          </p:cNvCxnSpPr>
          <p:nvPr/>
        </p:nvCxnSpPr>
        <p:spPr>
          <a:xfrm>
            <a:off x="4655673" y="2543881"/>
            <a:ext cx="0" cy="1152144"/>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6550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EDB054C-992F-46EF-AA62-890913A01A2B}"/>
              </a:ext>
            </a:extLst>
          </p:cNvPr>
          <p:cNvSpPr>
            <a:spLocks noGrp="1"/>
          </p:cNvSpPr>
          <p:nvPr>
            <p:ph type="title"/>
          </p:nvPr>
        </p:nvSpPr>
        <p:spPr/>
        <p:txBody>
          <a:bodyPr/>
          <a:lstStyle/>
          <a:p>
            <a:pPr>
              <a:lnSpc>
                <a:spcPct val="120000"/>
              </a:lnSpc>
            </a:pPr>
            <a:r>
              <a:rPr lang="zh-CN" altLang="en-US" dirty="0"/>
              <a:t>优势</a:t>
            </a:r>
            <a:r>
              <a:rPr lang="en-US" altLang="zh-CN" dirty="0"/>
              <a:t>&amp;</a:t>
            </a:r>
            <a:r>
              <a:rPr lang="zh-CN" altLang="en-US" dirty="0"/>
              <a:t>潜在技术风险</a:t>
            </a:r>
          </a:p>
        </p:txBody>
      </p:sp>
      <p:sp>
        <p:nvSpPr>
          <p:cNvPr id="5" name="内容占位符 4">
            <a:extLst>
              <a:ext uri="{FF2B5EF4-FFF2-40B4-BE49-F238E27FC236}">
                <a16:creationId xmlns:a16="http://schemas.microsoft.com/office/drawing/2014/main" id="{DD5BF660-7279-42B2-88FC-8E01E89C1975}"/>
              </a:ext>
            </a:extLst>
          </p:cNvPr>
          <p:cNvSpPr>
            <a:spLocks noGrp="1"/>
          </p:cNvSpPr>
          <p:nvPr>
            <p:ph idx="1"/>
          </p:nvPr>
        </p:nvSpPr>
        <p:spPr>
          <a:xfrm>
            <a:off x="670718" y="1639765"/>
            <a:ext cx="10850563" cy="4410161"/>
          </a:xfrm>
        </p:spPr>
        <p:txBody>
          <a:bodyPr>
            <a:normAutofit/>
          </a:bodyPr>
          <a:lstStyle/>
          <a:p>
            <a:pPr>
              <a:lnSpc>
                <a:spcPct val="120000"/>
              </a:lnSpc>
              <a:spcBef>
                <a:spcPct val="0"/>
              </a:spcBef>
            </a:pPr>
            <a:r>
              <a:rPr lang="zh-CN" altLang="en-US" dirty="0"/>
              <a:t>优势</a:t>
            </a:r>
            <a:endParaRPr lang="en-US" altLang="zh-CN" dirty="0"/>
          </a:p>
          <a:p>
            <a:pPr lvl="1">
              <a:lnSpc>
                <a:spcPct val="120000"/>
              </a:lnSpc>
              <a:spcBef>
                <a:spcPct val="0"/>
              </a:spcBef>
            </a:pPr>
            <a:r>
              <a:rPr lang="zh-CN" altLang="en-US" dirty="0"/>
              <a:t>通过机器学习的泛化能力解决目前技术存在的误报</a:t>
            </a:r>
            <a:endParaRPr lang="en-US" altLang="zh-CN" dirty="0"/>
          </a:p>
          <a:p>
            <a:pPr lvl="1">
              <a:lnSpc>
                <a:spcPct val="120000"/>
              </a:lnSpc>
              <a:spcBef>
                <a:spcPct val="0"/>
              </a:spcBef>
            </a:pPr>
            <a:r>
              <a:rPr lang="zh-CN" altLang="en-US" dirty="0"/>
              <a:t>与众测结合形成闭环，为版本迭代提供持续有针对性的安全扫描</a:t>
            </a:r>
            <a:endParaRPr lang="en-US" altLang="zh-CN" dirty="0"/>
          </a:p>
          <a:p>
            <a:pPr lvl="1">
              <a:lnSpc>
                <a:spcPct val="120000"/>
              </a:lnSpc>
              <a:spcBef>
                <a:spcPct val="0"/>
              </a:spcBef>
            </a:pPr>
            <a:endParaRPr lang="en-US" altLang="zh-CN" dirty="0"/>
          </a:p>
          <a:p>
            <a:pPr>
              <a:lnSpc>
                <a:spcPct val="120000"/>
              </a:lnSpc>
              <a:spcBef>
                <a:spcPct val="0"/>
              </a:spcBef>
            </a:pPr>
            <a:r>
              <a:rPr lang="zh-CN" altLang="en-US" dirty="0"/>
              <a:t>潜在技术风险</a:t>
            </a:r>
            <a:endParaRPr lang="en-US" altLang="zh-CN" dirty="0"/>
          </a:p>
          <a:p>
            <a:pPr lvl="1">
              <a:lnSpc>
                <a:spcPct val="120000"/>
              </a:lnSpc>
              <a:spcBef>
                <a:spcPct val="0"/>
              </a:spcBef>
            </a:pPr>
            <a:r>
              <a:rPr lang="zh-CN" altLang="en-US" dirty="0"/>
              <a:t>学术研究不一定适用于实际生产，</a:t>
            </a:r>
            <a:r>
              <a:rPr lang="en-US" altLang="zh-CN" dirty="0"/>
              <a:t>e.g.,</a:t>
            </a:r>
          </a:p>
          <a:p>
            <a:pPr lvl="2">
              <a:lnSpc>
                <a:spcPct val="120000"/>
              </a:lnSpc>
              <a:spcBef>
                <a:spcPct val="0"/>
              </a:spcBef>
            </a:pPr>
            <a:r>
              <a:rPr lang="zh-CN" altLang="en-US" dirty="0"/>
              <a:t>当前算法只针对简单</a:t>
            </a:r>
            <a:r>
              <a:rPr lang="en-US" altLang="zh-CN" dirty="0"/>
              <a:t>Web</a:t>
            </a:r>
            <a:r>
              <a:rPr lang="zh-CN" altLang="en-US" dirty="0"/>
              <a:t>漏洞，而当前软件开发者不再会犯简单的错误</a:t>
            </a:r>
            <a:endParaRPr lang="en-US" altLang="zh-CN" dirty="0"/>
          </a:p>
          <a:p>
            <a:pPr lvl="2">
              <a:lnSpc>
                <a:spcPct val="120000"/>
              </a:lnSpc>
              <a:spcBef>
                <a:spcPct val="0"/>
              </a:spcBef>
            </a:pPr>
            <a:r>
              <a:rPr lang="zh-CN" altLang="en-US" dirty="0"/>
              <a:t>优化程序切片使之适应有一定规模的程序</a:t>
            </a:r>
            <a:endParaRPr lang="en-US" altLang="zh-CN" dirty="0"/>
          </a:p>
          <a:p>
            <a:pPr lvl="1">
              <a:lnSpc>
                <a:spcPct val="120000"/>
              </a:lnSpc>
              <a:spcBef>
                <a:spcPct val="0"/>
              </a:spcBef>
            </a:pPr>
            <a:r>
              <a:rPr lang="zh-CN" altLang="en-US" dirty="0"/>
              <a:t>数据集太少</a:t>
            </a:r>
            <a:endParaRPr lang="en-US" altLang="zh-CN" dirty="0"/>
          </a:p>
          <a:p>
            <a:pPr lvl="1">
              <a:lnSpc>
                <a:spcPct val="120000"/>
              </a:lnSpc>
              <a:spcBef>
                <a:spcPct val="0"/>
              </a:spcBef>
            </a:pPr>
            <a:r>
              <a:rPr lang="zh-CN" altLang="en-US" dirty="0"/>
              <a:t>正反例不均衡导致学习效果变差</a:t>
            </a:r>
            <a:endParaRPr lang="en-US" altLang="zh-CN" dirty="0"/>
          </a:p>
          <a:p>
            <a:pPr lvl="1">
              <a:lnSpc>
                <a:spcPct val="120000"/>
              </a:lnSpc>
              <a:spcBef>
                <a:spcPct val="0"/>
              </a:spcBef>
            </a:pPr>
            <a:r>
              <a:rPr lang="zh-CN" altLang="en-US" dirty="0"/>
              <a:t>解释性差</a:t>
            </a:r>
            <a:endParaRPr lang="en-US" altLang="zh-CN" dirty="0"/>
          </a:p>
          <a:p>
            <a:pPr lvl="1">
              <a:lnSpc>
                <a:spcPct val="120000"/>
              </a:lnSpc>
              <a:spcBef>
                <a:spcPct val="0"/>
              </a:spcBef>
            </a:pPr>
            <a:r>
              <a:rPr lang="zh-CN" altLang="en-US" dirty="0"/>
              <a:t>学习模块和检测模块分离带来的数据交换问题</a:t>
            </a:r>
            <a:endParaRPr lang="en-US" altLang="zh-CN" dirty="0"/>
          </a:p>
          <a:p>
            <a:pPr lvl="1">
              <a:lnSpc>
                <a:spcPct val="120000"/>
              </a:lnSpc>
              <a:spcBef>
                <a:spcPct val="0"/>
              </a:spcBef>
            </a:pPr>
            <a:endParaRPr lang="en-US" altLang="zh-CN" dirty="0"/>
          </a:p>
          <a:p>
            <a:pPr>
              <a:lnSpc>
                <a:spcPct val="120000"/>
              </a:lnSpc>
              <a:spcBef>
                <a:spcPct val="0"/>
              </a:spcBef>
            </a:pPr>
            <a:endParaRPr lang="zh-CN" altLang="en-US" dirty="0"/>
          </a:p>
        </p:txBody>
      </p:sp>
    </p:spTree>
    <p:extLst>
      <p:ext uri="{BB962C8B-B14F-4D97-AF65-F5344CB8AC3E}">
        <p14:creationId xmlns:p14="http://schemas.microsoft.com/office/powerpoint/2010/main" val="833563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4752310" y="2468592"/>
            <a:ext cx="3985202" cy="865136"/>
          </a:xfrm>
        </p:spPr>
        <p:txBody>
          <a:bodyPr>
            <a:normAutofit fontScale="90000"/>
          </a:bodyPr>
          <a:lstStyle/>
          <a:p>
            <a:pPr>
              <a:lnSpc>
                <a:spcPct val="120000"/>
              </a:lnSpc>
            </a:pPr>
            <a:r>
              <a:rPr lang="en-US" altLang="zh-CN" dirty="0">
                <a:solidFill>
                  <a:schemeClr val="tx2"/>
                </a:solidFill>
              </a:rPr>
              <a:t>Thanks.</a:t>
            </a:r>
            <a:br>
              <a:rPr lang="en-US" altLang="zh-CN" dirty="0">
                <a:solidFill>
                  <a:schemeClr val="tx2"/>
                </a:solidFill>
              </a:rPr>
            </a:br>
            <a:r>
              <a:rPr lang="zh-CN" altLang="en-US" sz="2700" b="0" dirty="0">
                <a:solidFill>
                  <a:schemeClr val="tx2"/>
                </a:solidFill>
              </a:rPr>
              <a:t>我不会延毕！</a:t>
            </a:r>
            <a:endParaRPr lang="zh-CN" altLang="en-US" b="0" dirty="0">
              <a:solidFill>
                <a:schemeClr val="tx2"/>
              </a:solidFill>
            </a:endParaRPr>
          </a:p>
        </p:txBody>
      </p:sp>
      <p:sp>
        <p:nvSpPr>
          <p:cNvPr id="6" name="文本占位符 5"/>
          <p:cNvSpPr>
            <a:spLocks noGrp="1"/>
          </p:cNvSpPr>
          <p:nvPr>
            <p:ph type="body" sz="quarter" idx="17"/>
          </p:nvPr>
        </p:nvSpPr>
        <p:spPr>
          <a:xfrm>
            <a:off x="4752310" y="3687983"/>
            <a:ext cx="3985202" cy="310871"/>
          </a:xfrm>
        </p:spPr>
        <p:txBody>
          <a:bodyPr>
            <a:normAutofit fontScale="77500" lnSpcReduction="20000"/>
          </a:bodyPr>
          <a:lstStyle/>
          <a:p>
            <a:pPr>
              <a:lnSpc>
                <a:spcPct val="140000"/>
              </a:lnSpc>
              <a:spcBef>
                <a:spcPts val="0"/>
              </a:spcBef>
            </a:pPr>
            <a:r>
              <a:rPr lang="zh-CN" altLang="en-US" dirty="0">
                <a:solidFill>
                  <a:schemeClr val="tx1">
                    <a:lumMod val="95000"/>
                    <a:lumOff val="5000"/>
                  </a:schemeClr>
                </a:solidFill>
              </a:rPr>
              <a:t>徐文远</a:t>
            </a:r>
            <a:endParaRPr lang="en-US" altLang="zh-CN" dirty="0">
              <a:solidFill>
                <a:schemeClr val="tx1">
                  <a:lumMod val="95000"/>
                  <a:lumOff val="5000"/>
                </a:schemeClr>
              </a:solidFill>
            </a:endParaRPr>
          </a:p>
        </p:txBody>
      </p:sp>
      <p:cxnSp>
        <p:nvCxnSpPr>
          <p:cNvPr id="9" name="直接连接符 8">
            <a:extLst>
              <a:ext uri="{FF2B5EF4-FFF2-40B4-BE49-F238E27FC236}">
                <a16:creationId xmlns:a16="http://schemas.microsoft.com/office/drawing/2014/main" id="{4860C710-3350-4AE9-B939-016A992F7A48}"/>
              </a:ext>
            </a:extLst>
          </p:cNvPr>
          <p:cNvCxnSpPr>
            <a:cxnSpLocks/>
          </p:cNvCxnSpPr>
          <p:nvPr/>
        </p:nvCxnSpPr>
        <p:spPr>
          <a:xfrm>
            <a:off x="4520312" y="2535892"/>
            <a:ext cx="0" cy="168146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04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研究意义</a:t>
            </a:r>
          </a:p>
        </p:txBody>
      </p:sp>
      <p:sp>
        <p:nvSpPr>
          <p:cNvPr id="3" name="页脚占位符 2"/>
          <p:cNvSpPr>
            <a:spLocks noGrp="1"/>
          </p:cNvSpPr>
          <p:nvPr>
            <p:ph type="ftr" sz="quarter" idx="11"/>
          </p:nvPr>
        </p:nvSpPr>
        <p:spPr/>
        <p:txBody>
          <a:bodyPr/>
          <a:lstStyle/>
          <a:p>
            <a:pPr>
              <a:lnSpc>
                <a:spcPct val="120000"/>
              </a:lnSpc>
            </a:pPr>
            <a:endParaRPr lang="zh-CN" altLang="en-US" dirty="0"/>
          </a:p>
        </p:txBody>
      </p:sp>
      <p:sp>
        <p:nvSpPr>
          <p:cNvPr id="4" name="灯片编号占位符 3"/>
          <p:cNvSpPr>
            <a:spLocks noGrp="1"/>
          </p:cNvSpPr>
          <p:nvPr>
            <p:ph type="sldNum" sz="quarter" idx="12"/>
          </p:nvPr>
        </p:nvSpPr>
        <p:spPr/>
        <p:txBody>
          <a:bodyPr/>
          <a:lstStyle/>
          <a:p>
            <a:pPr>
              <a:lnSpc>
                <a:spcPct val="120000"/>
              </a:lnSpc>
            </a:pPr>
            <a:fld id="{5DD3DB80-B894-403A-B48E-6FDC1A72010E}" type="slidenum">
              <a:rPr lang="zh-CN" altLang="en-US" smtClean="0"/>
              <a:pPr>
                <a:lnSpc>
                  <a:spcPct val="120000"/>
                </a:lnSpc>
              </a:pPr>
              <a:t>3</a:t>
            </a:fld>
            <a:endParaRPr lang="zh-CN" altLang="en-US"/>
          </a:p>
        </p:txBody>
      </p:sp>
      <p:sp>
        <p:nvSpPr>
          <p:cNvPr id="5" name="文本框 4">
            <a:extLst>
              <a:ext uri="{FF2B5EF4-FFF2-40B4-BE49-F238E27FC236}">
                <a16:creationId xmlns:a16="http://schemas.microsoft.com/office/drawing/2014/main" id="{4A13CD40-387B-44A2-A4E5-6CD812F202CC}"/>
              </a:ext>
            </a:extLst>
          </p:cNvPr>
          <p:cNvSpPr txBox="1"/>
          <p:nvPr/>
        </p:nvSpPr>
        <p:spPr>
          <a:xfrm>
            <a:off x="669926" y="1131888"/>
            <a:ext cx="9143925" cy="728533"/>
          </a:xfrm>
          <a:prstGeom prst="rect">
            <a:avLst/>
          </a:prstGeom>
          <a:noFill/>
        </p:spPr>
        <p:txBody>
          <a:bodyPr wrap="square" rtlCol="0">
            <a:spAutoFit/>
          </a:bodyPr>
          <a:lstStyle/>
          <a:p>
            <a:pPr>
              <a:lnSpc>
                <a:spcPct val="120000"/>
              </a:lnSpc>
            </a:pPr>
            <a:r>
              <a:rPr lang="zh-CN" altLang="en-US" dirty="0"/>
              <a:t>现有工具需要大量人工写规则，该工作是枯燥且困难的</a:t>
            </a:r>
            <a:r>
              <a:rPr lang="en-US" altLang="zh-CN" dirty="0"/>
              <a:t>[1]</a:t>
            </a:r>
          </a:p>
          <a:p>
            <a:pPr>
              <a:lnSpc>
                <a:spcPct val="120000"/>
              </a:lnSpc>
            </a:pPr>
            <a:r>
              <a:rPr lang="zh-CN" altLang="en-US" dirty="0"/>
              <a:t>现有工具存在漏报（少量）和误报（大量）</a:t>
            </a:r>
            <a:r>
              <a:rPr lang="en-US" altLang="zh-CN" dirty="0"/>
              <a:t>[2]</a:t>
            </a:r>
          </a:p>
        </p:txBody>
      </p:sp>
      <p:sp>
        <p:nvSpPr>
          <p:cNvPr id="8" name="文本框 7">
            <a:extLst>
              <a:ext uri="{FF2B5EF4-FFF2-40B4-BE49-F238E27FC236}">
                <a16:creationId xmlns:a16="http://schemas.microsoft.com/office/drawing/2014/main" id="{B6170B81-25E8-4810-9A25-1328692EEB2E}"/>
              </a:ext>
            </a:extLst>
          </p:cNvPr>
          <p:cNvSpPr txBox="1"/>
          <p:nvPr/>
        </p:nvSpPr>
        <p:spPr>
          <a:xfrm>
            <a:off x="669926" y="4957272"/>
            <a:ext cx="10850562" cy="1180003"/>
          </a:xfrm>
          <a:prstGeom prst="rect">
            <a:avLst/>
          </a:prstGeom>
          <a:noFill/>
        </p:spPr>
        <p:txBody>
          <a:bodyPr wrap="square" rtlCol="0">
            <a:spAutoFit/>
          </a:bodyPr>
          <a:lstStyle/>
          <a:p>
            <a:pPr>
              <a:lnSpc>
                <a:spcPct val="120000"/>
              </a:lnSpc>
            </a:pPr>
            <a:r>
              <a:rPr lang="en-US" altLang="zh-CN" sz="1200" dirty="0"/>
              <a:t>[1] Li Z, Zou D, Xu S, et al. </a:t>
            </a:r>
            <a:r>
              <a:rPr lang="en-US" altLang="zh-CN" sz="1200" dirty="0" err="1"/>
              <a:t>VulDeePecker</a:t>
            </a:r>
            <a:r>
              <a:rPr lang="en-US" altLang="zh-CN" sz="1200" dirty="0"/>
              <a:t>: A deep learning-based system for vulnerability detection[J]. NDSS 2018</a:t>
            </a:r>
          </a:p>
          <a:p>
            <a:pPr>
              <a:lnSpc>
                <a:spcPct val="120000"/>
              </a:lnSpc>
            </a:pPr>
            <a:r>
              <a:rPr lang="en-US" altLang="zh-CN" sz="1200" dirty="0"/>
              <a:t>[2] Du X, Chen B, Li Y, et al. LEOPARD: Identifying Vulnerable Code for Vulnerability Assessment through Program Metrics[J]. </a:t>
            </a:r>
            <a:r>
              <a:rPr lang="en-US" altLang="zh-CN" sz="1200" dirty="0" err="1"/>
              <a:t>arXiv</a:t>
            </a:r>
            <a:r>
              <a:rPr lang="en-US" altLang="zh-CN" sz="1200" dirty="0"/>
              <a:t> preprint arXiv:1901.11479, 2019.</a:t>
            </a:r>
          </a:p>
          <a:p>
            <a:pPr>
              <a:lnSpc>
                <a:spcPct val="120000"/>
              </a:lnSpc>
            </a:pPr>
            <a:r>
              <a:rPr lang="en-US" altLang="zh-CN" sz="1200" dirty="0"/>
              <a:t>[3] </a:t>
            </a:r>
            <a:r>
              <a:rPr lang="en-US" altLang="zh-CN" sz="1200" dirty="0" err="1"/>
              <a:t>Koc</a:t>
            </a:r>
            <a:r>
              <a:rPr lang="en-US" altLang="zh-CN" sz="1200" dirty="0"/>
              <a:t>, </a:t>
            </a:r>
            <a:r>
              <a:rPr lang="en-US" altLang="zh-CN" sz="1200" dirty="0" err="1"/>
              <a:t>Ugur</a:t>
            </a:r>
            <a:r>
              <a:rPr lang="en-US" altLang="zh-CN" sz="1200" dirty="0"/>
              <a:t>, et al. "An Empirical Assessment of Machine Learning Approaches for Triaging Reports of a Java Static Analysis Tool." </a:t>
            </a:r>
            <a:r>
              <a:rPr lang="en-US" altLang="zh-CN" sz="1200" i="1" dirty="0"/>
              <a:t>2019 12th IEEE Conference on Software Testing, Validation and Verification (ICST)</a:t>
            </a:r>
            <a:r>
              <a:rPr lang="en-US" altLang="zh-CN" sz="1200" dirty="0"/>
              <a:t>. IEEE, 2019.</a:t>
            </a:r>
            <a:endParaRPr lang="zh-CN" altLang="en-US" sz="1200" dirty="0"/>
          </a:p>
        </p:txBody>
      </p:sp>
      <p:sp>
        <p:nvSpPr>
          <p:cNvPr id="12" name="文本框 11">
            <a:extLst>
              <a:ext uri="{FF2B5EF4-FFF2-40B4-BE49-F238E27FC236}">
                <a16:creationId xmlns:a16="http://schemas.microsoft.com/office/drawing/2014/main" id="{2C388C55-ED97-498C-89A8-7A11A6567586}"/>
              </a:ext>
            </a:extLst>
          </p:cNvPr>
          <p:cNvSpPr txBox="1"/>
          <p:nvPr/>
        </p:nvSpPr>
        <p:spPr>
          <a:xfrm>
            <a:off x="777045" y="1901948"/>
            <a:ext cx="9036806" cy="2721001"/>
          </a:xfrm>
          <a:prstGeom prst="rect">
            <a:avLst/>
          </a:prstGeom>
          <a:noFill/>
        </p:spPr>
        <p:txBody>
          <a:bodyPr wrap="square" numCol="1" rtlCol="0">
            <a:spAutoFit/>
          </a:bodyPr>
          <a:lstStyle/>
          <a:p>
            <a:pPr>
              <a:lnSpc>
                <a:spcPct val="120000"/>
              </a:lnSpc>
            </a:pPr>
            <a:r>
              <a:rPr lang="zh-CN" altLang="en-US" dirty="0"/>
              <a:t>基于模式匹配的检测工具</a:t>
            </a:r>
            <a:r>
              <a:rPr lang="en-US" altLang="zh-CN" dirty="0"/>
              <a:t>(</a:t>
            </a:r>
            <a:r>
              <a:rPr lang="zh-CN" altLang="en-US" dirty="0"/>
              <a:t>词法分析技术</a:t>
            </a:r>
            <a:r>
              <a:rPr lang="en-US" altLang="zh-CN" dirty="0"/>
              <a:t>)</a:t>
            </a:r>
            <a:r>
              <a:rPr lang="zh-CN" altLang="en-US" dirty="0"/>
              <a:t>：</a:t>
            </a:r>
            <a:endParaRPr lang="en-US" altLang="zh-CN" dirty="0"/>
          </a:p>
          <a:p>
            <a:pPr marL="285750" indent="-285750">
              <a:lnSpc>
                <a:spcPct val="120000"/>
              </a:lnSpc>
              <a:buFont typeface="Arial" panose="020B0604020202020204" pitchFamily="34" charset="0"/>
              <a:buChar char="•"/>
            </a:pPr>
            <a:r>
              <a:rPr lang="zh-CN" altLang="en-US" dirty="0"/>
              <a:t>忽视上下文→大量误报</a:t>
            </a:r>
            <a:endParaRPr lang="en-US" altLang="zh-CN" dirty="0"/>
          </a:p>
          <a:p>
            <a:pPr>
              <a:lnSpc>
                <a:spcPct val="120000"/>
              </a:lnSpc>
            </a:pPr>
            <a:r>
              <a:rPr lang="zh-CN" altLang="en-US" dirty="0"/>
              <a:t>基于数据流</a:t>
            </a:r>
            <a:r>
              <a:rPr lang="en-US" altLang="zh-CN" dirty="0"/>
              <a:t>/</a:t>
            </a:r>
            <a:r>
              <a:rPr lang="zh-CN" altLang="en-US" dirty="0"/>
              <a:t>控制流的检测工具</a:t>
            </a:r>
            <a:r>
              <a:rPr lang="en-US" altLang="zh-CN" dirty="0"/>
              <a:t>[3](</a:t>
            </a:r>
            <a:r>
              <a:rPr lang="zh-CN" altLang="en-US" dirty="0"/>
              <a:t>程序模拟技术</a:t>
            </a:r>
            <a:r>
              <a:rPr lang="en-US" altLang="zh-CN" dirty="0"/>
              <a:t>)</a:t>
            </a:r>
            <a:r>
              <a:rPr lang="zh-CN" altLang="en-US" dirty="0"/>
              <a:t>：</a:t>
            </a:r>
          </a:p>
          <a:p>
            <a:pPr marL="285750" indent="-285750">
              <a:lnSpc>
                <a:spcPct val="120000"/>
              </a:lnSpc>
              <a:buFont typeface="Arial" panose="020B0604020202020204" pitchFamily="34" charset="0"/>
              <a:buChar char="•"/>
            </a:pPr>
            <a:r>
              <a:rPr lang="zh-CN" altLang="en-US" dirty="0"/>
              <a:t>过污染和欠污染</a:t>
            </a:r>
            <a:endParaRPr lang="en-US" altLang="zh-CN" dirty="0"/>
          </a:p>
          <a:p>
            <a:pPr marL="742950" lvl="1" indent="-285750">
              <a:lnSpc>
                <a:spcPct val="120000"/>
              </a:lnSpc>
              <a:buFont typeface="Arial" panose="020B0604020202020204" pitchFamily="34" charset="0"/>
              <a:buChar char="•"/>
            </a:pPr>
            <a:r>
              <a:rPr lang="zh-CN" altLang="en-US" dirty="0"/>
              <a:t>反射</a:t>
            </a:r>
            <a:endParaRPr lang="en-US" altLang="zh-CN" dirty="0"/>
          </a:p>
          <a:p>
            <a:pPr marL="742950" lvl="1" indent="-285750">
              <a:lnSpc>
                <a:spcPct val="120000"/>
              </a:lnSpc>
              <a:buFont typeface="Arial" panose="020B0604020202020204" pitchFamily="34" charset="0"/>
              <a:buChar char="•"/>
            </a:pPr>
            <a:r>
              <a:rPr lang="zh-CN" altLang="en-US" dirty="0"/>
              <a:t>容器类型</a:t>
            </a:r>
            <a:endParaRPr lang="en-US" altLang="zh-CN" dirty="0"/>
          </a:p>
          <a:p>
            <a:pPr marL="742950" lvl="1" indent="-285750">
              <a:lnSpc>
                <a:spcPct val="120000"/>
              </a:lnSpc>
              <a:buFont typeface="Arial" panose="020B0604020202020204" pitchFamily="34" charset="0"/>
              <a:buChar char="•"/>
            </a:pPr>
            <a:r>
              <a:rPr lang="zh-CN" altLang="en-US" dirty="0"/>
              <a:t>自定义修复方案</a:t>
            </a:r>
            <a:endParaRPr lang="en-US" altLang="zh-CN" dirty="0"/>
          </a:p>
          <a:p>
            <a:pPr marL="285750" indent="-285750">
              <a:lnSpc>
                <a:spcPct val="120000"/>
              </a:lnSpc>
              <a:buFont typeface="Arial" panose="020B0604020202020204" pitchFamily="34" charset="0"/>
              <a:buChar char="•"/>
            </a:pPr>
            <a:r>
              <a:rPr lang="zh-CN" altLang="en-US" dirty="0"/>
              <a:t>忽视控制流</a:t>
            </a:r>
            <a:endParaRPr lang="en-US" altLang="zh-CN" dirty="0"/>
          </a:p>
        </p:txBody>
      </p:sp>
      <p:pic>
        <p:nvPicPr>
          <p:cNvPr id="6" name="图片 5">
            <a:extLst>
              <a:ext uri="{FF2B5EF4-FFF2-40B4-BE49-F238E27FC236}">
                <a16:creationId xmlns:a16="http://schemas.microsoft.com/office/drawing/2014/main" id="{CF1FD6A5-9419-431A-8BA6-161B78348A4B}"/>
              </a:ext>
            </a:extLst>
          </p:cNvPr>
          <p:cNvPicPr>
            <a:picLocks noChangeAspect="1"/>
          </p:cNvPicPr>
          <p:nvPr/>
        </p:nvPicPr>
        <p:blipFill>
          <a:blip r:embed="rId3"/>
          <a:stretch>
            <a:fillRect/>
          </a:stretch>
        </p:blipFill>
        <p:spPr>
          <a:xfrm>
            <a:off x="6527055" y="1608438"/>
            <a:ext cx="4887900" cy="2769095"/>
          </a:xfrm>
          <a:prstGeom prst="rect">
            <a:avLst/>
          </a:prstGeom>
        </p:spPr>
      </p:pic>
    </p:spTree>
    <p:extLst>
      <p:ext uri="{BB962C8B-B14F-4D97-AF65-F5344CB8AC3E}">
        <p14:creationId xmlns:p14="http://schemas.microsoft.com/office/powerpoint/2010/main" val="1684499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671B20-BFDD-4FCD-822A-2F31D6D49D8C}"/>
              </a:ext>
            </a:extLst>
          </p:cNvPr>
          <p:cNvSpPr>
            <a:spLocks noGrp="1"/>
          </p:cNvSpPr>
          <p:nvPr>
            <p:ph type="title"/>
          </p:nvPr>
        </p:nvSpPr>
        <p:spPr/>
        <p:txBody>
          <a:bodyPr/>
          <a:lstStyle/>
          <a:p>
            <a:pPr>
              <a:lnSpc>
                <a:spcPct val="120000"/>
              </a:lnSpc>
            </a:pPr>
            <a:r>
              <a:rPr lang="zh-CN" altLang="en-US" dirty="0"/>
              <a:t>举（亿）个例子</a:t>
            </a:r>
          </a:p>
        </p:txBody>
      </p:sp>
      <p:sp>
        <p:nvSpPr>
          <p:cNvPr id="3" name="页脚占位符 2">
            <a:extLst>
              <a:ext uri="{FF2B5EF4-FFF2-40B4-BE49-F238E27FC236}">
                <a16:creationId xmlns:a16="http://schemas.microsoft.com/office/drawing/2014/main" id="{CA8E78AB-8B9E-46BD-93D6-22B5C7020E65}"/>
              </a:ext>
            </a:extLst>
          </p:cNvPr>
          <p:cNvSpPr>
            <a:spLocks noGrp="1"/>
          </p:cNvSpPr>
          <p:nvPr>
            <p:ph type="ftr" sz="quarter" idx="11"/>
          </p:nvPr>
        </p:nvSpPr>
        <p:spPr/>
        <p:txBody>
          <a:bodyPr/>
          <a:lstStyle/>
          <a:p>
            <a:pPr>
              <a:lnSpc>
                <a:spcPct val="120000"/>
              </a:lnSpc>
            </a:pPr>
            <a:endParaRPr lang="zh-CN" altLang="en-US" dirty="0"/>
          </a:p>
        </p:txBody>
      </p:sp>
      <p:sp>
        <p:nvSpPr>
          <p:cNvPr id="4" name="灯片编号占位符 3">
            <a:extLst>
              <a:ext uri="{FF2B5EF4-FFF2-40B4-BE49-F238E27FC236}">
                <a16:creationId xmlns:a16="http://schemas.microsoft.com/office/drawing/2014/main" id="{BB4CF6F7-F000-41FC-8ACB-8F48CA8D1C7B}"/>
              </a:ext>
            </a:extLst>
          </p:cNvPr>
          <p:cNvSpPr>
            <a:spLocks noGrp="1"/>
          </p:cNvSpPr>
          <p:nvPr>
            <p:ph type="sldNum" sz="quarter" idx="12"/>
          </p:nvPr>
        </p:nvSpPr>
        <p:spPr/>
        <p:txBody>
          <a:bodyPr/>
          <a:lstStyle/>
          <a:p>
            <a:pPr>
              <a:lnSpc>
                <a:spcPct val="120000"/>
              </a:lnSpc>
            </a:pPr>
            <a:fld id="{5DD3DB80-B894-403A-B48E-6FDC1A72010E}" type="slidenum">
              <a:rPr lang="zh-CN" altLang="en-US" smtClean="0"/>
              <a:pPr>
                <a:lnSpc>
                  <a:spcPct val="120000"/>
                </a:lnSpc>
              </a:pPr>
              <a:t>4</a:t>
            </a:fld>
            <a:endParaRPr lang="zh-CN" altLang="en-US"/>
          </a:p>
        </p:txBody>
      </p:sp>
      <p:pic>
        <p:nvPicPr>
          <p:cNvPr id="8" name="图片 7">
            <a:extLst>
              <a:ext uri="{FF2B5EF4-FFF2-40B4-BE49-F238E27FC236}">
                <a16:creationId xmlns:a16="http://schemas.microsoft.com/office/drawing/2014/main" id="{0B7976B7-5D42-4341-B323-D293CB4F7560}"/>
              </a:ext>
            </a:extLst>
          </p:cNvPr>
          <p:cNvPicPr>
            <a:picLocks noChangeAspect="1"/>
          </p:cNvPicPr>
          <p:nvPr/>
        </p:nvPicPr>
        <p:blipFill>
          <a:blip r:embed="rId2"/>
          <a:stretch>
            <a:fillRect/>
          </a:stretch>
        </p:blipFill>
        <p:spPr>
          <a:xfrm>
            <a:off x="1017814" y="1635387"/>
            <a:ext cx="4597841" cy="1793613"/>
          </a:xfrm>
          <a:prstGeom prst="rect">
            <a:avLst/>
          </a:prstGeom>
        </p:spPr>
      </p:pic>
      <p:pic>
        <p:nvPicPr>
          <p:cNvPr id="9" name="图片 8">
            <a:extLst>
              <a:ext uri="{FF2B5EF4-FFF2-40B4-BE49-F238E27FC236}">
                <a16:creationId xmlns:a16="http://schemas.microsoft.com/office/drawing/2014/main" id="{BBD78DB4-5F4F-48B2-B7F3-3ED095D35204}"/>
              </a:ext>
            </a:extLst>
          </p:cNvPr>
          <p:cNvPicPr>
            <a:picLocks noChangeAspect="1"/>
          </p:cNvPicPr>
          <p:nvPr/>
        </p:nvPicPr>
        <p:blipFill>
          <a:blip r:embed="rId3"/>
          <a:stretch>
            <a:fillRect/>
          </a:stretch>
        </p:blipFill>
        <p:spPr>
          <a:xfrm>
            <a:off x="6576347" y="1635386"/>
            <a:ext cx="3748813" cy="1793613"/>
          </a:xfrm>
          <a:prstGeom prst="rect">
            <a:avLst/>
          </a:prstGeom>
        </p:spPr>
      </p:pic>
      <p:sp>
        <p:nvSpPr>
          <p:cNvPr id="10" name="文本框 9">
            <a:extLst>
              <a:ext uri="{FF2B5EF4-FFF2-40B4-BE49-F238E27FC236}">
                <a16:creationId xmlns:a16="http://schemas.microsoft.com/office/drawing/2014/main" id="{0681FB56-D6DD-4E5B-BE5F-B2C32A3BCF6F}"/>
              </a:ext>
            </a:extLst>
          </p:cNvPr>
          <p:cNvSpPr txBox="1"/>
          <p:nvPr/>
        </p:nvSpPr>
        <p:spPr>
          <a:xfrm>
            <a:off x="985156" y="1266054"/>
            <a:ext cx="1402948" cy="369332"/>
          </a:xfrm>
          <a:prstGeom prst="rect">
            <a:avLst/>
          </a:prstGeom>
          <a:noFill/>
        </p:spPr>
        <p:txBody>
          <a:bodyPr wrap="none" rtlCol="0">
            <a:spAutoFit/>
          </a:bodyPr>
          <a:lstStyle/>
          <a:p>
            <a:r>
              <a:rPr lang="en-US" altLang="zh-CN" dirty="0"/>
              <a:t>HashMap</a:t>
            </a:r>
            <a:r>
              <a:rPr lang="zh-CN" altLang="en-US" dirty="0"/>
              <a:t>：</a:t>
            </a:r>
          </a:p>
        </p:txBody>
      </p:sp>
      <p:sp>
        <p:nvSpPr>
          <p:cNvPr id="11" name="文本框 10">
            <a:extLst>
              <a:ext uri="{FF2B5EF4-FFF2-40B4-BE49-F238E27FC236}">
                <a16:creationId xmlns:a16="http://schemas.microsoft.com/office/drawing/2014/main" id="{25BEA4E4-B983-4CC2-A7B1-E27E8069D896}"/>
              </a:ext>
            </a:extLst>
          </p:cNvPr>
          <p:cNvSpPr txBox="1"/>
          <p:nvPr/>
        </p:nvSpPr>
        <p:spPr>
          <a:xfrm>
            <a:off x="6543689" y="1266054"/>
            <a:ext cx="1569660" cy="369332"/>
          </a:xfrm>
          <a:prstGeom prst="rect">
            <a:avLst/>
          </a:prstGeom>
          <a:noFill/>
        </p:spPr>
        <p:txBody>
          <a:bodyPr wrap="none" rtlCol="0">
            <a:spAutoFit/>
          </a:bodyPr>
          <a:lstStyle/>
          <a:p>
            <a:r>
              <a:rPr lang="zh-CN" altLang="en-US" dirty="0"/>
              <a:t>忽视控制流：</a:t>
            </a:r>
          </a:p>
        </p:txBody>
      </p:sp>
      <p:sp>
        <p:nvSpPr>
          <p:cNvPr id="13" name="文本框 12">
            <a:extLst>
              <a:ext uri="{FF2B5EF4-FFF2-40B4-BE49-F238E27FC236}">
                <a16:creationId xmlns:a16="http://schemas.microsoft.com/office/drawing/2014/main" id="{BEB3E69A-2F79-4116-ACAC-38DB022C4448}"/>
              </a:ext>
            </a:extLst>
          </p:cNvPr>
          <p:cNvSpPr txBox="1"/>
          <p:nvPr/>
        </p:nvSpPr>
        <p:spPr>
          <a:xfrm>
            <a:off x="3434066" y="3827442"/>
            <a:ext cx="2031325" cy="369332"/>
          </a:xfrm>
          <a:prstGeom prst="rect">
            <a:avLst/>
          </a:prstGeom>
          <a:noFill/>
        </p:spPr>
        <p:txBody>
          <a:bodyPr wrap="none" rtlCol="0">
            <a:spAutoFit/>
          </a:bodyPr>
          <a:lstStyle/>
          <a:p>
            <a:r>
              <a:rPr lang="zh-CN" altLang="en-US" dirty="0"/>
              <a:t>自定义修复方案：</a:t>
            </a:r>
          </a:p>
        </p:txBody>
      </p:sp>
      <p:pic>
        <p:nvPicPr>
          <p:cNvPr id="14" name="图片 13">
            <a:extLst>
              <a:ext uri="{FF2B5EF4-FFF2-40B4-BE49-F238E27FC236}">
                <a16:creationId xmlns:a16="http://schemas.microsoft.com/office/drawing/2014/main" id="{D4C745BA-B92B-4713-BDCC-70B3DAC8778A}"/>
              </a:ext>
            </a:extLst>
          </p:cNvPr>
          <p:cNvPicPr>
            <a:picLocks noChangeAspect="1"/>
          </p:cNvPicPr>
          <p:nvPr/>
        </p:nvPicPr>
        <p:blipFill>
          <a:blip r:embed="rId4"/>
          <a:stretch>
            <a:fillRect/>
          </a:stretch>
        </p:blipFill>
        <p:spPr>
          <a:xfrm>
            <a:off x="3520037" y="4217794"/>
            <a:ext cx="4857143" cy="1752381"/>
          </a:xfrm>
          <a:prstGeom prst="rect">
            <a:avLst/>
          </a:prstGeom>
        </p:spPr>
      </p:pic>
    </p:spTree>
    <p:extLst>
      <p:ext uri="{BB962C8B-B14F-4D97-AF65-F5344CB8AC3E}">
        <p14:creationId xmlns:p14="http://schemas.microsoft.com/office/powerpoint/2010/main" val="3838586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84DEC5-520C-47D3-930E-67AEC855DFE2}"/>
              </a:ext>
            </a:extLst>
          </p:cNvPr>
          <p:cNvSpPr>
            <a:spLocks noGrp="1"/>
          </p:cNvSpPr>
          <p:nvPr>
            <p:ph type="title"/>
          </p:nvPr>
        </p:nvSpPr>
        <p:spPr/>
        <p:txBody>
          <a:bodyPr/>
          <a:lstStyle/>
          <a:p>
            <a:pPr>
              <a:lnSpc>
                <a:spcPct val="120000"/>
              </a:lnSpc>
            </a:pPr>
            <a:r>
              <a:rPr lang="zh-CN" altLang="en-US" dirty="0"/>
              <a:t>举个例子</a:t>
            </a:r>
            <a:r>
              <a:rPr lang="en-US" altLang="zh-CN" dirty="0"/>
              <a:t>2</a:t>
            </a:r>
            <a:endParaRPr lang="zh-CN" altLang="en-US" dirty="0"/>
          </a:p>
        </p:txBody>
      </p:sp>
      <p:sp>
        <p:nvSpPr>
          <p:cNvPr id="3" name="页脚占位符 2">
            <a:extLst>
              <a:ext uri="{FF2B5EF4-FFF2-40B4-BE49-F238E27FC236}">
                <a16:creationId xmlns:a16="http://schemas.microsoft.com/office/drawing/2014/main" id="{81FFF01B-E510-44F4-BF8E-A66E7CBFF988}"/>
              </a:ext>
            </a:extLst>
          </p:cNvPr>
          <p:cNvSpPr>
            <a:spLocks noGrp="1"/>
          </p:cNvSpPr>
          <p:nvPr>
            <p:ph type="ftr" sz="quarter" idx="11"/>
          </p:nvPr>
        </p:nvSpPr>
        <p:spPr/>
        <p:txBody>
          <a:bodyPr/>
          <a:lstStyle/>
          <a:p>
            <a:pPr>
              <a:lnSpc>
                <a:spcPct val="120000"/>
              </a:lnSpc>
            </a:pPr>
            <a:endParaRPr lang="zh-CN" altLang="en-US" dirty="0"/>
          </a:p>
        </p:txBody>
      </p:sp>
      <p:sp>
        <p:nvSpPr>
          <p:cNvPr id="4" name="灯片编号占位符 3">
            <a:extLst>
              <a:ext uri="{FF2B5EF4-FFF2-40B4-BE49-F238E27FC236}">
                <a16:creationId xmlns:a16="http://schemas.microsoft.com/office/drawing/2014/main" id="{85CCE5AC-52DF-4D9F-B487-75CB8811EF8A}"/>
              </a:ext>
            </a:extLst>
          </p:cNvPr>
          <p:cNvSpPr>
            <a:spLocks noGrp="1"/>
          </p:cNvSpPr>
          <p:nvPr>
            <p:ph type="sldNum" sz="quarter" idx="12"/>
          </p:nvPr>
        </p:nvSpPr>
        <p:spPr/>
        <p:txBody>
          <a:bodyPr/>
          <a:lstStyle/>
          <a:p>
            <a:pPr>
              <a:lnSpc>
                <a:spcPct val="120000"/>
              </a:lnSpc>
            </a:pPr>
            <a:fld id="{5DD3DB80-B894-403A-B48E-6FDC1A72010E}" type="slidenum">
              <a:rPr lang="zh-CN" altLang="en-US" smtClean="0"/>
              <a:pPr>
                <a:lnSpc>
                  <a:spcPct val="120000"/>
                </a:lnSpc>
              </a:pPr>
              <a:t>5</a:t>
            </a:fld>
            <a:endParaRPr lang="zh-CN" altLang="en-US"/>
          </a:p>
        </p:txBody>
      </p:sp>
      <p:sp>
        <p:nvSpPr>
          <p:cNvPr id="15" name="矩形 14">
            <a:extLst>
              <a:ext uri="{FF2B5EF4-FFF2-40B4-BE49-F238E27FC236}">
                <a16:creationId xmlns:a16="http://schemas.microsoft.com/office/drawing/2014/main" id="{7BCCFD93-57EF-4F08-A198-89561E85CF7D}"/>
              </a:ext>
            </a:extLst>
          </p:cNvPr>
          <p:cNvSpPr/>
          <p:nvPr/>
        </p:nvSpPr>
        <p:spPr>
          <a:xfrm>
            <a:off x="1088571" y="2274838"/>
            <a:ext cx="5007429" cy="2308324"/>
          </a:xfrm>
          <a:prstGeom prst="rect">
            <a:avLst/>
          </a:prstGeom>
        </p:spPr>
        <p:txBody>
          <a:bodyPr wrap="square">
            <a:spAutoFit/>
          </a:bodyPr>
          <a:lstStyle/>
          <a:p>
            <a:pPr lvl="0" eaLnBrk="0" fontAlgn="base" hangingPunct="0">
              <a:spcBef>
                <a:spcPct val="0"/>
              </a:spcBef>
              <a:spcAft>
                <a:spcPct val="0"/>
              </a:spcAft>
            </a:pPr>
            <a:r>
              <a:rPr lang="zh-CN" altLang="zh-CN" b="1" dirty="0">
                <a:solidFill>
                  <a:srgbClr val="008000"/>
                </a:solidFill>
                <a:latin typeface="Arial Unicode MS"/>
              </a:rPr>
              <a:t>function</a:t>
            </a:r>
            <a:r>
              <a:rPr lang="zh-CN" altLang="zh-CN" dirty="0">
                <a:solidFill>
                  <a:srgbClr val="333333"/>
                </a:solidFill>
                <a:latin typeface="Arial Unicode MS"/>
              </a:rPr>
              <a:t> escapeHTML(t) { </a:t>
            </a:r>
            <a:endParaRPr lang="en-US" altLang="zh-CN" dirty="0">
              <a:solidFill>
                <a:srgbClr val="333333"/>
              </a:solidFill>
              <a:latin typeface="Arial Unicode MS"/>
            </a:endParaRPr>
          </a:p>
          <a:p>
            <a:pPr lvl="0" eaLnBrk="0" fontAlgn="base" hangingPunct="0">
              <a:spcBef>
                <a:spcPct val="0"/>
              </a:spcBef>
              <a:spcAft>
                <a:spcPct val="0"/>
              </a:spcAft>
            </a:pPr>
            <a:r>
              <a:rPr lang="en-US" altLang="zh-CN" dirty="0">
                <a:solidFill>
                  <a:srgbClr val="333333"/>
                </a:solidFill>
                <a:latin typeface="Arial Unicode MS"/>
              </a:rPr>
              <a:t>    </a:t>
            </a:r>
            <a:r>
              <a:rPr lang="zh-CN" altLang="zh-CN" b="1" dirty="0">
                <a:solidFill>
                  <a:srgbClr val="008000"/>
                </a:solidFill>
                <a:latin typeface="Arial Unicode MS"/>
              </a:rPr>
              <a:t>return</a:t>
            </a:r>
            <a:r>
              <a:rPr lang="zh-CN" altLang="zh-CN" dirty="0">
                <a:solidFill>
                  <a:srgbClr val="333333"/>
                </a:solidFill>
                <a:latin typeface="Arial Unicode MS"/>
              </a:rPr>
              <a:t> t.replace(</a:t>
            </a:r>
            <a:r>
              <a:rPr lang="zh-CN" altLang="zh-CN" dirty="0">
                <a:solidFill>
                  <a:srgbClr val="BB6688"/>
                </a:solidFill>
                <a:latin typeface="Arial Unicode MS"/>
              </a:rPr>
              <a:t>/&amp;/g</a:t>
            </a:r>
            <a:r>
              <a:rPr lang="zh-CN" altLang="zh-CN" dirty="0">
                <a:solidFill>
                  <a:srgbClr val="333333"/>
                </a:solidFill>
                <a:latin typeface="Arial Unicode MS"/>
              </a:rPr>
              <a:t>, </a:t>
            </a:r>
            <a:r>
              <a:rPr lang="zh-CN" altLang="zh-CN" dirty="0">
                <a:solidFill>
                  <a:srgbClr val="BA2121"/>
                </a:solidFill>
                <a:latin typeface="Arial Unicode MS"/>
              </a:rPr>
              <a:t>"&amp;amp;"</a:t>
            </a:r>
            <a:r>
              <a:rPr lang="zh-CN" altLang="zh-CN" dirty="0">
                <a:solidFill>
                  <a:srgbClr val="333333"/>
                </a:solidFill>
                <a:latin typeface="Arial Unicode MS"/>
              </a:rPr>
              <a:t>) </a:t>
            </a:r>
            <a:endParaRPr lang="en-US" altLang="zh-CN" dirty="0">
              <a:solidFill>
                <a:srgbClr val="333333"/>
              </a:solidFill>
              <a:latin typeface="Arial Unicode MS"/>
            </a:endParaRPr>
          </a:p>
          <a:p>
            <a:pPr lvl="0" eaLnBrk="0" fontAlgn="base" hangingPunct="0">
              <a:spcBef>
                <a:spcPct val="0"/>
              </a:spcBef>
              <a:spcAft>
                <a:spcPct val="0"/>
              </a:spcAft>
            </a:pPr>
            <a:r>
              <a:rPr lang="en-US" altLang="zh-CN" dirty="0">
                <a:solidFill>
                  <a:srgbClr val="333333"/>
                </a:solidFill>
                <a:latin typeface="Arial Unicode MS"/>
              </a:rPr>
              <a:t>                </a:t>
            </a:r>
            <a:r>
              <a:rPr lang="zh-CN" altLang="zh-CN" dirty="0">
                <a:solidFill>
                  <a:srgbClr val="333333"/>
                </a:solidFill>
                <a:latin typeface="Arial Unicode MS"/>
              </a:rPr>
              <a:t>.replace(</a:t>
            </a:r>
            <a:r>
              <a:rPr lang="zh-CN" altLang="zh-CN" dirty="0">
                <a:solidFill>
                  <a:srgbClr val="BB6688"/>
                </a:solidFill>
                <a:latin typeface="Arial Unicode MS"/>
              </a:rPr>
              <a:t>/&lt;/g</a:t>
            </a:r>
            <a:r>
              <a:rPr lang="zh-CN" altLang="zh-CN" dirty="0">
                <a:solidFill>
                  <a:srgbClr val="333333"/>
                </a:solidFill>
                <a:latin typeface="Arial Unicode MS"/>
              </a:rPr>
              <a:t>, </a:t>
            </a:r>
            <a:r>
              <a:rPr lang="zh-CN" altLang="zh-CN" dirty="0">
                <a:solidFill>
                  <a:srgbClr val="BA2121"/>
                </a:solidFill>
                <a:latin typeface="Arial Unicode MS"/>
              </a:rPr>
              <a:t>"&amp;lt;"</a:t>
            </a:r>
            <a:r>
              <a:rPr lang="zh-CN" altLang="zh-CN" dirty="0">
                <a:solidFill>
                  <a:srgbClr val="333333"/>
                </a:solidFill>
                <a:latin typeface="Arial Unicode MS"/>
              </a:rPr>
              <a:t>)</a:t>
            </a:r>
            <a:endParaRPr lang="en-US" altLang="zh-CN" dirty="0">
              <a:solidFill>
                <a:srgbClr val="333333"/>
              </a:solidFill>
              <a:latin typeface="Arial Unicode MS"/>
            </a:endParaRPr>
          </a:p>
          <a:p>
            <a:pPr lvl="0" eaLnBrk="0" fontAlgn="base" hangingPunct="0">
              <a:spcBef>
                <a:spcPct val="0"/>
              </a:spcBef>
              <a:spcAft>
                <a:spcPct val="0"/>
              </a:spcAft>
            </a:pPr>
            <a:r>
              <a:rPr lang="en-US" altLang="zh-CN" dirty="0">
                <a:solidFill>
                  <a:srgbClr val="333333"/>
                </a:solidFill>
                <a:latin typeface="Arial Unicode MS"/>
              </a:rPr>
              <a:t>                </a:t>
            </a:r>
            <a:r>
              <a:rPr lang="zh-CN" altLang="zh-CN" dirty="0">
                <a:solidFill>
                  <a:srgbClr val="333333"/>
                </a:solidFill>
                <a:latin typeface="Arial Unicode MS"/>
              </a:rPr>
              <a:t>.replace(</a:t>
            </a:r>
            <a:r>
              <a:rPr lang="zh-CN" altLang="zh-CN" dirty="0">
                <a:solidFill>
                  <a:srgbClr val="BB6688"/>
                </a:solidFill>
                <a:latin typeface="Arial Unicode MS"/>
              </a:rPr>
              <a:t>/&gt;/g</a:t>
            </a:r>
            <a:r>
              <a:rPr lang="zh-CN" altLang="zh-CN" dirty="0">
                <a:solidFill>
                  <a:srgbClr val="333333"/>
                </a:solidFill>
                <a:latin typeface="Arial Unicode MS"/>
              </a:rPr>
              <a:t>, </a:t>
            </a:r>
            <a:r>
              <a:rPr lang="zh-CN" altLang="zh-CN" dirty="0">
                <a:solidFill>
                  <a:srgbClr val="BA2121"/>
                </a:solidFill>
                <a:latin typeface="Arial Unicode MS"/>
              </a:rPr>
              <a:t>"&amp;gt;"</a:t>
            </a:r>
            <a:r>
              <a:rPr lang="zh-CN" altLang="zh-CN" dirty="0">
                <a:solidFill>
                  <a:srgbClr val="333333"/>
                </a:solidFill>
                <a:latin typeface="Arial Unicode MS"/>
              </a:rPr>
              <a:t>)</a:t>
            </a:r>
            <a:endParaRPr lang="en-US" altLang="zh-CN" dirty="0">
              <a:solidFill>
                <a:srgbClr val="333333"/>
              </a:solidFill>
              <a:latin typeface="Arial Unicode MS"/>
            </a:endParaRPr>
          </a:p>
          <a:p>
            <a:pPr lvl="0" eaLnBrk="0" fontAlgn="base" hangingPunct="0">
              <a:spcBef>
                <a:spcPct val="0"/>
              </a:spcBef>
              <a:spcAft>
                <a:spcPct val="0"/>
              </a:spcAft>
            </a:pPr>
            <a:r>
              <a:rPr lang="en-US" altLang="zh-CN" dirty="0">
                <a:solidFill>
                  <a:srgbClr val="333333"/>
                </a:solidFill>
                <a:latin typeface="Arial Unicode MS"/>
              </a:rPr>
              <a:t>                </a:t>
            </a:r>
            <a:r>
              <a:rPr lang="zh-CN" altLang="zh-CN" dirty="0">
                <a:solidFill>
                  <a:srgbClr val="333333"/>
                </a:solidFill>
                <a:latin typeface="Arial Unicode MS"/>
              </a:rPr>
              <a:t>.replace(</a:t>
            </a:r>
            <a:r>
              <a:rPr lang="zh-CN" altLang="zh-CN" dirty="0">
                <a:solidFill>
                  <a:srgbClr val="BB6688"/>
                </a:solidFill>
                <a:latin typeface="Arial Unicode MS"/>
              </a:rPr>
              <a:t>/ /g</a:t>
            </a:r>
            <a:r>
              <a:rPr lang="zh-CN" altLang="zh-CN" dirty="0">
                <a:solidFill>
                  <a:srgbClr val="333333"/>
                </a:solidFill>
                <a:latin typeface="Arial Unicode MS"/>
              </a:rPr>
              <a:t>, </a:t>
            </a:r>
            <a:r>
              <a:rPr lang="zh-CN" altLang="zh-CN" dirty="0">
                <a:solidFill>
                  <a:srgbClr val="BA2121"/>
                </a:solidFill>
                <a:latin typeface="Arial Unicode MS"/>
              </a:rPr>
              <a:t>"&amp;nbsp;"</a:t>
            </a:r>
            <a:r>
              <a:rPr lang="zh-CN" altLang="zh-CN" dirty="0">
                <a:solidFill>
                  <a:srgbClr val="333333"/>
                </a:solidFill>
                <a:latin typeface="Arial Unicode MS"/>
              </a:rPr>
              <a:t>)</a:t>
            </a:r>
            <a:endParaRPr lang="en-US" altLang="zh-CN" dirty="0">
              <a:solidFill>
                <a:srgbClr val="333333"/>
              </a:solidFill>
              <a:latin typeface="Arial Unicode MS"/>
            </a:endParaRPr>
          </a:p>
          <a:p>
            <a:pPr lvl="0" eaLnBrk="0" fontAlgn="base" hangingPunct="0">
              <a:spcBef>
                <a:spcPct val="0"/>
              </a:spcBef>
              <a:spcAft>
                <a:spcPct val="0"/>
              </a:spcAft>
            </a:pPr>
            <a:r>
              <a:rPr lang="en-US" altLang="zh-CN" dirty="0">
                <a:solidFill>
                  <a:srgbClr val="333333"/>
                </a:solidFill>
                <a:latin typeface="Arial Unicode MS"/>
              </a:rPr>
              <a:t>                </a:t>
            </a:r>
            <a:r>
              <a:rPr lang="zh-CN" altLang="zh-CN" dirty="0">
                <a:solidFill>
                  <a:srgbClr val="333333"/>
                </a:solidFill>
                <a:latin typeface="Arial Unicode MS"/>
              </a:rPr>
              <a:t>.replace(</a:t>
            </a:r>
            <a:r>
              <a:rPr lang="zh-CN" altLang="zh-CN" dirty="0">
                <a:solidFill>
                  <a:srgbClr val="BB6688"/>
                </a:solidFill>
                <a:latin typeface="Arial Unicode MS"/>
              </a:rPr>
              <a:t>/"/g</a:t>
            </a:r>
            <a:r>
              <a:rPr lang="zh-CN" altLang="zh-CN" dirty="0">
                <a:solidFill>
                  <a:srgbClr val="333333"/>
                </a:solidFill>
                <a:latin typeface="Arial Unicode MS"/>
              </a:rPr>
              <a:t>, </a:t>
            </a:r>
            <a:r>
              <a:rPr lang="zh-CN" altLang="zh-CN" dirty="0">
                <a:solidFill>
                  <a:srgbClr val="BA2121"/>
                </a:solidFill>
                <a:latin typeface="Arial Unicode MS"/>
              </a:rPr>
              <a:t>"&amp;#34;"</a:t>
            </a:r>
            <a:r>
              <a:rPr lang="zh-CN" altLang="zh-CN" dirty="0">
                <a:solidFill>
                  <a:srgbClr val="333333"/>
                </a:solidFill>
                <a:latin typeface="Arial Unicode MS"/>
              </a:rPr>
              <a:t>)</a:t>
            </a:r>
            <a:endParaRPr lang="en-US" altLang="zh-CN" dirty="0">
              <a:solidFill>
                <a:srgbClr val="333333"/>
              </a:solidFill>
              <a:latin typeface="Arial Unicode MS"/>
            </a:endParaRPr>
          </a:p>
          <a:p>
            <a:pPr lvl="0" eaLnBrk="0" fontAlgn="base" hangingPunct="0">
              <a:spcBef>
                <a:spcPct val="0"/>
              </a:spcBef>
              <a:spcAft>
                <a:spcPct val="0"/>
              </a:spcAft>
            </a:pPr>
            <a:r>
              <a:rPr lang="en-US" altLang="zh-CN" dirty="0">
                <a:solidFill>
                  <a:srgbClr val="333333"/>
                </a:solidFill>
                <a:latin typeface="Arial Unicode MS"/>
              </a:rPr>
              <a:t>                </a:t>
            </a:r>
            <a:r>
              <a:rPr lang="zh-CN" altLang="zh-CN" dirty="0">
                <a:solidFill>
                  <a:srgbClr val="333333"/>
                </a:solidFill>
                <a:latin typeface="Arial Unicode MS"/>
              </a:rPr>
              <a:t>.replace(</a:t>
            </a:r>
            <a:r>
              <a:rPr lang="zh-CN" altLang="zh-CN" dirty="0">
                <a:solidFill>
                  <a:srgbClr val="BB6688"/>
                </a:solidFill>
                <a:latin typeface="Arial Unicode MS"/>
              </a:rPr>
              <a:t>/'/g</a:t>
            </a:r>
            <a:r>
              <a:rPr lang="zh-CN" altLang="zh-CN" dirty="0">
                <a:solidFill>
                  <a:srgbClr val="333333"/>
                </a:solidFill>
                <a:latin typeface="Arial Unicode MS"/>
              </a:rPr>
              <a:t>, </a:t>
            </a:r>
            <a:r>
              <a:rPr lang="zh-CN" altLang="zh-CN" dirty="0">
                <a:solidFill>
                  <a:srgbClr val="BA2121"/>
                </a:solidFill>
                <a:latin typeface="Arial Unicode MS"/>
              </a:rPr>
              <a:t>"&amp;#39;"</a:t>
            </a:r>
            <a:r>
              <a:rPr lang="zh-CN" altLang="zh-CN" dirty="0">
                <a:solidFill>
                  <a:srgbClr val="333333"/>
                </a:solidFill>
                <a:latin typeface="Arial Unicode MS"/>
              </a:rPr>
              <a:t>) </a:t>
            </a:r>
            <a:endParaRPr lang="en-US" altLang="zh-CN" dirty="0">
              <a:solidFill>
                <a:srgbClr val="333333"/>
              </a:solidFill>
              <a:latin typeface="Arial Unicode MS"/>
            </a:endParaRPr>
          </a:p>
          <a:p>
            <a:pPr lvl="0" eaLnBrk="0" fontAlgn="base" hangingPunct="0">
              <a:spcBef>
                <a:spcPct val="0"/>
              </a:spcBef>
              <a:spcAft>
                <a:spcPct val="0"/>
              </a:spcAft>
            </a:pPr>
            <a:r>
              <a:rPr lang="zh-CN" altLang="zh-CN" dirty="0">
                <a:solidFill>
                  <a:srgbClr val="333333"/>
                </a:solidFill>
                <a:latin typeface="Arial Unicode MS"/>
              </a:rPr>
              <a:t>}</a:t>
            </a:r>
            <a:r>
              <a:rPr lang="zh-CN" altLang="zh-CN" dirty="0"/>
              <a:t> </a:t>
            </a:r>
            <a:endParaRPr lang="en-US" altLang="zh-CN" dirty="0"/>
          </a:p>
        </p:txBody>
      </p:sp>
      <p:sp>
        <p:nvSpPr>
          <p:cNvPr id="16" name="文本框 15">
            <a:extLst>
              <a:ext uri="{FF2B5EF4-FFF2-40B4-BE49-F238E27FC236}">
                <a16:creationId xmlns:a16="http://schemas.microsoft.com/office/drawing/2014/main" id="{5E9289C2-7775-4811-BA5A-5F30219E9AF2}"/>
              </a:ext>
            </a:extLst>
          </p:cNvPr>
          <p:cNvSpPr txBox="1"/>
          <p:nvPr/>
        </p:nvSpPr>
        <p:spPr>
          <a:xfrm>
            <a:off x="6095204" y="2274838"/>
            <a:ext cx="4927837" cy="2031325"/>
          </a:xfrm>
          <a:prstGeom prst="rect">
            <a:avLst/>
          </a:prstGeom>
          <a:noFill/>
        </p:spPr>
        <p:txBody>
          <a:bodyPr wrap="square" rtlCol="0">
            <a:spAutoFit/>
          </a:bodyPr>
          <a:lstStyle/>
          <a:p>
            <a:r>
              <a:rPr lang="en-US" altLang="zh-CN" dirty="0" err="1"/>
              <a:t>escapeHTML</a:t>
            </a:r>
            <a:r>
              <a:rPr lang="zh-CN" altLang="en-US" dirty="0"/>
              <a:t>函数为用户自己写的编码函数，以此解决</a:t>
            </a:r>
            <a:r>
              <a:rPr lang="en-US" altLang="zh-CN" dirty="0"/>
              <a:t>XSS</a:t>
            </a:r>
            <a:r>
              <a:rPr lang="zh-CN" altLang="en-US" dirty="0"/>
              <a:t>问题，但是现有工具无法识别导致误报</a:t>
            </a:r>
            <a:endParaRPr lang="en-US" altLang="zh-CN" dirty="0"/>
          </a:p>
          <a:p>
            <a:endParaRPr lang="en-US" altLang="zh-CN" dirty="0"/>
          </a:p>
          <a:p>
            <a:r>
              <a:rPr lang="zh-CN" altLang="en-US" dirty="0"/>
              <a:t>类似的情况还有：</a:t>
            </a:r>
            <a:endParaRPr lang="en-US" altLang="zh-CN" dirty="0"/>
          </a:p>
          <a:p>
            <a:pPr marL="285750" indent="-285750">
              <a:buFont typeface="Arial" panose="020B0604020202020204" pitchFamily="34" charset="0"/>
              <a:buChar char="•"/>
            </a:pPr>
            <a:r>
              <a:rPr lang="en-US" altLang="zh-CN" dirty="0"/>
              <a:t>Java</a:t>
            </a:r>
            <a:r>
              <a:rPr lang="zh-CN" altLang="en-US" dirty="0"/>
              <a:t>反射机制</a:t>
            </a:r>
            <a:endParaRPr lang="en-US" altLang="zh-CN" dirty="0"/>
          </a:p>
          <a:p>
            <a:pPr marL="285750" indent="-285750">
              <a:buFont typeface="Arial" panose="020B0604020202020204" pitchFamily="34" charset="0"/>
              <a:buChar char="•"/>
            </a:pPr>
            <a:r>
              <a:rPr lang="zh-CN" altLang="en-US"/>
              <a:t>不安全的配置</a:t>
            </a:r>
            <a:endParaRPr lang="zh-CN" altLang="en-US" dirty="0"/>
          </a:p>
        </p:txBody>
      </p:sp>
    </p:spTree>
    <p:extLst>
      <p:ext uri="{BB962C8B-B14F-4D97-AF65-F5344CB8AC3E}">
        <p14:creationId xmlns:p14="http://schemas.microsoft.com/office/powerpoint/2010/main" val="3880814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工程意义</a:t>
            </a:r>
          </a:p>
        </p:txBody>
      </p:sp>
      <p:sp>
        <p:nvSpPr>
          <p:cNvPr id="3" name="页脚占位符 2"/>
          <p:cNvSpPr>
            <a:spLocks noGrp="1"/>
          </p:cNvSpPr>
          <p:nvPr>
            <p:ph type="ftr" sz="quarter" idx="11"/>
          </p:nvPr>
        </p:nvSpPr>
        <p:spPr/>
        <p:txBody>
          <a:bodyPr/>
          <a:lstStyle/>
          <a:p>
            <a:pPr>
              <a:lnSpc>
                <a:spcPct val="120000"/>
              </a:lnSpc>
            </a:pPr>
            <a:endParaRPr lang="zh-CN" altLang="en-US" dirty="0"/>
          </a:p>
        </p:txBody>
      </p:sp>
      <p:sp>
        <p:nvSpPr>
          <p:cNvPr id="4" name="灯片编号占位符 3"/>
          <p:cNvSpPr>
            <a:spLocks noGrp="1"/>
          </p:cNvSpPr>
          <p:nvPr>
            <p:ph type="sldNum" sz="quarter" idx="12"/>
          </p:nvPr>
        </p:nvSpPr>
        <p:spPr/>
        <p:txBody>
          <a:bodyPr/>
          <a:lstStyle/>
          <a:p>
            <a:pPr>
              <a:lnSpc>
                <a:spcPct val="120000"/>
              </a:lnSpc>
            </a:pPr>
            <a:fld id="{5DD3DB80-B894-403A-B48E-6FDC1A72010E}" type="slidenum">
              <a:rPr lang="zh-CN" altLang="en-US" smtClean="0"/>
              <a:pPr>
                <a:lnSpc>
                  <a:spcPct val="120000"/>
                </a:lnSpc>
              </a:pPr>
              <a:t>6</a:t>
            </a:fld>
            <a:endParaRPr lang="zh-CN" altLang="en-US"/>
          </a:p>
        </p:txBody>
      </p:sp>
      <p:sp>
        <p:nvSpPr>
          <p:cNvPr id="5" name="文本框 4">
            <a:extLst>
              <a:ext uri="{FF2B5EF4-FFF2-40B4-BE49-F238E27FC236}">
                <a16:creationId xmlns:a16="http://schemas.microsoft.com/office/drawing/2014/main" id="{4A13CD40-387B-44A2-A4E5-6CD812F202CC}"/>
              </a:ext>
            </a:extLst>
          </p:cNvPr>
          <p:cNvSpPr txBox="1"/>
          <p:nvPr/>
        </p:nvSpPr>
        <p:spPr>
          <a:xfrm>
            <a:off x="838090" y="2148557"/>
            <a:ext cx="4869638" cy="1059008"/>
          </a:xfrm>
          <a:prstGeom prst="rect">
            <a:avLst/>
          </a:prstGeom>
          <a:noFill/>
        </p:spPr>
        <p:txBody>
          <a:bodyPr wrap="square" rtlCol="0">
            <a:spAutoFit/>
          </a:bodyPr>
          <a:lstStyle/>
          <a:p>
            <a:pPr>
              <a:lnSpc>
                <a:spcPct val="120000"/>
              </a:lnSpc>
            </a:pPr>
            <a:r>
              <a:rPr lang="zh-CN" altLang="en-US" dirty="0"/>
              <a:t>市场上没有基于深度学习的漏洞扫描系统</a:t>
            </a:r>
            <a:endParaRPr lang="en-US" altLang="zh-CN" dirty="0"/>
          </a:p>
          <a:p>
            <a:pPr marL="342900" indent="-342900">
              <a:lnSpc>
                <a:spcPct val="120000"/>
              </a:lnSpc>
              <a:buAutoNum type="arabicPeriod"/>
            </a:pPr>
            <a:r>
              <a:rPr lang="zh-CN" altLang="en-US" dirty="0"/>
              <a:t>没有大量数据集，无法训练出稳定的模型</a:t>
            </a:r>
            <a:endParaRPr lang="en-US" altLang="zh-CN" dirty="0"/>
          </a:p>
          <a:p>
            <a:pPr marL="342900" indent="-342900">
              <a:lnSpc>
                <a:spcPct val="120000"/>
              </a:lnSpc>
              <a:buAutoNum type="arabicPeriod"/>
            </a:pPr>
            <a:r>
              <a:rPr lang="zh-CN" altLang="en-US" dirty="0"/>
              <a:t>检测效果不稳定</a:t>
            </a:r>
            <a:endParaRPr lang="en-US" altLang="zh-CN" dirty="0"/>
          </a:p>
        </p:txBody>
      </p:sp>
      <p:pic>
        <p:nvPicPr>
          <p:cNvPr id="6" name="图片 5">
            <a:extLst>
              <a:ext uri="{FF2B5EF4-FFF2-40B4-BE49-F238E27FC236}">
                <a16:creationId xmlns:a16="http://schemas.microsoft.com/office/drawing/2014/main" id="{54EB5606-D7E2-44B9-A7A3-80FAE480DF17}"/>
              </a:ext>
            </a:extLst>
          </p:cNvPr>
          <p:cNvPicPr>
            <a:picLocks noChangeAspect="1"/>
          </p:cNvPicPr>
          <p:nvPr/>
        </p:nvPicPr>
        <p:blipFill>
          <a:blip r:embed="rId3">
            <a:clrChange>
              <a:clrFrom>
                <a:srgbClr val="E8EBEE"/>
              </a:clrFrom>
              <a:clrTo>
                <a:srgbClr val="E8EBEE">
                  <a:alpha val="0"/>
                </a:srgbClr>
              </a:clrTo>
            </a:clrChange>
          </a:blip>
          <a:stretch>
            <a:fillRect/>
          </a:stretch>
        </p:blipFill>
        <p:spPr>
          <a:xfrm>
            <a:off x="5516633" y="4506852"/>
            <a:ext cx="5115778" cy="609774"/>
          </a:xfrm>
          <a:prstGeom prst="rect">
            <a:avLst/>
          </a:prstGeom>
        </p:spPr>
      </p:pic>
      <p:pic>
        <p:nvPicPr>
          <p:cNvPr id="7" name="图片 6">
            <a:extLst>
              <a:ext uri="{FF2B5EF4-FFF2-40B4-BE49-F238E27FC236}">
                <a16:creationId xmlns:a16="http://schemas.microsoft.com/office/drawing/2014/main" id="{EAC96368-C86F-452C-BB97-CA7E4AC6C4ED}"/>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830207" y="3461183"/>
            <a:ext cx="3134332" cy="759898"/>
          </a:xfrm>
          <a:prstGeom prst="rect">
            <a:avLst/>
          </a:prstGeom>
        </p:spPr>
      </p:pic>
      <p:pic>
        <p:nvPicPr>
          <p:cNvPr id="8" name="图片 7">
            <a:extLst>
              <a:ext uri="{FF2B5EF4-FFF2-40B4-BE49-F238E27FC236}">
                <a16:creationId xmlns:a16="http://schemas.microsoft.com/office/drawing/2014/main" id="{686B9613-BD80-416E-B1E6-1CC971CB69AD}"/>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6390291" y="2299501"/>
            <a:ext cx="4242120" cy="982174"/>
          </a:xfrm>
          <a:prstGeom prst="rect">
            <a:avLst/>
          </a:prstGeom>
        </p:spPr>
      </p:pic>
      <p:pic>
        <p:nvPicPr>
          <p:cNvPr id="9" name="图片 8">
            <a:extLst>
              <a:ext uri="{FF2B5EF4-FFF2-40B4-BE49-F238E27FC236}">
                <a16:creationId xmlns:a16="http://schemas.microsoft.com/office/drawing/2014/main" id="{5CA05938-8203-4CB8-B566-5C9D7E436E31}"/>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3851699" y="3702637"/>
            <a:ext cx="3712058" cy="556266"/>
          </a:xfrm>
          <a:prstGeom prst="rect">
            <a:avLst/>
          </a:prstGeom>
        </p:spPr>
      </p:pic>
    </p:spTree>
    <p:extLst>
      <p:ext uri="{BB962C8B-B14F-4D97-AF65-F5344CB8AC3E}">
        <p14:creationId xmlns:p14="http://schemas.microsoft.com/office/powerpoint/2010/main" val="2677631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标题 4"/>
          <p:cNvSpPr>
            <a:spLocks noGrp="1"/>
          </p:cNvSpPr>
          <p:nvPr>
            <p:ph type="title"/>
          </p:nvPr>
        </p:nvSpPr>
        <p:spPr>
          <a:xfrm>
            <a:off x="4812030" y="2341043"/>
            <a:ext cx="4535055" cy="656792"/>
          </a:xfrm>
        </p:spPr>
        <p:txBody>
          <a:bodyPr anchor="b">
            <a:normAutofit/>
          </a:bodyPr>
          <a:lstStyle/>
          <a:p>
            <a:pPr>
              <a:lnSpc>
                <a:spcPct val="120000"/>
              </a:lnSpc>
            </a:pPr>
            <a:r>
              <a:rPr lang="zh-CN" altLang="en-US" sz="2200" b="0" dirty="0">
                <a:solidFill>
                  <a:schemeClr val="tx2"/>
                </a:solidFill>
              </a:rPr>
              <a:t>研究目的</a:t>
            </a:r>
            <a:endParaRPr lang="zh-CN" altLang="en-US" b="0" dirty="0">
              <a:solidFill>
                <a:schemeClr val="tx2"/>
              </a:solidFill>
            </a:endParaRPr>
          </a:p>
        </p:txBody>
      </p:sp>
      <p:sp>
        <p:nvSpPr>
          <p:cNvPr id="6" name="文本占位符 5"/>
          <p:cNvSpPr>
            <a:spLocks noGrp="1"/>
          </p:cNvSpPr>
          <p:nvPr>
            <p:ph type="body" idx="1"/>
          </p:nvPr>
        </p:nvSpPr>
        <p:spPr>
          <a:xfrm>
            <a:off x="4806257" y="3115250"/>
            <a:ext cx="4546600" cy="1015623"/>
          </a:xfrm>
        </p:spPr>
        <p:txBody>
          <a:bodyPr/>
          <a:lstStyle/>
          <a:p>
            <a:pPr marL="171450" lvl="0" indent="-171450">
              <a:lnSpc>
                <a:spcPct val="120000"/>
              </a:lnSpc>
              <a:spcBef>
                <a:spcPts val="0"/>
              </a:spcBef>
              <a:buFont typeface="Arial" panose="020B0604020202020204" pitchFamily="34" charset="0"/>
              <a:buChar char="•"/>
            </a:pPr>
            <a:r>
              <a:rPr lang="en-US" altLang="zh-CN" dirty="0">
                <a:solidFill>
                  <a:schemeClr val="tx1">
                    <a:lumMod val="95000"/>
                    <a:lumOff val="5000"/>
                  </a:schemeClr>
                </a:solidFill>
              </a:rPr>
              <a:t>Goal</a:t>
            </a:r>
            <a:endParaRPr lang="zh-CN" altLang="en-US" dirty="0">
              <a:solidFill>
                <a:schemeClr val="tx1">
                  <a:lumMod val="95000"/>
                  <a:lumOff val="5000"/>
                </a:schemeClr>
              </a:solidFill>
            </a:endParaRPr>
          </a:p>
        </p:txBody>
      </p:sp>
      <p:sp>
        <p:nvSpPr>
          <p:cNvPr id="17" name="文本框 16">
            <a:extLst>
              <a:ext uri="{FF2B5EF4-FFF2-40B4-BE49-F238E27FC236}">
                <a16:creationId xmlns:a16="http://schemas.microsoft.com/office/drawing/2014/main" id="{18BE1EAA-DA91-4B9A-837F-78A0ED20EE18}"/>
              </a:ext>
            </a:extLst>
          </p:cNvPr>
          <p:cNvSpPr txBox="1"/>
          <p:nvPr/>
        </p:nvSpPr>
        <p:spPr>
          <a:xfrm>
            <a:off x="3294136" y="2482121"/>
            <a:ext cx="958620" cy="1271872"/>
          </a:xfrm>
          <a:prstGeom prst="rect">
            <a:avLst/>
          </a:prstGeom>
          <a:noFill/>
        </p:spPr>
        <p:txBody>
          <a:bodyPr wrap="none" rtlCol="0">
            <a:prstTxWarp prst="textPlain">
              <a:avLst/>
            </a:prstTxWarp>
            <a:spAutoFit/>
          </a:bodyPr>
          <a:lstStyle/>
          <a:p>
            <a:pPr>
              <a:lnSpc>
                <a:spcPct val="120000"/>
              </a:lnSpc>
            </a:pPr>
            <a:r>
              <a:rPr lang="en-US" altLang="zh-CN" b="1" dirty="0">
                <a:solidFill>
                  <a:schemeClr val="tx2"/>
                </a:solidFill>
                <a:latin typeface="Impact" panose="020B0806030902050204" pitchFamily="34" charset="0"/>
                <a:ea typeface="微软雅黑" panose="020B0503020204020204" pitchFamily="34" charset="-122"/>
              </a:rPr>
              <a:t>02</a:t>
            </a:r>
            <a:endParaRPr lang="zh-CN" altLang="en-US" b="1" dirty="0">
              <a:solidFill>
                <a:schemeClr val="tx2"/>
              </a:solidFill>
              <a:latin typeface="Impact" panose="020B0806030902050204" pitchFamily="34" charset="0"/>
              <a:ea typeface="微软雅黑" panose="020B0503020204020204" pitchFamily="34" charset="-122"/>
            </a:endParaRPr>
          </a:p>
        </p:txBody>
      </p:sp>
      <p:cxnSp>
        <p:nvCxnSpPr>
          <p:cNvPr id="7" name="直接连接符 6">
            <a:extLst>
              <a:ext uri="{FF2B5EF4-FFF2-40B4-BE49-F238E27FC236}">
                <a16:creationId xmlns:a16="http://schemas.microsoft.com/office/drawing/2014/main" id="{BAB374A7-46FA-4001-98D2-9D2A4E9A7A15}"/>
              </a:ext>
            </a:extLst>
          </p:cNvPr>
          <p:cNvCxnSpPr>
            <a:cxnSpLocks/>
          </p:cNvCxnSpPr>
          <p:nvPr/>
        </p:nvCxnSpPr>
        <p:spPr>
          <a:xfrm>
            <a:off x="4655673" y="2543881"/>
            <a:ext cx="0" cy="1152144"/>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617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5A6E021-3F0A-415B-A6B2-28AE5C45149F}"/>
              </a:ext>
            </a:extLst>
          </p:cNvPr>
          <p:cNvSpPr>
            <a:spLocks noGrp="1"/>
          </p:cNvSpPr>
          <p:nvPr>
            <p:ph type="title"/>
          </p:nvPr>
        </p:nvSpPr>
        <p:spPr/>
        <p:txBody>
          <a:bodyPr/>
          <a:lstStyle/>
          <a:p>
            <a:pPr>
              <a:lnSpc>
                <a:spcPct val="120000"/>
              </a:lnSpc>
            </a:pPr>
            <a:r>
              <a:rPr lang="zh-CN" altLang="en-US" dirty="0"/>
              <a:t>研究目的</a:t>
            </a:r>
          </a:p>
        </p:txBody>
      </p:sp>
      <p:sp>
        <p:nvSpPr>
          <p:cNvPr id="5" name="内容占位符 4">
            <a:extLst>
              <a:ext uri="{FF2B5EF4-FFF2-40B4-BE49-F238E27FC236}">
                <a16:creationId xmlns:a16="http://schemas.microsoft.com/office/drawing/2014/main" id="{4DCABE6C-A95D-4154-84F6-B627DD4E40A9}"/>
              </a:ext>
            </a:extLst>
          </p:cNvPr>
          <p:cNvSpPr>
            <a:spLocks noGrp="1"/>
          </p:cNvSpPr>
          <p:nvPr>
            <p:ph idx="1"/>
          </p:nvPr>
        </p:nvSpPr>
        <p:spPr>
          <a:xfrm>
            <a:off x="669923" y="1815576"/>
            <a:ext cx="10850563" cy="3588587"/>
          </a:xfrm>
        </p:spPr>
        <p:txBody>
          <a:bodyPr>
            <a:normAutofit/>
          </a:bodyPr>
          <a:lstStyle/>
          <a:p>
            <a:pPr>
              <a:lnSpc>
                <a:spcPct val="120000"/>
              </a:lnSpc>
              <a:spcBef>
                <a:spcPct val="0"/>
              </a:spcBef>
            </a:pPr>
            <a:r>
              <a:rPr lang="zh-CN" altLang="en-US" dirty="0"/>
              <a:t>运用机器学习，代码相似度等技术实现基于机器学习的源代码漏洞检测工具</a:t>
            </a:r>
            <a:endParaRPr lang="en-US" altLang="zh-CN" dirty="0"/>
          </a:p>
          <a:p>
            <a:pPr>
              <a:lnSpc>
                <a:spcPct val="120000"/>
              </a:lnSpc>
              <a:spcBef>
                <a:spcPct val="0"/>
              </a:spcBef>
            </a:pPr>
            <a:r>
              <a:rPr lang="zh-CN" altLang="en-US" dirty="0"/>
              <a:t>针对于</a:t>
            </a:r>
            <a:r>
              <a:rPr lang="en-US" altLang="zh-CN" dirty="0"/>
              <a:t>Web</a:t>
            </a:r>
            <a:r>
              <a:rPr lang="zh-CN" altLang="en-US" dirty="0"/>
              <a:t>系统的</a:t>
            </a:r>
            <a:r>
              <a:rPr lang="en-US" altLang="zh-CN" dirty="0"/>
              <a:t>Java</a:t>
            </a:r>
            <a:r>
              <a:rPr lang="zh-CN" altLang="en-US" dirty="0"/>
              <a:t>源代码</a:t>
            </a:r>
            <a:endParaRPr lang="en-US" altLang="zh-CN" dirty="0"/>
          </a:p>
          <a:p>
            <a:pPr>
              <a:lnSpc>
                <a:spcPct val="120000"/>
              </a:lnSpc>
              <a:spcBef>
                <a:spcPct val="0"/>
              </a:spcBef>
            </a:pPr>
            <a:r>
              <a:rPr lang="zh-CN" altLang="en-US" dirty="0"/>
              <a:t>提高现有技术的检测准确率</a:t>
            </a:r>
            <a:endParaRPr lang="en-US" altLang="zh-CN" dirty="0"/>
          </a:p>
          <a:p>
            <a:pPr lvl="1">
              <a:lnSpc>
                <a:spcPct val="120000"/>
              </a:lnSpc>
              <a:spcBef>
                <a:spcPct val="0"/>
              </a:spcBef>
            </a:pPr>
            <a:r>
              <a:rPr lang="zh-CN" altLang="en-US" dirty="0"/>
              <a:t>在保持可接受漏报率的情况下降低误报率</a:t>
            </a:r>
            <a:endParaRPr lang="en-US" altLang="zh-CN" dirty="0"/>
          </a:p>
          <a:p>
            <a:pPr>
              <a:lnSpc>
                <a:spcPct val="120000"/>
              </a:lnSpc>
              <a:spcBef>
                <a:spcPct val="0"/>
              </a:spcBef>
            </a:pPr>
            <a:r>
              <a:rPr lang="zh-CN" altLang="en-US" dirty="0"/>
              <a:t>检测精度：最好情况可至代码行，最差情况可至函数级别</a:t>
            </a:r>
            <a:endParaRPr lang="en-US" altLang="zh-CN" dirty="0"/>
          </a:p>
          <a:p>
            <a:pPr>
              <a:lnSpc>
                <a:spcPct val="120000"/>
              </a:lnSpc>
              <a:spcBef>
                <a:spcPct val="0"/>
              </a:spcBef>
            </a:pPr>
            <a:r>
              <a:rPr lang="zh-CN" altLang="en-US" dirty="0"/>
              <a:t>输入：</a:t>
            </a:r>
            <a:r>
              <a:rPr lang="en-US" altLang="zh-CN" dirty="0"/>
              <a:t>Java</a:t>
            </a:r>
            <a:r>
              <a:rPr lang="zh-CN" altLang="en-US" dirty="0"/>
              <a:t>源代码</a:t>
            </a:r>
            <a:r>
              <a:rPr lang="en-US" altLang="zh-CN" dirty="0"/>
              <a:t>/</a:t>
            </a:r>
            <a:r>
              <a:rPr lang="zh-CN" altLang="en-US" dirty="0"/>
              <a:t>字节码、标记数据</a:t>
            </a:r>
            <a:endParaRPr lang="en-US" altLang="zh-CN" dirty="0"/>
          </a:p>
          <a:p>
            <a:pPr>
              <a:lnSpc>
                <a:spcPct val="120000"/>
              </a:lnSpc>
              <a:spcBef>
                <a:spcPct val="0"/>
              </a:spcBef>
            </a:pPr>
            <a:r>
              <a:rPr lang="zh-CN" altLang="en-US" dirty="0"/>
              <a:t>输出：检测报告、模型</a:t>
            </a:r>
            <a:endParaRPr lang="en-US" altLang="zh-CN" dirty="0"/>
          </a:p>
          <a:p>
            <a:pPr>
              <a:lnSpc>
                <a:spcPct val="120000"/>
              </a:lnSpc>
              <a:spcBef>
                <a:spcPct val="0"/>
              </a:spcBef>
            </a:pPr>
            <a:r>
              <a:rPr lang="zh-CN" altLang="en-US" dirty="0"/>
              <a:t>检测项：</a:t>
            </a:r>
            <a:r>
              <a:rPr lang="zh-CN" altLang="en-US" b="1" dirty="0"/>
              <a:t>注入、</a:t>
            </a:r>
            <a:r>
              <a:rPr lang="en-US" altLang="zh-CN" b="1" dirty="0"/>
              <a:t>XSS</a:t>
            </a:r>
            <a:r>
              <a:rPr lang="zh-CN" altLang="en-US" b="1" dirty="0"/>
              <a:t>、</a:t>
            </a:r>
            <a:r>
              <a:rPr lang="en-US" altLang="zh-CN" b="1" dirty="0"/>
              <a:t>RCE</a:t>
            </a:r>
            <a:r>
              <a:rPr lang="zh-CN" altLang="en-US" dirty="0"/>
              <a:t>、</a:t>
            </a:r>
            <a:r>
              <a:rPr lang="en-US" altLang="zh-CN" dirty="0"/>
              <a:t>CSRF</a:t>
            </a:r>
            <a:r>
              <a:rPr lang="zh-CN" altLang="en-US" dirty="0"/>
              <a:t>、</a:t>
            </a:r>
            <a:r>
              <a:rPr lang="en-US" altLang="zh-CN" dirty="0"/>
              <a:t>SPEL…</a:t>
            </a:r>
            <a:endParaRPr lang="zh-CN" altLang="en-US" dirty="0"/>
          </a:p>
        </p:txBody>
      </p:sp>
    </p:spTree>
    <p:extLst>
      <p:ext uri="{BB962C8B-B14F-4D97-AF65-F5344CB8AC3E}">
        <p14:creationId xmlns:p14="http://schemas.microsoft.com/office/powerpoint/2010/main" val="175384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28A4DE6-CC58-47DF-A4F8-451A92F65A96}"/>
              </a:ext>
            </a:extLst>
          </p:cNvPr>
          <p:cNvSpPr/>
          <p:nvPr/>
        </p:nvSpPr>
        <p:spPr>
          <a:xfrm>
            <a:off x="673100" y="2882900"/>
            <a:ext cx="11518900" cy="1104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标题 4"/>
          <p:cNvSpPr>
            <a:spLocks noGrp="1"/>
          </p:cNvSpPr>
          <p:nvPr>
            <p:ph type="title"/>
          </p:nvPr>
        </p:nvSpPr>
        <p:spPr>
          <a:xfrm>
            <a:off x="4812030" y="2341043"/>
            <a:ext cx="4535055" cy="656792"/>
          </a:xfrm>
        </p:spPr>
        <p:txBody>
          <a:bodyPr anchor="b">
            <a:normAutofit/>
          </a:bodyPr>
          <a:lstStyle/>
          <a:p>
            <a:pPr>
              <a:lnSpc>
                <a:spcPct val="120000"/>
              </a:lnSpc>
            </a:pPr>
            <a:r>
              <a:rPr lang="zh-CN" altLang="en-US" sz="2200" b="0" dirty="0">
                <a:solidFill>
                  <a:schemeClr val="tx2"/>
                </a:solidFill>
              </a:rPr>
              <a:t>国内外研究现状</a:t>
            </a:r>
            <a:endParaRPr lang="zh-CN" altLang="en-US" b="0" dirty="0">
              <a:solidFill>
                <a:schemeClr val="tx2"/>
              </a:solidFill>
            </a:endParaRPr>
          </a:p>
        </p:txBody>
      </p:sp>
      <p:sp>
        <p:nvSpPr>
          <p:cNvPr id="6" name="文本占位符 5"/>
          <p:cNvSpPr>
            <a:spLocks noGrp="1"/>
          </p:cNvSpPr>
          <p:nvPr>
            <p:ph type="body" idx="1"/>
          </p:nvPr>
        </p:nvSpPr>
        <p:spPr>
          <a:xfrm>
            <a:off x="4806257" y="3115250"/>
            <a:ext cx="4546600" cy="1015623"/>
          </a:xfrm>
        </p:spPr>
        <p:txBody>
          <a:bodyPr/>
          <a:lstStyle/>
          <a:p>
            <a:pPr marL="171450" lvl="0" indent="-171450">
              <a:lnSpc>
                <a:spcPct val="120000"/>
              </a:lnSpc>
              <a:spcBef>
                <a:spcPts val="0"/>
              </a:spcBef>
              <a:buFont typeface="Arial" panose="020B0604020202020204" pitchFamily="34" charset="0"/>
              <a:buChar char="•"/>
            </a:pPr>
            <a:r>
              <a:rPr lang="en-US" altLang="zh-CN" dirty="0">
                <a:solidFill>
                  <a:schemeClr val="tx1">
                    <a:lumMod val="95000"/>
                    <a:lumOff val="5000"/>
                  </a:schemeClr>
                </a:solidFill>
              </a:rPr>
              <a:t>Related Work</a:t>
            </a:r>
            <a:endParaRPr lang="zh-CN" altLang="en-US" dirty="0">
              <a:solidFill>
                <a:schemeClr val="tx1">
                  <a:lumMod val="95000"/>
                  <a:lumOff val="5000"/>
                </a:schemeClr>
              </a:solidFill>
            </a:endParaRPr>
          </a:p>
        </p:txBody>
      </p:sp>
      <p:sp>
        <p:nvSpPr>
          <p:cNvPr id="17" name="文本框 16">
            <a:extLst>
              <a:ext uri="{FF2B5EF4-FFF2-40B4-BE49-F238E27FC236}">
                <a16:creationId xmlns:a16="http://schemas.microsoft.com/office/drawing/2014/main" id="{18BE1EAA-DA91-4B9A-837F-78A0ED20EE18}"/>
              </a:ext>
            </a:extLst>
          </p:cNvPr>
          <p:cNvSpPr txBox="1"/>
          <p:nvPr/>
        </p:nvSpPr>
        <p:spPr>
          <a:xfrm>
            <a:off x="3294136" y="2482121"/>
            <a:ext cx="958620" cy="1271872"/>
          </a:xfrm>
          <a:prstGeom prst="rect">
            <a:avLst/>
          </a:prstGeom>
          <a:noFill/>
        </p:spPr>
        <p:txBody>
          <a:bodyPr wrap="none" rtlCol="0">
            <a:prstTxWarp prst="textPlain">
              <a:avLst/>
            </a:prstTxWarp>
            <a:spAutoFit/>
          </a:bodyPr>
          <a:lstStyle/>
          <a:p>
            <a:pPr>
              <a:lnSpc>
                <a:spcPct val="120000"/>
              </a:lnSpc>
            </a:pPr>
            <a:r>
              <a:rPr lang="en-US" altLang="zh-CN" b="1" dirty="0">
                <a:solidFill>
                  <a:schemeClr val="tx2"/>
                </a:solidFill>
                <a:latin typeface="Impact" panose="020B0806030902050204" pitchFamily="34" charset="0"/>
                <a:ea typeface="微软雅黑" panose="020B0503020204020204" pitchFamily="34" charset="-122"/>
              </a:rPr>
              <a:t>03</a:t>
            </a:r>
            <a:endParaRPr lang="zh-CN" altLang="en-US" b="1" dirty="0">
              <a:solidFill>
                <a:schemeClr val="tx2"/>
              </a:solidFill>
              <a:latin typeface="Impact" panose="020B0806030902050204" pitchFamily="34" charset="0"/>
              <a:ea typeface="微软雅黑" panose="020B0503020204020204" pitchFamily="34" charset="-122"/>
            </a:endParaRPr>
          </a:p>
        </p:txBody>
      </p:sp>
      <p:cxnSp>
        <p:nvCxnSpPr>
          <p:cNvPr id="7" name="直接连接符 6">
            <a:extLst>
              <a:ext uri="{FF2B5EF4-FFF2-40B4-BE49-F238E27FC236}">
                <a16:creationId xmlns:a16="http://schemas.microsoft.com/office/drawing/2014/main" id="{BAB374A7-46FA-4001-98D2-9D2A4E9A7A15}"/>
              </a:ext>
            </a:extLst>
          </p:cNvPr>
          <p:cNvCxnSpPr>
            <a:cxnSpLocks/>
          </p:cNvCxnSpPr>
          <p:nvPr/>
        </p:nvCxnSpPr>
        <p:spPr>
          <a:xfrm>
            <a:off x="4655673" y="2543881"/>
            <a:ext cx="0" cy="1152144"/>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5766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adb7b82f-fffe-4569-b84a-2f8768b349b1"/>
  <p:tag name="ISLIDE.GUIDESSETTING" val="{&quot;Id&quot;:null,&quot;Name&quot;:&quot;正常&quot;,&quot;HeaderHeight&quot;:15.0,&quot;FooterHeight&quot;:9.0,&quot;SideMargin&quot;:5.5,&quot;TopMargin&quot;:0.0,&quot;BottomMargin&quot;:0.0,&quot;IntervalMargin&quot;:1.5,&quot;SettingType&quot;:&quot;System&quot;}"/>
</p:tagLst>
</file>

<file path=ppt/tags/tag2.xml><?xml version="1.0" encoding="utf-8"?>
<p:tagLst xmlns:a="http://schemas.openxmlformats.org/drawingml/2006/main" xmlns:r="http://schemas.openxmlformats.org/officeDocument/2006/relationships" xmlns:p="http://schemas.openxmlformats.org/presentationml/2006/main">
  <p:tag name="ISLIDE.DIAGRAM" val="3251"/>
</p:tagLst>
</file>

<file path=ppt/theme/theme1.xml><?xml version="1.0" encoding="utf-8"?>
<a:theme xmlns:a="http://schemas.openxmlformats.org/drawingml/2006/main" name="主题5">
  <a:themeElements>
    <a:clrScheme name="自定义 4">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4">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xml><?xml version="1.0" encoding="utf-8"?>
<a:themeOverride xmlns:a="http://schemas.openxmlformats.org/drawingml/2006/main">
  <a:clrScheme name="自定义 4">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3.xml><?xml version="1.0" encoding="utf-8"?>
<a:themeOverride xmlns:a="http://schemas.openxmlformats.org/drawingml/2006/main">
  <a:clrScheme name="自定义 4">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1040</TotalTime>
  <Words>1126</Words>
  <Application>Microsoft Office PowerPoint</Application>
  <PresentationFormat>宽屏</PresentationFormat>
  <Paragraphs>197</Paragraphs>
  <Slides>24</Slides>
  <Notes>10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24</vt:i4>
      </vt:variant>
    </vt:vector>
  </HeadingPairs>
  <TitlesOfParts>
    <vt:vector size="29" baseType="lpstr">
      <vt:lpstr>Arial Unicode MS</vt:lpstr>
      <vt:lpstr>Arial</vt:lpstr>
      <vt:lpstr>Calibri</vt:lpstr>
      <vt:lpstr>Impact</vt:lpstr>
      <vt:lpstr>主题5</vt:lpstr>
      <vt:lpstr>基于机器学习的Java源代码漏洞扫描系统</vt:lpstr>
      <vt:lpstr>系统意义</vt:lpstr>
      <vt:lpstr>研究意义</vt:lpstr>
      <vt:lpstr>举（亿）个例子</vt:lpstr>
      <vt:lpstr>举个例子2</vt:lpstr>
      <vt:lpstr>工程意义</vt:lpstr>
      <vt:lpstr>研究目的</vt:lpstr>
      <vt:lpstr>研究目的</vt:lpstr>
      <vt:lpstr>国内外研究现状</vt:lpstr>
      <vt:lpstr>国内外研究现状——相似度vs漏洞特征</vt:lpstr>
      <vt:lpstr>国内外研究现状——相似度比较</vt:lpstr>
      <vt:lpstr>国内外研究现状——基于程序切片和机器学习</vt:lpstr>
      <vt:lpstr>国内外研究现状——实证研究</vt:lpstr>
      <vt:lpstr>系统设计</vt:lpstr>
      <vt:lpstr>系统设计——与企业版结合</vt:lpstr>
      <vt:lpstr>系统设计——扫描器</vt:lpstr>
      <vt:lpstr>系统设计——学习模块</vt:lpstr>
      <vt:lpstr>实验</vt:lpstr>
      <vt:lpstr>实验</vt:lpstr>
      <vt:lpstr>项目初步计划 &amp; 当前进展</vt:lpstr>
      <vt:lpstr>项目初步计划</vt:lpstr>
      <vt:lpstr>优势&amp;潜在技术风险</vt:lpstr>
      <vt:lpstr>优势&amp;潜在技术风险</vt:lpstr>
      <vt:lpstr>Thanks. 我不会延毕！</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Xu Wenyuan</cp:lastModifiedBy>
  <cp:revision>214</cp:revision>
  <cp:lastPrinted>2018-01-28T16:00:00Z</cp:lastPrinted>
  <dcterms:created xsi:type="dcterms:W3CDTF">2018-01-28T16:00:00Z</dcterms:created>
  <dcterms:modified xsi:type="dcterms:W3CDTF">2019-10-08T03:49:48Z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