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84" r:id="rId4"/>
    <p:sldId id="312" r:id="rId5"/>
    <p:sldId id="285" r:id="rId6"/>
    <p:sldId id="313" r:id="rId7"/>
    <p:sldId id="314" r:id="rId8"/>
    <p:sldId id="315" r:id="rId9"/>
    <p:sldId id="317" r:id="rId10"/>
    <p:sldId id="316" r:id="rId11"/>
    <p:sldId id="273" r:id="rId12"/>
    <p:sldId id="282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默认节" id="{39B46640-DCC4-F24A-B675-AC8DDFA1C546}">
          <p14:sldIdLst>
            <p14:sldId id="256"/>
            <p14:sldId id="257"/>
            <p14:sldId id="284"/>
            <p14:sldId id="312"/>
            <p14:sldId id="285"/>
            <p14:sldId id="313"/>
            <p14:sldId id="314"/>
            <p14:sldId id="315"/>
            <p14:sldId id="317"/>
            <p14:sldId id="316"/>
            <p14:sldId id="2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60"/>
    <p:restoredTop sz="94681"/>
  </p:normalViewPr>
  <p:slideViewPr>
    <p:cSldViewPr snapToGrid="0">
      <p:cViewPr varScale="1">
        <p:scale>
          <a:sx n="130" d="100"/>
          <a:sy n="13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Woman with a Parasol (Monet)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discuss.pytorch.org</a:t>
            </a:r>
            <a:r>
              <a:rPr kumimoji="1" lang="en" altLang="zh-CN" dirty="0"/>
              <a:t>/t/conditional-</a:t>
            </a:r>
            <a:r>
              <a:rPr kumimoji="1" lang="en" altLang="zh-CN" dirty="0" err="1"/>
              <a:t>dcgan</a:t>
            </a:r>
            <a:r>
              <a:rPr kumimoji="1" lang="en" altLang="zh-CN" dirty="0"/>
              <a:t>-generate-the-same-number-for-each-column/106139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34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94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2ad29b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2ad29b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678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Water Lily (Monet)</a:t>
            </a:r>
          </a:p>
          <a:p>
            <a:r>
              <a:rPr kumimoji="1" lang="en-US" altLang="zh-CN" dirty="0"/>
              <a:t>Starry Night (Van Gogh)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0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towardsdatascience.com</a:t>
            </a:r>
            <a:r>
              <a:rPr kumimoji="1" lang="en" altLang="zh-CN" dirty="0"/>
              <a:t>/generative-adversarial-network-gan-for-dummies-a-step-by-step-tutorial-fdefff170391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9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sthalles.github.io</a:t>
            </a:r>
            <a:r>
              <a:rPr kumimoji="1" lang="en" altLang="zh-CN" dirty="0"/>
              <a:t>/intro-to-</a:t>
            </a:r>
            <a:r>
              <a:rPr kumimoji="1" lang="en" altLang="zh-CN" dirty="0" err="1"/>
              <a:t>gans</a:t>
            </a:r>
            <a:r>
              <a:rPr kumimoji="1" lang="en" altLang="zh-CN" dirty="0"/>
              <a:t>/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7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http://</a:t>
            </a:r>
            <a:r>
              <a:rPr kumimoji="1" lang="en" altLang="zh-CN" dirty="0" err="1"/>
              <a:t>alexlenail.me</a:t>
            </a:r>
            <a:r>
              <a:rPr kumimoji="1" lang="en" altLang="zh-CN" dirty="0"/>
              <a:t>/NN-SVG/</a:t>
            </a:r>
            <a:r>
              <a:rPr kumimoji="1" lang="en" altLang="zh-CN" dirty="0" err="1"/>
              <a:t>AlexNet.html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98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www.kaggle.com</a:t>
            </a:r>
            <a:r>
              <a:rPr kumimoji="1" lang="en" altLang="zh-CN" dirty="0"/>
              <a:t>/datasets/</a:t>
            </a:r>
            <a:r>
              <a:rPr kumimoji="1" lang="en" altLang="zh-CN" dirty="0" err="1"/>
              <a:t>delayedkarma</a:t>
            </a:r>
            <a:r>
              <a:rPr kumimoji="1" lang="en" altLang="zh-CN" dirty="0"/>
              <a:t>/impressionist-classifier-data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5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6434" TargetMode="External"/><Relationship Id="rId2" Type="http://schemas.openxmlformats.org/officeDocument/2006/relationships/hyperlink" Target="https://dl.acm.org/doi/abs/10.1145/342262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iscuss.pytorch.org/t/conditional-dcgan-generate-the-same-number-for-each-column/106139" TargetMode="External"/><Relationship Id="rId5" Type="http://schemas.openxmlformats.org/officeDocument/2006/relationships/hyperlink" Target="https://sthalles.github.io/intro-to-gans/" TargetMode="External"/><Relationship Id="rId4" Type="http://schemas.openxmlformats.org/officeDocument/2006/relationships/hyperlink" Target="https://towardsdatascience.com/generative-adversarial-network-gan-for-dummies-a-step-by-step-tutorial-fdefff17039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layedkarma/impressionist-classifier-dat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5145195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DCGAN: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sz="3200" dirty="0">
                <a:latin typeface="Garamond" panose="02020404030301010803" pitchFamily="18" charset="0"/>
              </a:rPr>
              <a:t>Application in Unsupervised Representation Learning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Tiancheng (Robert) Shi | COMS 4995 Final Project</a:t>
            </a:r>
            <a:endParaRPr dirty="0"/>
          </a:p>
        </p:txBody>
      </p:sp>
      <p:pic>
        <p:nvPicPr>
          <p:cNvPr id="1026" name="Picture 2" descr="Claude Monet - 183 Artworks, Bio &amp; Shows on Artsy">
            <a:extLst>
              <a:ext uri="{FF2B5EF4-FFF2-40B4-BE49-F238E27FC236}">
                <a16:creationId xmlns:a16="http://schemas.microsoft.com/office/drawing/2014/main" id="{279F4BFF-6E6F-4972-8FB2-69224C54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45" y="501554"/>
            <a:ext cx="3765755" cy="46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Future Work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8194" name="Picture 2" descr="Conditional DCGAN generate the same number for each column - vision -  PyTorch Forums">
            <a:extLst>
              <a:ext uri="{FF2B5EF4-FFF2-40B4-BE49-F238E27FC236}">
                <a16:creationId xmlns:a16="http://schemas.microsoft.com/office/drawing/2014/main" id="{F1EB860E-F5C2-44AC-A4EF-5CCA8466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3" y="2632407"/>
            <a:ext cx="7797249" cy="25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4F94D1-FD0F-24A0-9AB5-C7504AFA8BE2}"/>
              </a:ext>
            </a:extLst>
          </p:cNvPr>
          <p:cNvSpPr txBox="1"/>
          <p:nvPr/>
        </p:nvSpPr>
        <p:spPr>
          <a:xfrm>
            <a:off x="727799" y="1331986"/>
            <a:ext cx="7688399" cy="1300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With more labelled data – e.g., color theme or object of an image – apply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cDCGAN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(Conditional DCGAN) to learn clearer patterns of similar paintings.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Such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cDCGAN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model can allow users to enter specific prompts like “water lily in blue style” to Generators.</a:t>
            </a:r>
          </a:p>
        </p:txBody>
      </p:sp>
    </p:spTree>
    <p:extLst>
      <p:ext uri="{BB962C8B-B14F-4D97-AF65-F5344CB8AC3E}">
        <p14:creationId xmlns:p14="http://schemas.microsoft.com/office/powerpoint/2010/main" val="404574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>
                <a:latin typeface="Garamond" panose="02020404030301010803" pitchFamily="18" charset="0"/>
              </a:rPr>
              <a:t>Demo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Tiancheng (Robert) Shi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74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Appendices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700168-8C12-6D46-9B77-7DE852D8F5CC}"/>
              </a:ext>
            </a:extLst>
          </p:cNvPr>
          <p:cNvSpPr txBox="1"/>
          <p:nvPr/>
        </p:nvSpPr>
        <p:spPr>
          <a:xfrm>
            <a:off x="727799" y="1331986"/>
            <a:ext cx="7688399" cy="302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rgbClr val="595959"/>
                </a:solidFill>
                <a:latin typeface="Lato"/>
                <a:sym typeface="Lato"/>
              </a:rPr>
              <a:t>Generative Adversarial Networks </a:t>
            </a:r>
            <a:r>
              <a:rPr lang="en-US" altLang="zh-CN" sz="1600" dirty="0">
                <a:solidFill>
                  <a:srgbClr val="595959"/>
                </a:solidFill>
                <a:latin typeface="Lato"/>
                <a:sym typeface="Lato"/>
                <a:hlinkClick r:id="rId2"/>
              </a:rPr>
              <a:t>https://dl.acm.org/doi/abs/10.1145/3422622</a:t>
            </a:r>
            <a:endParaRPr lang="en-US" altLang="zh-CN" sz="1600" dirty="0">
              <a:solidFill>
                <a:srgbClr val="595959"/>
              </a:solidFill>
              <a:latin typeface="Lato"/>
              <a:sym typeface="Lato"/>
            </a:endParaRP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rgbClr val="595959"/>
                </a:solidFill>
                <a:latin typeface="Lato"/>
                <a:sym typeface="Lato"/>
              </a:rPr>
              <a:t>Unsupervised Representation Learning with Deep Convolutional Generative Adversarial Networks 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  <a:hlinkClick r:id="rId3"/>
              </a:rPr>
              <a:t>https://arxiv.org/abs/1511.06434</a:t>
            </a:r>
            <a:endParaRPr lang="en-US" altLang="zh-CN" sz="1600" dirty="0">
              <a:solidFill>
                <a:schemeClr val="accent1"/>
              </a:solidFill>
              <a:latin typeface="Lato"/>
              <a:sym typeface="Lato"/>
            </a:endParaRP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kumimoji="1" lang="en" altLang="zh-CN" sz="1600" dirty="0">
                <a:hlinkClick r:id="rId4"/>
              </a:rPr>
              <a:t>https://towardsdatascience.com/generative-adversarial-network-gan-for-dummies-a-step-by-step-tutorial-fdefff170391</a:t>
            </a:r>
            <a:endParaRPr kumimoji="1" lang="zh-CN" altLang="en-US" sz="1600" dirty="0"/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  <a:hlinkClick r:id="rId5"/>
              </a:rPr>
              <a:t>https://sthalles.github.io/intro-to-gans/</a:t>
            </a:r>
            <a:endParaRPr lang="en-US" altLang="zh-CN" sz="1600" dirty="0">
              <a:solidFill>
                <a:schemeClr val="accent1"/>
              </a:solidFill>
              <a:latin typeface="Lato"/>
              <a:sym typeface="Lato"/>
            </a:endParaRP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  <a:hlinkClick r:id="rId6"/>
              </a:rPr>
              <a:t>https://discuss.pytorch.org/t/conditional-dcgan-generate-the-same-number-for-each-column/106139</a:t>
            </a:r>
            <a:endParaRPr lang="en-US" altLang="zh-CN" sz="1600" dirty="0">
              <a:solidFill>
                <a:schemeClr val="accent1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749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6287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Content Overview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380930"/>
            <a:ext cx="7688700" cy="352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SzPts val="1800"/>
              <a:buFont typeface="Lato"/>
              <a:buAutoNum type="arabicPeriod"/>
            </a:pPr>
            <a:r>
              <a:rPr lang="en" altLang="zh-CN" sz="1600" dirty="0"/>
              <a:t>Introductions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AI Art Paintings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Impressionism (Art Style)</a:t>
            </a:r>
          </a:p>
          <a:p>
            <a:pPr indent="-342900">
              <a:buSzPts val="1800"/>
              <a:buFont typeface="Lato"/>
              <a:buAutoNum type="arabicPeriod"/>
            </a:pPr>
            <a:r>
              <a:rPr lang="en" altLang="zh-CN" sz="1600" dirty="0"/>
              <a:t>Methods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Generative Adversarial Network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Deep Convolutional GAN</a:t>
            </a:r>
          </a:p>
          <a:p>
            <a:pPr indent="-342900">
              <a:buSzPts val="1800"/>
              <a:buFont typeface="Lato"/>
              <a:buAutoNum type="arabicPeriod"/>
            </a:pPr>
            <a:r>
              <a:rPr lang="en" altLang="zh-CN" sz="1600" dirty="0"/>
              <a:t>Experiments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Sample Results</a:t>
            </a:r>
          </a:p>
          <a:p>
            <a:pPr lvl="1" indent="-342900">
              <a:spcBef>
                <a:spcPts val="0"/>
              </a:spcBef>
              <a:buSzPts val="1800"/>
              <a:buFont typeface="+mj-lt"/>
              <a:buAutoNum type="alphaLcParenR"/>
            </a:pPr>
            <a:r>
              <a:rPr lang="en" altLang="zh-CN" sz="1600" dirty="0"/>
              <a:t>Future Work</a:t>
            </a:r>
          </a:p>
          <a:p>
            <a:pPr indent="-342900">
              <a:buSzPts val="1800"/>
              <a:buFont typeface="Lato"/>
              <a:buAutoNum type="arabicPeriod"/>
            </a:pPr>
            <a:r>
              <a:rPr lang="en" altLang="zh-CN" sz="1600" dirty="0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AI Image Generator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BC1E06-A2DD-3DB4-F8F4-D9948527752F}"/>
              </a:ext>
            </a:extLst>
          </p:cNvPr>
          <p:cNvSpPr txBox="1"/>
          <p:nvPr/>
        </p:nvSpPr>
        <p:spPr>
          <a:xfrm>
            <a:off x="727799" y="1331986"/>
            <a:ext cx="768839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DALL-E 2 by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OpenAI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,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Midjourney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, Disco Diffusion,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Wombo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Dream, etc.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51A123D-62FE-5BC4-2495-2B6DD94C6AD0}"/>
              </a:ext>
            </a:extLst>
          </p:cNvPr>
          <p:cNvGrpSpPr/>
          <p:nvPr/>
        </p:nvGrpSpPr>
        <p:grpSpPr>
          <a:xfrm>
            <a:off x="235972" y="1895606"/>
            <a:ext cx="8672052" cy="2571224"/>
            <a:chOff x="235974" y="2573600"/>
            <a:chExt cx="8672052" cy="2571224"/>
          </a:xfrm>
        </p:grpSpPr>
        <p:pic>
          <p:nvPicPr>
            <p:cNvPr id="2050" name="Picture 2" descr="AI-Generated Art Won a Prize. Artists Aren't Happy. - The New York Times">
              <a:extLst>
                <a:ext uri="{FF2B5EF4-FFF2-40B4-BE49-F238E27FC236}">
                  <a16:creationId xmlns:a16="http://schemas.microsoft.com/office/drawing/2014/main" id="{1B462803-FDDD-A4F2-AB9C-DAE1EB6F6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6026" y="2574925"/>
              <a:ext cx="4572000" cy="256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isco Diffusion Cheatsheet">
              <a:extLst>
                <a:ext uri="{FF2B5EF4-FFF2-40B4-BE49-F238E27FC236}">
                  <a16:creationId xmlns:a16="http://schemas.microsoft.com/office/drawing/2014/main" id="{DA226F4E-0EE7-C668-CBAA-B88E98094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74" y="2573600"/>
              <a:ext cx="3867151" cy="257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3D8EB21-6862-32C7-49C5-E3E969A2C312}"/>
              </a:ext>
            </a:extLst>
          </p:cNvPr>
          <p:cNvSpPr txBox="1"/>
          <p:nvPr/>
        </p:nvSpPr>
        <p:spPr>
          <a:xfrm>
            <a:off x="727799" y="4573634"/>
            <a:ext cx="768839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	Disco Diffusion				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Midjourney</a:t>
            </a:r>
            <a:endParaRPr lang="en-US" altLang="zh-CN" sz="1600" dirty="0">
              <a:solidFill>
                <a:schemeClr val="accent1"/>
              </a:solidFill>
              <a:latin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7928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Impressionism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BC1E06-A2DD-3DB4-F8F4-D9948527752F}"/>
              </a:ext>
            </a:extLst>
          </p:cNvPr>
          <p:cNvSpPr txBox="1"/>
          <p:nvPr/>
        </p:nvSpPr>
        <p:spPr>
          <a:xfrm>
            <a:off x="727799" y="1331986"/>
            <a:ext cx="7688399" cy="6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Prominence in 19</a:t>
            </a:r>
            <a:r>
              <a:rPr lang="en-US" altLang="zh-CN" sz="1600" baseline="30000" dirty="0">
                <a:solidFill>
                  <a:schemeClr val="accent1"/>
                </a:solidFill>
                <a:latin typeface="Lato"/>
                <a:sym typeface="Lato"/>
              </a:rPr>
              <a:t>th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century, with characteristics including relatively small, thin, yet visible brush stroke; accurate depiction of light in its changing qualities; etc.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D8EB21-6862-32C7-49C5-E3E969A2C312}"/>
              </a:ext>
            </a:extLst>
          </p:cNvPr>
          <p:cNvSpPr txBox="1"/>
          <p:nvPr/>
        </p:nvSpPr>
        <p:spPr>
          <a:xfrm>
            <a:off x="727799" y="4573634"/>
            <a:ext cx="768839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	Water Lily (Monet)			Starry Night (Van Gogh)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A655419-A182-383F-274E-1C55FB102430}"/>
              </a:ext>
            </a:extLst>
          </p:cNvPr>
          <p:cNvGrpSpPr/>
          <p:nvPr/>
        </p:nvGrpSpPr>
        <p:grpSpPr>
          <a:xfrm>
            <a:off x="1138747" y="1963506"/>
            <a:ext cx="6866502" cy="2571750"/>
            <a:chOff x="1138749" y="2001885"/>
            <a:chExt cx="6866502" cy="2571750"/>
          </a:xfrm>
        </p:grpSpPr>
        <p:pic>
          <p:nvPicPr>
            <p:cNvPr id="3074" name="Picture 2" descr="Water Lilies, Harmony in Blue, 1917 by Claude Monet">
              <a:extLst>
                <a:ext uri="{FF2B5EF4-FFF2-40B4-BE49-F238E27FC236}">
                  <a16:creationId xmlns:a16="http://schemas.microsoft.com/office/drawing/2014/main" id="{DDD8FEDF-6C20-00F2-AE6B-63C8D2D88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749" y="2001885"/>
              <a:ext cx="3106736" cy="2571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Van Gogh Starry Night - The Painting and The Story">
              <a:extLst>
                <a:ext uri="{FF2B5EF4-FFF2-40B4-BE49-F238E27FC236}">
                  <a16:creationId xmlns:a16="http://schemas.microsoft.com/office/drawing/2014/main" id="{E7EADD3D-8D16-226A-A89E-09B3D88CE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813" y="2001885"/>
              <a:ext cx="3246438" cy="257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589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Generative Adversarial Network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4100" name="Picture 4" descr="Generative Adversarial Network (GAN) for Dummies — A Step By Step Tutorial  | by Michel Kana, Ph.D | Towards Data Science">
            <a:extLst>
              <a:ext uri="{FF2B5EF4-FFF2-40B4-BE49-F238E27FC236}">
                <a16:creationId xmlns:a16="http://schemas.microsoft.com/office/drawing/2014/main" id="{E3198898-3CF4-9352-9D6C-3CD80ACC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3" y="2452056"/>
            <a:ext cx="7187169" cy="26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E34766-EF44-97E5-C56D-EAD13AD7B643}"/>
              </a:ext>
            </a:extLst>
          </p:cNvPr>
          <p:cNvSpPr txBox="1"/>
          <p:nvPr/>
        </p:nvSpPr>
        <p:spPr>
          <a:xfrm>
            <a:off x="727799" y="1331986"/>
            <a:ext cx="7688399" cy="111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u="sng" dirty="0">
                <a:solidFill>
                  <a:schemeClr val="accent1"/>
                </a:solidFill>
                <a:latin typeface="Lato"/>
                <a:sym typeface="Lato"/>
              </a:rPr>
              <a:t>Main Idea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: 2 components work against each other (optimize in opposite directions)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Generator: Generating new data from a given noise (seed)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Discriminator: Classifying sources of given data – true distribution or generator</a:t>
            </a:r>
          </a:p>
        </p:txBody>
      </p:sp>
    </p:spTree>
    <p:extLst>
      <p:ext uri="{BB962C8B-B14F-4D97-AF65-F5344CB8AC3E}">
        <p14:creationId xmlns:p14="http://schemas.microsoft.com/office/powerpoint/2010/main" val="7412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Deep Convolutional GAN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pic>
        <p:nvPicPr>
          <p:cNvPr id="4098" name="Picture 2" descr="A Short Introduction to Generative Adversarial Networks - Thalles' blog">
            <a:extLst>
              <a:ext uri="{FF2B5EF4-FFF2-40B4-BE49-F238E27FC236}">
                <a16:creationId xmlns:a16="http://schemas.microsoft.com/office/drawing/2014/main" id="{FD295B58-5E7A-B91A-FF2C-CD42F234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6" y="1788300"/>
            <a:ext cx="7693454" cy="33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C177988-3967-F207-32E8-23BE83E5470F}"/>
              </a:ext>
            </a:extLst>
          </p:cNvPr>
          <p:cNvSpPr txBox="1"/>
          <p:nvPr/>
        </p:nvSpPr>
        <p:spPr>
          <a:xfrm>
            <a:off x="727799" y="1331986"/>
            <a:ext cx="768839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u="sng" dirty="0">
                <a:solidFill>
                  <a:schemeClr val="accent1"/>
                </a:solidFill>
                <a:latin typeface="Lato"/>
                <a:sym typeface="Lato"/>
              </a:rPr>
              <a:t>Main Idea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: Using Convolutional and Transposed Convolutional layers (instead of FC)</a:t>
            </a:r>
          </a:p>
        </p:txBody>
      </p:sp>
    </p:spTree>
    <p:extLst>
      <p:ext uri="{BB962C8B-B14F-4D97-AF65-F5344CB8AC3E}">
        <p14:creationId xmlns:p14="http://schemas.microsoft.com/office/powerpoint/2010/main" val="393920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Architectures and Techniques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177988-3967-F207-32E8-23BE83E5470F}"/>
              </a:ext>
            </a:extLst>
          </p:cNvPr>
          <p:cNvSpPr txBox="1"/>
          <p:nvPr/>
        </p:nvSpPr>
        <p:spPr>
          <a:xfrm>
            <a:off x="727799" y="1331986"/>
            <a:ext cx="7688399" cy="1505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Convolution and Transposed Convolution layers instead of Dense layers</a:t>
            </a: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Convolution with stride 2 instead of Max Pooling</a:t>
            </a: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Batch Normalization everywhere (except for input and output layers)</a:t>
            </a:r>
          </a:p>
          <a:p>
            <a:pPr marL="342900" lvl="2" indent="-342900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  <a:buFont typeface="+mj-lt"/>
              <a:buAutoNum type="arabicPeriod"/>
            </a:pP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ReLU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activation in Generator and Leaky </a:t>
            </a:r>
            <a:r>
              <a:rPr lang="en-US" altLang="zh-CN" sz="1600" dirty="0" err="1">
                <a:solidFill>
                  <a:schemeClr val="accent1"/>
                </a:solidFill>
                <a:latin typeface="Lato"/>
                <a:sym typeface="Lato"/>
              </a:rPr>
              <a:t>ReLU</a:t>
            </a: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 activation in Discriminator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ADF3F-9A01-C4DB-3F5B-437FEAD17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57" y="2837591"/>
            <a:ext cx="5210882" cy="23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Training Session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177988-3967-F207-32E8-23BE83E5470F}"/>
                  </a:ext>
                </a:extLst>
              </p:cNvPr>
              <p:cNvSpPr txBox="1"/>
              <p:nvPr/>
            </p:nvSpPr>
            <p:spPr>
              <a:xfrm>
                <a:off x="727799" y="1331986"/>
                <a:ext cx="7688399" cy="111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2" indent="-342900">
                  <a:lnSpc>
                    <a:spcPct val="115000"/>
                  </a:lnSpc>
                  <a:spcAft>
                    <a:spcPts val="800"/>
                  </a:spcAft>
                  <a:buClr>
                    <a:schemeClr val="accent1"/>
                  </a:buClr>
                  <a:buSzPts val="1800"/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Dataset: </a:t>
                </a: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  <a:hlinkClick r:id="rId3"/>
                  </a:rPr>
                  <a:t>Kaggle</a:t>
                </a: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 dataset with ~5,000 Impressionism paintings from 10 artists</a:t>
                </a:r>
              </a:p>
              <a:p>
                <a:pPr marL="342900" lvl="2" indent="-342900">
                  <a:lnSpc>
                    <a:spcPct val="115000"/>
                  </a:lnSpc>
                  <a:spcAft>
                    <a:spcPts val="800"/>
                  </a:spcAft>
                  <a:buClr>
                    <a:schemeClr val="accent1"/>
                  </a:buClr>
                  <a:buSzPts val="1800"/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Preprocessing: Reshape images into dimension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Lato"/>
                      </a:rPr>
                      <m:t>120×200×3</m:t>
                    </m:r>
                  </m:oMath>
                </a14:m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, with a batch of 64</a:t>
                </a:r>
              </a:p>
              <a:p>
                <a:pPr marL="342900" lvl="2" indent="-342900">
                  <a:lnSpc>
                    <a:spcPct val="115000"/>
                  </a:lnSpc>
                  <a:spcAft>
                    <a:spcPts val="800"/>
                  </a:spcAft>
                  <a:buClr>
                    <a:schemeClr val="accent1"/>
                  </a:buClr>
                  <a:buSzPts val="1800"/>
                  <a:buFont typeface="+mj-lt"/>
                  <a:buAutoNum type="arabicPeriod"/>
                </a:pP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Training: </a:t>
                </a:r>
                <a:r>
                  <a:rPr lang="en-US" altLang="zh-CN" sz="1600" dirty="0" err="1">
                    <a:solidFill>
                      <a:schemeClr val="accent1"/>
                    </a:solidFill>
                    <a:latin typeface="Lato"/>
                    <a:sym typeface="Lato"/>
                  </a:rPr>
                  <a:t>Hyperparamters</a:t>
                </a:r>
                <a:r>
                  <a:rPr lang="en-US" altLang="zh-CN" sz="1600" dirty="0">
                    <a:solidFill>
                      <a:schemeClr val="accent1"/>
                    </a:solidFill>
                    <a:latin typeface="Lato"/>
                    <a:sym typeface="Lato"/>
                  </a:rPr>
                  <a:t> and losses as follows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C177988-3967-F207-32E8-23BE83E5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99" y="1331986"/>
                <a:ext cx="7688399" cy="1119858"/>
              </a:xfrm>
              <a:prstGeom prst="rect">
                <a:avLst/>
              </a:prstGeom>
              <a:blipFill>
                <a:blip r:embed="rId4"/>
                <a:stretch>
                  <a:fillRect l="-660" t="-454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871EB7C-C78F-8587-088B-14B7D9AD8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64" y="2451845"/>
            <a:ext cx="3702734" cy="2691655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0B64AA28-2F0A-38E2-DB9C-62888B6D4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366447"/>
            <a:ext cx="3702734" cy="27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7AF92-BB01-7846-B0C0-D9AF8782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81531"/>
            <a:ext cx="7688400" cy="535200"/>
          </a:xfrm>
        </p:spPr>
        <p:txBody>
          <a:bodyPr/>
          <a:lstStyle/>
          <a:p>
            <a:r>
              <a:rPr kumimoji="1" lang="en-US" altLang="zh-CN" dirty="0">
                <a:latin typeface="Garamond" panose="02020404030301010803" pitchFamily="18" charset="0"/>
              </a:rPr>
              <a:t>Sample Results</a:t>
            </a:r>
            <a:endParaRPr kumimoji="1" lang="zh-CN" altLang="en-US" dirty="0">
              <a:latin typeface="Garamond" panose="02020404030301010803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6FFF39-2E90-7069-A917-CFAA0A7A323D}"/>
              </a:ext>
            </a:extLst>
          </p:cNvPr>
          <p:cNvGrpSpPr/>
          <p:nvPr/>
        </p:nvGrpSpPr>
        <p:grpSpPr>
          <a:xfrm>
            <a:off x="1637177" y="1116731"/>
            <a:ext cx="5869645" cy="4150800"/>
            <a:chOff x="727800" y="1246678"/>
            <a:chExt cx="4563755" cy="3315291"/>
          </a:xfrm>
        </p:grpSpPr>
        <p:pic>
          <p:nvPicPr>
            <p:cNvPr id="5" name="图片 4" descr="人的照片&#10;&#10;中度可信度描述已自动生成">
              <a:extLst>
                <a:ext uri="{FF2B5EF4-FFF2-40B4-BE49-F238E27FC236}">
                  <a16:creationId xmlns:a16="http://schemas.microsoft.com/office/drawing/2014/main" id="{7F08F0E5-7BAE-22E9-ABDF-1BBD7C36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800" y="1246678"/>
              <a:ext cx="2400000" cy="1800000"/>
            </a:xfrm>
            <a:prstGeom prst="rect">
              <a:avLst/>
            </a:prstGeom>
          </p:spPr>
        </p:pic>
        <p:pic>
          <p:nvPicPr>
            <p:cNvPr id="7" name="图片 6" descr="一棵树&#10;&#10;中度可信度描述已自动生成">
              <a:extLst>
                <a:ext uri="{FF2B5EF4-FFF2-40B4-BE49-F238E27FC236}">
                  <a16:creationId xmlns:a16="http://schemas.microsoft.com/office/drawing/2014/main" id="{AECCDDA9-2E07-A6E9-7190-CA52D0E85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555" y="1246678"/>
              <a:ext cx="2400000" cy="1800000"/>
            </a:xfrm>
            <a:prstGeom prst="rect">
              <a:avLst/>
            </a:prstGeom>
          </p:spPr>
        </p:pic>
        <p:pic>
          <p:nvPicPr>
            <p:cNvPr id="10" name="图片 9" descr="窗户外的景色&#10;&#10;描述已自动生成">
              <a:extLst>
                <a:ext uri="{FF2B5EF4-FFF2-40B4-BE49-F238E27FC236}">
                  <a16:creationId xmlns:a16="http://schemas.microsoft.com/office/drawing/2014/main" id="{44BA282B-09E9-92DB-95EC-6BDA97A9D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800" y="2761969"/>
              <a:ext cx="2400000" cy="1800000"/>
            </a:xfrm>
            <a:prstGeom prst="rect">
              <a:avLst/>
            </a:prstGeom>
          </p:spPr>
        </p:pic>
        <p:pic>
          <p:nvPicPr>
            <p:cNvPr id="12" name="图片 11" descr="绘画里站着&#10;&#10;低可信度描述已自动生成">
              <a:extLst>
                <a:ext uri="{FF2B5EF4-FFF2-40B4-BE49-F238E27FC236}">
                  <a16:creationId xmlns:a16="http://schemas.microsoft.com/office/drawing/2014/main" id="{4BEA799E-7D76-2D24-D481-1443FD2D7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1555" y="2761969"/>
              <a:ext cx="2400000" cy="1800000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629513A9-0141-1310-0E95-E755D1D87268}"/>
              </a:ext>
            </a:extLst>
          </p:cNvPr>
          <p:cNvSpPr txBox="1"/>
          <p:nvPr/>
        </p:nvSpPr>
        <p:spPr>
          <a:xfrm>
            <a:off x="457518" y="2064120"/>
            <a:ext cx="117965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Water Lily?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78317F-8BF5-B6D8-681D-4B60D71F2649}"/>
              </a:ext>
            </a:extLst>
          </p:cNvPr>
          <p:cNvSpPr txBox="1"/>
          <p:nvPr/>
        </p:nvSpPr>
        <p:spPr>
          <a:xfrm>
            <a:off x="7506822" y="2064119"/>
            <a:ext cx="117965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Garden?</a:t>
            </a: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29513A9-0141-1310-0E95-E755D1D87268}"/>
              </a:ext>
            </a:extLst>
          </p:cNvPr>
          <p:cNvSpPr txBox="1"/>
          <p:nvPr/>
        </p:nvSpPr>
        <p:spPr>
          <a:xfrm>
            <a:off x="457518" y="3971777"/>
            <a:ext cx="117965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Window?</a:t>
            </a: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629513A9-0141-1310-0E95-E755D1D87268}"/>
              </a:ext>
            </a:extLst>
          </p:cNvPr>
          <p:cNvSpPr txBox="1"/>
          <p:nvPr/>
        </p:nvSpPr>
        <p:spPr>
          <a:xfrm>
            <a:off x="7506821" y="3971777"/>
            <a:ext cx="1179659" cy="34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>
              <a:lnSpc>
                <a:spcPct val="115000"/>
              </a:lnSpc>
              <a:spcAft>
                <a:spcPts val="800"/>
              </a:spcAft>
              <a:buClr>
                <a:schemeClr val="accent1"/>
              </a:buClr>
              <a:buSzPts val="1800"/>
            </a:pPr>
            <a:r>
              <a:rPr lang="en-US" altLang="zh-CN" sz="1600" dirty="0">
                <a:solidFill>
                  <a:schemeClr val="accent1"/>
                </a:solidFill>
                <a:latin typeface="Lato"/>
                <a:sym typeface="Lato"/>
              </a:rPr>
              <a:t>Farm?</a:t>
            </a:r>
          </a:p>
        </p:txBody>
      </p:sp>
    </p:spTree>
    <p:extLst>
      <p:ext uri="{BB962C8B-B14F-4D97-AF65-F5344CB8AC3E}">
        <p14:creationId xmlns:p14="http://schemas.microsoft.com/office/powerpoint/2010/main" val="261929399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16319</TotalTime>
  <Words>456</Words>
  <Application>Microsoft Macintosh PowerPoint</Application>
  <PresentationFormat>全屏显示(16:9)</PresentationFormat>
  <Paragraphs>58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Lato</vt:lpstr>
      <vt:lpstr>Arial</vt:lpstr>
      <vt:lpstr>Raleway</vt:lpstr>
      <vt:lpstr>Cambria Math</vt:lpstr>
      <vt:lpstr>Garamond</vt:lpstr>
      <vt:lpstr>Streamline</vt:lpstr>
      <vt:lpstr>DCGAN: Application in Unsupervised Representation Learning</vt:lpstr>
      <vt:lpstr>Content Overview</vt:lpstr>
      <vt:lpstr>AI Image Generator</vt:lpstr>
      <vt:lpstr>Impressionism</vt:lpstr>
      <vt:lpstr>Generative Adversarial Network</vt:lpstr>
      <vt:lpstr>Deep Convolutional GAN</vt:lpstr>
      <vt:lpstr>Architectures and Techniques</vt:lpstr>
      <vt:lpstr>Training Session</vt:lpstr>
      <vt:lpstr>Sample Results</vt:lpstr>
      <vt:lpstr>Future Work</vt:lpstr>
      <vt:lpstr> Demo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Nanoparticles as Autonomous Computing Materials</dc:title>
  <cp:lastModifiedBy>Shi Tiancheng</cp:lastModifiedBy>
  <cp:revision>81</cp:revision>
  <dcterms:modified xsi:type="dcterms:W3CDTF">2022-12-22T10:37:42Z</dcterms:modified>
</cp:coreProperties>
</file>