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League Spartan" charset="1" panose="00000800000000000000"/>
      <p:regular r:id="rId16"/>
    </p:embeddedFont>
    <p:embeddedFont>
      <p:font typeface="Glacial Indifference" charset="1" panose="00000000000000000000"/>
      <p:regular r:id="rId17"/>
    </p:embeddedFont>
    <p:embeddedFont>
      <p:font typeface="Glacial Indifference Bold" charset="1" panose="000008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93E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299043">
            <a:off x="-1746670" y="4230785"/>
            <a:ext cx="11240987" cy="1825430"/>
          </a:xfrm>
          <a:custGeom>
            <a:avLst/>
            <a:gdLst/>
            <a:ahLst/>
            <a:cxnLst/>
            <a:rect r="r" b="b" t="t" l="l"/>
            <a:pathLst>
              <a:path h="1825430" w="11240987">
                <a:moveTo>
                  <a:pt x="0" y="0"/>
                </a:moveTo>
                <a:lnTo>
                  <a:pt x="11240987" y="0"/>
                </a:lnTo>
                <a:lnTo>
                  <a:pt x="11240987" y="1825430"/>
                </a:lnTo>
                <a:lnTo>
                  <a:pt x="0" y="18254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6995"/>
            </a:stretch>
          </a:blipFill>
        </p:spPr>
      </p:sp>
      <p:grpSp>
        <p:nvGrpSpPr>
          <p:cNvPr name="Group 3" id="3"/>
          <p:cNvGrpSpPr/>
          <p:nvPr/>
        </p:nvGrpSpPr>
        <p:grpSpPr>
          <a:xfrm rot="1107706">
            <a:off x="-921467" y="-1570623"/>
            <a:ext cx="5280133" cy="12462121"/>
            <a:chOff x="0" y="0"/>
            <a:chExt cx="1390652" cy="328220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90652" cy="3282205"/>
            </a:xfrm>
            <a:custGeom>
              <a:avLst/>
              <a:gdLst/>
              <a:ahLst/>
              <a:cxnLst/>
              <a:rect r="r" b="b" t="t" l="l"/>
              <a:pathLst>
                <a:path h="3282205" w="1390652">
                  <a:moveTo>
                    <a:pt x="0" y="0"/>
                  </a:moveTo>
                  <a:lnTo>
                    <a:pt x="1390652" y="0"/>
                  </a:lnTo>
                  <a:lnTo>
                    <a:pt x="1390652" y="3282205"/>
                  </a:lnTo>
                  <a:lnTo>
                    <a:pt x="0" y="3282205"/>
                  </a:lnTo>
                  <a:close/>
                </a:path>
              </a:pathLst>
            </a:custGeom>
            <a:solidFill>
              <a:srgbClr val="36363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390652" cy="33203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4299043">
            <a:off x="-2646668" y="4025505"/>
            <a:ext cx="11240987" cy="1953121"/>
          </a:xfrm>
          <a:custGeom>
            <a:avLst/>
            <a:gdLst/>
            <a:ahLst/>
            <a:cxnLst/>
            <a:rect r="r" b="b" t="t" l="l"/>
            <a:pathLst>
              <a:path h="1953121" w="11240987">
                <a:moveTo>
                  <a:pt x="0" y="0"/>
                </a:moveTo>
                <a:lnTo>
                  <a:pt x="11240987" y="0"/>
                </a:lnTo>
                <a:lnTo>
                  <a:pt x="11240987" y="1953121"/>
                </a:lnTo>
                <a:lnTo>
                  <a:pt x="0" y="19531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1107706">
            <a:off x="-1880460" y="-1819814"/>
            <a:ext cx="5280133" cy="12462121"/>
            <a:chOff x="0" y="0"/>
            <a:chExt cx="1390652" cy="328220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90652" cy="3282205"/>
            </a:xfrm>
            <a:custGeom>
              <a:avLst/>
              <a:gdLst/>
              <a:ahLst/>
              <a:cxnLst/>
              <a:rect r="r" b="b" t="t" l="l"/>
              <a:pathLst>
                <a:path h="3282205" w="1390652">
                  <a:moveTo>
                    <a:pt x="0" y="0"/>
                  </a:moveTo>
                  <a:lnTo>
                    <a:pt x="1390652" y="0"/>
                  </a:lnTo>
                  <a:lnTo>
                    <a:pt x="1390652" y="3282205"/>
                  </a:lnTo>
                  <a:lnTo>
                    <a:pt x="0" y="3282205"/>
                  </a:ln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390652" cy="33203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6846339" y="2507787"/>
            <a:ext cx="8383376" cy="4191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APPLICATION OF GAME THEORY IN NETWORK SECURITY DEFENSE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209464" y="6914703"/>
            <a:ext cx="7657124" cy="473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5"/>
              </a:lnSpc>
            </a:pPr>
            <a:r>
              <a:rPr lang="en-US" sz="2718" spc="19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CSD4003: NETWORK AND SYSTEM SECURITY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733686" y="8299911"/>
            <a:ext cx="7525614" cy="958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875"/>
              </a:lnSpc>
            </a:pPr>
            <a:r>
              <a:rPr lang="en-US" sz="2768" spc="193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Ananya Das 21MEI10033</a:t>
            </a:r>
          </a:p>
          <a:p>
            <a:pPr algn="r">
              <a:lnSpc>
                <a:spcPts val="3875"/>
              </a:lnSpc>
            </a:pPr>
            <a:r>
              <a:rPr lang="en-US" sz="2768" spc="193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Pranav Pradeep Menon 21MEI10039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93E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299043">
            <a:off x="-1746670" y="4230785"/>
            <a:ext cx="11240987" cy="1825430"/>
          </a:xfrm>
          <a:custGeom>
            <a:avLst/>
            <a:gdLst/>
            <a:ahLst/>
            <a:cxnLst/>
            <a:rect r="r" b="b" t="t" l="l"/>
            <a:pathLst>
              <a:path h="1825430" w="11240987">
                <a:moveTo>
                  <a:pt x="0" y="0"/>
                </a:moveTo>
                <a:lnTo>
                  <a:pt x="11240987" y="0"/>
                </a:lnTo>
                <a:lnTo>
                  <a:pt x="11240987" y="1825430"/>
                </a:lnTo>
                <a:lnTo>
                  <a:pt x="0" y="18254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6995"/>
            </a:stretch>
          </a:blipFill>
        </p:spPr>
      </p:sp>
      <p:grpSp>
        <p:nvGrpSpPr>
          <p:cNvPr name="Group 3" id="3"/>
          <p:cNvGrpSpPr/>
          <p:nvPr/>
        </p:nvGrpSpPr>
        <p:grpSpPr>
          <a:xfrm rot="1107706">
            <a:off x="-921467" y="-1570623"/>
            <a:ext cx="5280133" cy="12462121"/>
            <a:chOff x="0" y="0"/>
            <a:chExt cx="1390652" cy="328220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90652" cy="3282205"/>
            </a:xfrm>
            <a:custGeom>
              <a:avLst/>
              <a:gdLst/>
              <a:ahLst/>
              <a:cxnLst/>
              <a:rect r="r" b="b" t="t" l="l"/>
              <a:pathLst>
                <a:path h="3282205" w="1390652">
                  <a:moveTo>
                    <a:pt x="0" y="0"/>
                  </a:moveTo>
                  <a:lnTo>
                    <a:pt x="1390652" y="0"/>
                  </a:lnTo>
                  <a:lnTo>
                    <a:pt x="1390652" y="3282205"/>
                  </a:lnTo>
                  <a:lnTo>
                    <a:pt x="0" y="3282205"/>
                  </a:lnTo>
                  <a:close/>
                </a:path>
              </a:pathLst>
            </a:custGeom>
            <a:solidFill>
              <a:srgbClr val="36363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390652" cy="33203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4299043">
            <a:off x="-2646668" y="4025505"/>
            <a:ext cx="11240987" cy="1953121"/>
          </a:xfrm>
          <a:custGeom>
            <a:avLst/>
            <a:gdLst/>
            <a:ahLst/>
            <a:cxnLst/>
            <a:rect r="r" b="b" t="t" l="l"/>
            <a:pathLst>
              <a:path h="1953121" w="11240987">
                <a:moveTo>
                  <a:pt x="0" y="0"/>
                </a:moveTo>
                <a:lnTo>
                  <a:pt x="11240987" y="0"/>
                </a:lnTo>
                <a:lnTo>
                  <a:pt x="11240987" y="1953121"/>
                </a:lnTo>
                <a:lnTo>
                  <a:pt x="0" y="19531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1107706">
            <a:off x="-1880460" y="-1819814"/>
            <a:ext cx="5280133" cy="12462121"/>
            <a:chOff x="0" y="0"/>
            <a:chExt cx="1390652" cy="328220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90652" cy="3282205"/>
            </a:xfrm>
            <a:custGeom>
              <a:avLst/>
              <a:gdLst/>
              <a:ahLst/>
              <a:cxnLst/>
              <a:rect r="r" b="b" t="t" l="l"/>
              <a:pathLst>
                <a:path h="3282205" w="1390652">
                  <a:moveTo>
                    <a:pt x="0" y="0"/>
                  </a:moveTo>
                  <a:lnTo>
                    <a:pt x="1390652" y="0"/>
                  </a:lnTo>
                  <a:lnTo>
                    <a:pt x="1390652" y="3282205"/>
                  </a:lnTo>
                  <a:lnTo>
                    <a:pt x="0" y="3282205"/>
                  </a:ln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390652" cy="33203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6509512" y="2842958"/>
            <a:ext cx="9232099" cy="3003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572"/>
              </a:lnSpc>
            </a:pPr>
            <a:r>
              <a:rPr lang="en-US" sz="1755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669696" y="5169767"/>
            <a:ext cx="5048322" cy="2406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90"/>
              </a:lnSpc>
            </a:pPr>
            <a:r>
              <a:rPr lang="en-US" sz="1406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93E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800474">
            <a:off x="9943552" y="4172986"/>
            <a:ext cx="11240987" cy="1953121"/>
          </a:xfrm>
          <a:custGeom>
            <a:avLst/>
            <a:gdLst/>
            <a:ahLst/>
            <a:cxnLst/>
            <a:rect r="r" b="b" t="t" l="l"/>
            <a:pathLst>
              <a:path h="1953121" w="11240987">
                <a:moveTo>
                  <a:pt x="0" y="0"/>
                </a:moveTo>
                <a:lnTo>
                  <a:pt x="11240987" y="0"/>
                </a:lnTo>
                <a:lnTo>
                  <a:pt x="11240987" y="1953122"/>
                </a:lnTo>
                <a:lnTo>
                  <a:pt x="0" y="19531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9392774">
            <a:off x="15113824" y="-485784"/>
            <a:ext cx="5280133" cy="12462121"/>
            <a:chOff x="0" y="0"/>
            <a:chExt cx="1390652" cy="328220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90652" cy="3282205"/>
            </a:xfrm>
            <a:custGeom>
              <a:avLst/>
              <a:gdLst/>
              <a:ahLst/>
              <a:cxnLst/>
              <a:rect r="r" b="b" t="t" l="l"/>
              <a:pathLst>
                <a:path h="3282205" w="1390652">
                  <a:moveTo>
                    <a:pt x="0" y="0"/>
                  </a:moveTo>
                  <a:lnTo>
                    <a:pt x="1390652" y="0"/>
                  </a:lnTo>
                  <a:lnTo>
                    <a:pt x="1390652" y="3282205"/>
                  </a:lnTo>
                  <a:lnTo>
                    <a:pt x="0" y="3282205"/>
                  </a:lnTo>
                  <a:close/>
                </a:path>
              </a:pathLst>
            </a:custGeom>
            <a:solidFill>
              <a:srgbClr val="36363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390652" cy="33203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6800474">
            <a:off x="10925197" y="4294216"/>
            <a:ext cx="11240987" cy="1953121"/>
          </a:xfrm>
          <a:custGeom>
            <a:avLst/>
            <a:gdLst/>
            <a:ahLst/>
            <a:cxnLst/>
            <a:rect r="r" b="b" t="t" l="l"/>
            <a:pathLst>
              <a:path h="1953121" w="11240987">
                <a:moveTo>
                  <a:pt x="0" y="0"/>
                </a:moveTo>
                <a:lnTo>
                  <a:pt x="11240987" y="0"/>
                </a:lnTo>
                <a:lnTo>
                  <a:pt x="11240987" y="1953121"/>
                </a:lnTo>
                <a:lnTo>
                  <a:pt x="0" y="19531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-9392774">
            <a:off x="16047496" y="-154090"/>
            <a:ext cx="5280133" cy="12462121"/>
            <a:chOff x="0" y="0"/>
            <a:chExt cx="1390652" cy="328220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90652" cy="3282205"/>
            </a:xfrm>
            <a:custGeom>
              <a:avLst/>
              <a:gdLst/>
              <a:ahLst/>
              <a:cxnLst/>
              <a:rect r="r" b="b" t="t" l="l"/>
              <a:pathLst>
                <a:path h="3282205" w="1390652">
                  <a:moveTo>
                    <a:pt x="0" y="0"/>
                  </a:moveTo>
                  <a:lnTo>
                    <a:pt x="1390652" y="0"/>
                  </a:lnTo>
                  <a:lnTo>
                    <a:pt x="1390652" y="3282205"/>
                  </a:lnTo>
                  <a:lnTo>
                    <a:pt x="0" y="3282205"/>
                  </a:ln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390652" cy="33203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28700" y="904875"/>
            <a:ext cx="14860986" cy="21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INTRODUCTION TO GAME THEORY IN NETWORK SECURITY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3556276"/>
            <a:ext cx="13399450" cy="5443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spc="195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Game theory applies mathematical models to analyze strategic interactions between attackers and defenders.</a:t>
            </a:r>
          </a:p>
          <a:p>
            <a:pPr algn="l">
              <a:lnSpc>
                <a:spcPts val="3919"/>
              </a:lnSpc>
            </a:pP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 spc="195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Relevance: With increasing cyber threats, game theory helps design effective security strategies to anticipate, mitigate, and respond to cyberattacks.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 spc="195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Importance: Given the complexity and frequency of cyber threats, game-theoretic models optimize cybersecurity defense strategies across various sectors.</a:t>
            </a:r>
          </a:p>
          <a:p>
            <a:pPr algn="l">
              <a:lnSpc>
                <a:spcPts val="3919"/>
              </a:lnSpc>
            </a:pPr>
          </a:p>
        </p:txBody>
      </p:sp>
      <p:sp>
        <p:nvSpPr>
          <p:cNvPr name="AutoShape 12" id="12"/>
          <p:cNvSpPr/>
          <p:nvPr/>
        </p:nvSpPr>
        <p:spPr>
          <a:xfrm>
            <a:off x="1028700" y="2990850"/>
            <a:ext cx="6942321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93E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220834">
            <a:off x="-1286186" y="7656554"/>
            <a:ext cx="7912983" cy="1374881"/>
          </a:xfrm>
          <a:custGeom>
            <a:avLst/>
            <a:gdLst/>
            <a:ahLst/>
            <a:cxnLst/>
            <a:rect r="r" b="b" t="t" l="l"/>
            <a:pathLst>
              <a:path h="1374881" w="7912983">
                <a:moveTo>
                  <a:pt x="0" y="0"/>
                </a:moveTo>
                <a:lnTo>
                  <a:pt x="7912983" y="0"/>
                </a:lnTo>
                <a:lnTo>
                  <a:pt x="7912983" y="1374881"/>
                </a:lnTo>
                <a:lnTo>
                  <a:pt x="0" y="13748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2814084">
            <a:off x="-101335" y="5268511"/>
            <a:ext cx="3716898" cy="8772589"/>
            <a:chOff x="0" y="0"/>
            <a:chExt cx="1390652" cy="328220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90652" cy="3282205"/>
            </a:xfrm>
            <a:custGeom>
              <a:avLst/>
              <a:gdLst/>
              <a:ahLst/>
              <a:cxnLst/>
              <a:rect r="r" b="b" t="t" l="l"/>
              <a:pathLst>
                <a:path h="3282205" w="1390652">
                  <a:moveTo>
                    <a:pt x="0" y="0"/>
                  </a:moveTo>
                  <a:lnTo>
                    <a:pt x="1390652" y="0"/>
                  </a:lnTo>
                  <a:lnTo>
                    <a:pt x="1390652" y="3282205"/>
                  </a:lnTo>
                  <a:lnTo>
                    <a:pt x="0" y="3282205"/>
                  </a:lnTo>
                  <a:close/>
                </a:path>
              </a:pathLst>
            </a:custGeom>
            <a:solidFill>
              <a:srgbClr val="36363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390652" cy="33203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8220834">
            <a:off x="-1598870" y="8278662"/>
            <a:ext cx="7912983" cy="1374881"/>
          </a:xfrm>
          <a:custGeom>
            <a:avLst/>
            <a:gdLst/>
            <a:ahLst/>
            <a:cxnLst/>
            <a:rect r="r" b="b" t="t" l="l"/>
            <a:pathLst>
              <a:path h="1374881" w="7912983">
                <a:moveTo>
                  <a:pt x="0" y="0"/>
                </a:moveTo>
                <a:lnTo>
                  <a:pt x="7912983" y="0"/>
                </a:lnTo>
                <a:lnTo>
                  <a:pt x="7912983" y="1374881"/>
                </a:lnTo>
                <a:lnTo>
                  <a:pt x="0" y="13748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-2814084">
            <a:off x="-542197" y="5809008"/>
            <a:ext cx="3716898" cy="8772589"/>
            <a:chOff x="0" y="0"/>
            <a:chExt cx="1390652" cy="328220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90652" cy="3282205"/>
            </a:xfrm>
            <a:custGeom>
              <a:avLst/>
              <a:gdLst/>
              <a:ahLst/>
              <a:cxnLst/>
              <a:rect r="r" b="b" t="t" l="l"/>
              <a:pathLst>
                <a:path h="3282205" w="1390652">
                  <a:moveTo>
                    <a:pt x="0" y="0"/>
                  </a:moveTo>
                  <a:lnTo>
                    <a:pt x="1390652" y="0"/>
                  </a:lnTo>
                  <a:lnTo>
                    <a:pt x="1390652" y="3282205"/>
                  </a:lnTo>
                  <a:lnTo>
                    <a:pt x="0" y="3282205"/>
                  </a:ln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390652" cy="33203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2509753">
            <a:off x="11932945" y="1699739"/>
            <a:ext cx="7912983" cy="1374881"/>
          </a:xfrm>
          <a:custGeom>
            <a:avLst/>
            <a:gdLst/>
            <a:ahLst/>
            <a:cxnLst/>
            <a:rect r="r" b="b" t="t" l="l"/>
            <a:pathLst>
              <a:path h="1374881" w="7912983">
                <a:moveTo>
                  <a:pt x="0" y="0"/>
                </a:moveTo>
                <a:lnTo>
                  <a:pt x="7912983" y="0"/>
                </a:lnTo>
                <a:lnTo>
                  <a:pt x="7912983" y="1374881"/>
                </a:lnTo>
                <a:lnTo>
                  <a:pt x="0" y="13748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7916504">
            <a:off x="14902810" y="-3399499"/>
            <a:ext cx="3716898" cy="8772589"/>
            <a:chOff x="0" y="0"/>
            <a:chExt cx="1390652" cy="328220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90652" cy="3282205"/>
            </a:xfrm>
            <a:custGeom>
              <a:avLst/>
              <a:gdLst/>
              <a:ahLst/>
              <a:cxnLst/>
              <a:rect r="r" b="b" t="t" l="l"/>
              <a:pathLst>
                <a:path h="3282205" w="1390652">
                  <a:moveTo>
                    <a:pt x="0" y="0"/>
                  </a:moveTo>
                  <a:lnTo>
                    <a:pt x="1390652" y="0"/>
                  </a:lnTo>
                  <a:lnTo>
                    <a:pt x="1390652" y="3282205"/>
                  </a:lnTo>
                  <a:lnTo>
                    <a:pt x="0" y="3282205"/>
                  </a:lnTo>
                  <a:close/>
                </a:path>
              </a:pathLst>
            </a:custGeom>
            <a:solidFill>
              <a:srgbClr val="36363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390652" cy="33203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2509753">
            <a:off x="13104828" y="1699739"/>
            <a:ext cx="7912983" cy="1374881"/>
          </a:xfrm>
          <a:custGeom>
            <a:avLst/>
            <a:gdLst/>
            <a:ahLst/>
            <a:cxnLst/>
            <a:rect r="r" b="b" t="t" l="l"/>
            <a:pathLst>
              <a:path h="1374881" w="7912983">
                <a:moveTo>
                  <a:pt x="0" y="0"/>
                </a:moveTo>
                <a:lnTo>
                  <a:pt x="7912983" y="0"/>
                </a:lnTo>
                <a:lnTo>
                  <a:pt x="7912983" y="1374881"/>
                </a:lnTo>
                <a:lnTo>
                  <a:pt x="0" y="13748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7916504">
            <a:off x="16219210" y="-3249089"/>
            <a:ext cx="3716898" cy="8772589"/>
            <a:chOff x="0" y="0"/>
            <a:chExt cx="1390652" cy="328220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390652" cy="3282205"/>
            </a:xfrm>
            <a:custGeom>
              <a:avLst/>
              <a:gdLst/>
              <a:ahLst/>
              <a:cxnLst/>
              <a:rect r="r" b="b" t="t" l="l"/>
              <a:pathLst>
                <a:path h="3282205" w="1390652">
                  <a:moveTo>
                    <a:pt x="0" y="0"/>
                  </a:moveTo>
                  <a:lnTo>
                    <a:pt x="1390652" y="0"/>
                  </a:lnTo>
                  <a:lnTo>
                    <a:pt x="1390652" y="3282205"/>
                  </a:lnTo>
                  <a:lnTo>
                    <a:pt x="0" y="3282205"/>
                  </a:ln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390652" cy="33203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4260495" y="1134755"/>
            <a:ext cx="7706861" cy="1045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40"/>
              </a:lnSpc>
            </a:pPr>
            <a:r>
              <a:rPr lang="en-US" sz="61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SALIENT FEATURES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129201" y="2899051"/>
            <a:ext cx="10211022" cy="1878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126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Strategies: Predetermined plans of action based on anticipated opponent moves.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  <a:r>
              <a:rPr lang="en-US" sz="1800" spc="126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Payoffs: Rewards or penalties resulting from actions in the game.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  <a:r>
              <a:rPr lang="en-US" sz="1800" spc="126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Equilibrium: Optimal strategies for both players.</a:t>
            </a:r>
          </a:p>
          <a:p>
            <a:pPr algn="l">
              <a:lnSpc>
                <a:spcPts val="2520"/>
              </a:lnSpc>
            </a:pPr>
          </a:p>
        </p:txBody>
      </p:sp>
      <p:sp>
        <p:nvSpPr>
          <p:cNvPr name="AutoShape 20" id="20"/>
          <p:cNvSpPr/>
          <p:nvPr/>
        </p:nvSpPr>
        <p:spPr>
          <a:xfrm>
            <a:off x="4260495" y="2470785"/>
            <a:ext cx="7706861" cy="190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1" id="21"/>
          <p:cNvSpPr txBox="true"/>
          <p:nvPr/>
        </p:nvSpPr>
        <p:spPr>
          <a:xfrm rot="0">
            <a:off x="3696124" y="5413154"/>
            <a:ext cx="10895752" cy="2506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126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Types of Games:</a:t>
            </a:r>
          </a:p>
          <a:p>
            <a:pPr algn="l">
              <a:lnSpc>
                <a:spcPts val="2520"/>
              </a:lnSpc>
            </a:pP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 spc="126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Non-Cooperative Games: Players (attackers and defenders) act independently.</a:t>
            </a:r>
          </a:p>
          <a:p>
            <a:pPr algn="l">
              <a:lnSpc>
                <a:spcPts val="2520"/>
              </a:lnSpc>
            </a:pP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 spc="126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Cooperative Games: Players can form alliances to improve defense strategies.</a:t>
            </a:r>
          </a:p>
          <a:p>
            <a:pPr algn="l">
              <a:lnSpc>
                <a:spcPts val="2520"/>
              </a:lnSpc>
            </a:pP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 spc="126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Zero-Sum Games: One player’s gain is the other’s loss (relevant in cybersecurity).</a:t>
            </a:r>
          </a:p>
          <a:p>
            <a:pPr algn="l">
              <a:lnSpc>
                <a:spcPts val="2520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4772409" y="2880001"/>
            <a:ext cx="356792" cy="456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3"/>
              </a:lnSpc>
            </a:pPr>
            <a:r>
              <a:rPr lang="en-US" sz="265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772409" y="3507768"/>
            <a:ext cx="356792" cy="456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3"/>
              </a:lnSpc>
            </a:pPr>
            <a:r>
              <a:rPr lang="en-US" sz="265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772409" y="4135535"/>
            <a:ext cx="356792" cy="456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3"/>
              </a:lnSpc>
            </a:pPr>
            <a:r>
              <a:rPr lang="en-US" sz="265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93E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234064">
            <a:off x="-3143540" y="352885"/>
            <a:ext cx="11240987" cy="1953121"/>
          </a:xfrm>
          <a:custGeom>
            <a:avLst/>
            <a:gdLst/>
            <a:ahLst/>
            <a:cxnLst/>
            <a:rect r="r" b="b" t="t" l="l"/>
            <a:pathLst>
              <a:path h="1953121" w="11240987">
                <a:moveTo>
                  <a:pt x="0" y="0"/>
                </a:moveTo>
                <a:lnTo>
                  <a:pt x="11240987" y="0"/>
                </a:lnTo>
                <a:lnTo>
                  <a:pt x="11240987" y="1953121"/>
                </a:lnTo>
                <a:lnTo>
                  <a:pt x="0" y="19531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2172685">
            <a:off x="-2167342" y="-5966217"/>
            <a:ext cx="5280133" cy="12462121"/>
            <a:chOff x="0" y="0"/>
            <a:chExt cx="1390652" cy="328220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90652" cy="3282205"/>
            </a:xfrm>
            <a:custGeom>
              <a:avLst/>
              <a:gdLst/>
              <a:ahLst/>
              <a:cxnLst/>
              <a:rect r="r" b="b" t="t" l="l"/>
              <a:pathLst>
                <a:path h="3282205" w="1390652">
                  <a:moveTo>
                    <a:pt x="0" y="0"/>
                  </a:moveTo>
                  <a:lnTo>
                    <a:pt x="1390652" y="0"/>
                  </a:lnTo>
                  <a:lnTo>
                    <a:pt x="1390652" y="3282205"/>
                  </a:lnTo>
                  <a:lnTo>
                    <a:pt x="0" y="3282205"/>
                  </a:lnTo>
                  <a:close/>
                </a:path>
              </a:pathLst>
            </a:custGeom>
            <a:solidFill>
              <a:srgbClr val="36363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390652" cy="33203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3234064">
            <a:off x="-4074180" y="17873"/>
            <a:ext cx="11240987" cy="1953121"/>
          </a:xfrm>
          <a:custGeom>
            <a:avLst/>
            <a:gdLst/>
            <a:ahLst/>
            <a:cxnLst/>
            <a:rect r="r" b="b" t="t" l="l"/>
            <a:pathLst>
              <a:path h="1953121" w="11240987">
                <a:moveTo>
                  <a:pt x="0" y="0"/>
                </a:moveTo>
                <a:lnTo>
                  <a:pt x="11240987" y="0"/>
                </a:lnTo>
                <a:lnTo>
                  <a:pt x="11240987" y="1953122"/>
                </a:lnTo>
                <a:lnTo>
                  <a:pt x="0" y="19531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2172685">
            <a:off x="-3004718" y="-6495904"/>
            <a:ext cx="5280133" cy="12462121"/>
            <a:chOff x="0" y="0"/>
            <a:chExt cx="1390652" cy="328220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90652" cy="3282205"/>
            </a:xfrm>
            <a:custGeom>
              <a:avLst/>
              <a:gdLst/>
              <a:ahLst/>
              <a:cxnLst/>
              <a:rect r="r" b="b" t="t" l="l"/>
              <a:pathLst>
                <a:path h="3282205" w="1390652">
                  <a:moveTo>
                    <a:pt x="0" y="0"/>
                  </a:moveTo>
                  <a:lnTo>
                    <a:pt x="1390652" y="0"/>
                  </a:lnTo>
                  <a:lnTo>
                    <a:pt x="1390652" y="3282205"/>
                  </a:lnTo>
                  <a:lnTo>
                    <a:pt x="0" y="3282205"/>
                  </a:ln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390652" cy="33203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250543" y="1104900"/>
            <a:ext cx="9838741" cy="1925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21"/>
              </a:lnSpc>
            </a:pPr>
            <a:r>
              <a:rPr lang="en-US" sz="69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TYPES OF GAMES IN NETWORK SECURITY 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150283" y="4698250"/>
            <a:ext cx="1544598" cy="1544598"/>
          </a:xfrm>
          <a:custGeom>
            <a:avLst/>
            <a:gdLst/>
            <a:ahLst/>
            <a:cxnLst/>
            <a:rect r="r" b="b" t="t" l="l"/>
            <a:pathLst>
              <a:path h="1544598" w="1544598">
                <a:moveTo>
                  <a:pt x="0" y="0"/>
                </a:moveTo>
                <a:lnTo>
                  <a:pt x="1544598" y="0"/>
                </a:lnTo>
                <a:lnTo>
                  <a:pt x="1544598" y="1544598"/>
                </a:lnTo>
                <a:lnTo>
                  <a:pt x="0" y="15445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504050" y="5052017"/>
            <a:ext cx="837064" cy="837064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3E4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469782" y="7310779"/>
            <a:ext cx="1099391" cy="1099391"/>
            <a:chOff x="0" y="0"/>
            <a:chExt cx="1465855" cy="146585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465855" cy="1465855"/>
            </a:xfrm>
            <a:custGeom>
              <a:avLst/>
              <a:gdLst/>
              <a:ahLst/>
              <a:cxnLst/>
              <a:rect r="r" b="b" t="t" l="l"/>
              <a:pathLst>
                <a:path h="1465855" w="1465855">
                  <a:moveTo>
                    <a:pt x="0" y="0"/>
                  </a:moveTo>
                  <a:lnTo>
                    <a:pt x="1465855" y="0"/>
                  </a:lnTo>
                  <a:lnTo>
                    <a:pt x="1465855" y="1465855"/>
                  </a:lnTo>
                  <a:lnTo>
                    <a:pt x="0" y="14658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7" id="17"/>
            <p:cNvGrpSpPr/>
            <p:nvPr/>
          </p:nvGrpSpPr>
          <p:grpSpPr>
            <a:xfrm rot="0">
              <a:off x="296804" y="296804"/>
              <a:ext cx="872246" cy="872246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93E46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20" id="20"/>
          <p:cNvSpPr/>
          <p:nvPr/>
        </p:nvSpPr>
        <p:spPr>
          <a:xfrm flipH="false" flipV="false" rot="0">
            <a:off x="9595021" y="4789060"/>
            <a:ext cx="1544598" cy="1544598"/>
          </a:xfrm>
          <a:custGeom>
            <a:avLst/>
            <a:gdLst/>
            <a:ahLst/>
            <a:cxnLst/>
            <a:rect r="r" b="b" t="t" l="l"/>
            <a:pathLst>
              <a:path h="1544598" w="1544598">
                <a:moveTo>
                  <a:pt x="0" y="0"/>
                </a:moveTo>
                <a:lnTo>
                  <a:pt x="1544598" y="0"/>
                </a:lnTo>
                <a:lnTo>
                  <a:pt x="1544598" y="1544598"/>
                </a:lnTo>
                <a:lnTo>
                  <a:pt x="0" y="15445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9948788" y="5142827"/>
            <a:ext cx="837064" cy="83706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3E46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3473615" y="7294483"/>
            <a:ext cx="1099391" cy="1099391"/>
          </a:xfrm>
          <a:custGeom>
            <a:avLst/>
            <a:gdLst/>
            <a:ahLst/>
            <a:cxnLst/>
            <a:rect r="r" b="b" t="t" l="l"/>
            <a:pathLst>
              <a:path h="1099391" w="1099391">
                <a:moveTo>
                  <a:pt x="0" y="0"/>
                </a:moveTo>
                <a:lnTo>
                  <a:pt x="1099391" y="0"/>
                </a:lnTo>
                <a:lnTo>
                  <a:pt x="1099391" y="1099391"/>
                </a:lnTo>
                <a:lnTo>
                  <a:pt x="0" y="10993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647741" y="5432449"/>
            <a:ext cx="4743474" cy="1878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 spc="126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Static: One-time decisions, no future interaction (e.g., one-time attack).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 spc="126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Dynamic: Sequential decisions, multiple stages (e.g., ongoing threats and adaptations).</a:t>
            </a:r>
          </a:p>
          <a:p>
            <a:pPr algn="l">
              <a:lnSpc>
                <a:spcPts val="2520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1973095" y="4604518"/>
            <a:ext cx="4092766" cy="330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6"/>
              </a:lnSpc>
            </a:pPr>
            <a:r>
              <a:rPr lang="en-US" sz="196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STATIC VS. DYNAMIC GAMES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8849397" y="7294483"/>
            <a:ext cx="1099391" cy="1099391"/>
            <a:chOff x="0" y="0"/>
            <a:chExt cx="1465855" cy="1465855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465855" cy="1465855"/>
            </a:xfrm>
            <a:custGeom>
              <a:avLst/>
              <a:gdLst/>
              <a:ahLst/>
              <a:cxnLst/>
              <a:rect r="r" b="b" t="t" l="l"/>
              <a:pathLst>
                <a:path h="1465855" w="1465855">
                  <a:moveTo>
                    <a:pt x="0" y="0"/>
                  </a:moveTo>
                  <a:lnTo>
                    <a:pt x="1465855" y="0"/>
                  </a:lnTo>
                  <a:lnTo>
                    <a:pt x="1465855" y="1465855"/>
                  </a:lnTo>
                  <a:lnTo>
                    <a:pt x="0" y="14658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9" id="29"/>
            <p:cNvGrpSpPr/>
            <p:nvPr/>
          </p:nvGrpSpPr>
          <p:grpSpPr>
            <a:xfrm rot="0">
              <a:off x="296804" y="296804"/>
              <a:ext cx="872246" cy="872246"/>
              <a:chOff x="0" y="0"/>
              <a:chExt cx="812800" cy="8128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93E46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32" id="32"/>
          <p:cNvSpPr/>
          <p:nvPr/>
        </p:nvSpPr>
        <p:spPr>
          <a:xfrm flipH="false" flipV="false" rot="0">
            <a:off x="8849397" y="7310779"/>
            <a:ext cx="1099391" cy="1099391"/>
          </a:xfrm>
          <a:custGeom>
            <a:avLst/>
            <a:gdLst/>
            <a:ahLst/>
            <a:cxnLst/>
            <a:rect r="r" b="b" t="t" l="l"/>
            <a:pathLst>
              <a:path h="1099391" w="1099391">
                <a:moveTo>
                  <a:pt x="0" y="0"/>
                </a:moveTo>
                <a:lnTo>
                  <a:pt x="1099391" y="0"/>
                </a:lnTo>
                <a:lnTo>
                  <a:pt x="1099391" y="1099391"/>
                </a:lnTo>
                <a:lnTo>
                  <a:pt x="0" y="10993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3" id="33"/>
          <p:cNvGrpSpPr/>
          <p:nvPr/>
        </p:nvGrpSpPr>
        <p:grpSpPr>
          <a:xfrm rot="0">
            <a:off x="14225513" y="7310779"/>
            <a:ext cx="1099391" cy="1099391"/>
            <a:chOff x="0" y="0"/>
            <a:chExt cx="1465855" cy="1465855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465855" cy="1465855"/>
            </a:xfrm>
            <a:custGeom>
              <a:avLst/>
              <a:gdLst/>
              <a:ahLst/>
              <a:cxnLst/>
              <a:rect r="r" b="b" t="t" l="l"/>
              <a:pathLst>
                <a:path h="1465855" w="1465855">
                  <a:moveTo>
                    <a:pt x="0" y="0"/>
                  </a:moveTo>
                  <a:lnTo>
                    <a:pt x="1465855" y="0"/>
                  </a:lnTo>
                  <a:lnTo>
                    <a:pt x="1465855" y="1465855"/>
                  </a:lnTo>
                  <a:lnTo>
                    <a:pt x="0" y="14658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35" id="35"/>
            <p:cNvGrpSpPr/>
            <p:nvPr/>
          </p:nvGrpSpPr>
          <p:grpSpPr>
            <a:xfrm rot="0">
              <a:off x="296804" y="296804"/>
              <a:ext cx="872246" cy="872246"/>
              <a:chOff x="0" y="0"/>
              <a:chExt cx="812800" cy="812800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93E46"/>
              </a:solidFill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38" id="38"/>
          <p:cNvSpPr/>
          <p:nvPr/>
        </p:nvSpPr>
        <p:spPr>
          <a:xfrm flipH="false" flipV="false" rot="0">
            <a:off x="14225513" y="7310779"/>
            <a:ext cx="1099391" cy="1099391"/>
          </a:xfrm>
          <a:custGeom>
            <a:avLst/>
            <a:gdLst/>
            <a:ahLst/>
            <a:cxnLst/>
            <a:rect r="r" b="b" t="t" l="l"/>
            <a:pathLst>
              <a:path h="1099391" w="1099391">
                <a:moveTo>
                  <a:pt x="0" y="0"/>
                </a:moveTo>
                <a:lnTo>
                  <a:pt x="1099391" y="0"/>
                </a:lnTo>
                <a:lnTo>
                  <a:pt x="1099391" y="1099391"/>
                </a:lnTo>
                <a:lnTo>
                  <a:pt x="0" y="10993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7352709" y="4604518"/>
            <a:ext cx="4092766" cy="330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6"/>
              </a:lnSpc>
            </a:pPr>
            <a:r>
              <a:rPr lang="en-US" sz="196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REPEATED GAMES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7190032" y="5402353"/>
            <a:ext cx="4418120" cy="935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spc="126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Long-term interactions allowing players to adjust strategies based on past behavior.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2728826" y="4604518"/>
            <a:ext cx="4092766" cy="330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6"/>
              </a:lnSpc>
            </a:pPr>
            <a:r>
              <a:rPr lang="en-US" sz="196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MIXED STRATEGIES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2566149" y="5402353"/>
            <a:ext cx="4418120" cy="935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spc="126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Players randomize actions to make strategies unpredictable (e.g., varying defense techniques).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93E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220834">
            <a:off x="-1286186" y="7656554"/>
            <a:ext cx="7912983" cy="1374881"/>
          </a:xfrm>
          <a:custGeom>
            <a:avLst/>
            <a:gdLst/>
            <a:ahLst/>
            <a:cxnLst/>
            <a:rect r="r" b="b" t="t" l="l"/>
            <a:pathLst>
              <a:path h="1374881" w="7912983">
                <a:moveTo>
                  <a:pt x="0" y="0"/>
                </a:moveTo>
                <a:lnTo>
                  <a:pt x="7912983" y="0"/>
                </a:lnTo>
                <a:lnTo>
                  <a:pt x="7912983" y="1374881"/>
                </a:lnTo>
                <a:lnTo>
                  <a:pt x="0" y="13748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2814084">
            <a:off x="-101335" y="5268511"/>
            <a:ext cx="3716898" cy="8772589"/>
            <a:chOff x="0" y="0"/>
            <a:chExt cx="1390652" cy="328220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90652" cy="3282205"/>
            </a:xfrm>
            <a:custGeom>
              <a:avLst/>
              <a:gdLst/>
              <a:ahLst/>
              <a:cxnLst/>
              <a:rect r="r" b="b" t="t" l="l"/>
              <a:pathLst>
                <a:path h="3282205" w="1390652">
                  <a:moveTo>
                    <a:pt x="0" y="0"/>
                  </a:moveTo>
                  <a:lnTo>
                    <a:pt x="1390652" y="0"/>
                  </a:lnTo>
                  <a:lnTo>
                    <a:pt x="1390652" y="3282205"/>
                  </a:lnTo>
                  <a:lnTo>
                    <a:pt x="0" y="3282205"/>
                  </a:lnTo>
                  <a:close/>
                </a:path>
              </a:pathLst>
            </a:custGeom>
            <a:solidFill>
              <a:srgbClr val="36363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390652" cy="33203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8220834">
            <a:off x="-1598870" y="8278662"/>
            <a:ext cx="7912983" cy="1374881"/>
          </a:xfrm>
          <a:custGeom>
            <a:avLst/>
            <a:gdLst/>
            <a:ahLst/>
            <a:cxnLst/>
            <a:rect r="r" b="b" t="t" l="l"/>
            <a:pathLst>
              <a:path h="1374881" w="7912983">
                <a:moveTo>
                  <a:pt x="0" y="0"/>
                </a:moveTo>
                <a:lnTo>
                  <a:pt x="7912983" y="0"/>
                </a:lnTo>
                <a:lnTo>
                  <a:pt x="7912983" y="1374881"/>
                </a:lnTo>
                <a:lnTo>
                  <a:pt x="0" y="13748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-2814084">
            <a:off x="-542197" y="5809008"/>
            <a:ext cx="3716898" cy="8772589"/>
            <a:chOff x="0" y="0"/>
            <a:chExt cx="1390652" cy="328220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90652" cy="3282205"/>
            </a:xfrm>
            <a:custGeom>
              <a:avLst/>
              <a:gdLst/>
              <a:ahLst/>
              <a:cxnLst/>
              <a:rect r="r" b="b" t="t" l="l"/>
              <a:pathLst>
                <a:path h="3282205" w="1390652">
                  <a:moveTo>
                    <a:pt x="0" y="0"/>
                  </a:moveTo>
                  <a:lnTo>
                    <a:pt x="1390652" y="0"/>
                  </a:lnTo>
                  <a:lnTo>
                    <a:pt x="1390652" y="3282205"/>
                  </a:lnTo>
                  <a:lnTo>
                    <a:pt x="0" y="3282205"/>
                  </a:ln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390652" cy="33203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-3212654">
            <a:off x="-1973300" y="2319743"/>
            <a:ext cx="7912983" cy="1374881"/>
          </a:xfrm>
          <a:custGeom>
            <a:avLst/>
            <a:gdLst/>
            <a:ahLst/>
            <a:cxnLst/>
            <a:rect r="r" b="b" t="t" l="l"/>
            <a:pathLst>
              <a:path h="1374881" w="7912983">
                <a:moveTo>
                  <a:pt x="0" y="0"/>
                </a:moveTo>
                <a:lnTo>
                  <a:pt x="7912984" y="0"/>
                </a:lnTo>
                <a:lnTo>
                  <a:pt x="7912984" y="1374881"/>
                </a:lnTo>
                <a:lnTo>
                  <a:pt x="0" y="13748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2194095">
            <a:off x="-1281420" y="-2137299"/>
            <a:ext cx="3716898" cy="8772589"/>
            <a:chOff x="0" y="0"/>
            <a:chExt cx="1390652" cy="328220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90652" cy="3282205"/>
            </a:xfrm>
            <a:custGeom>
              <a:avLst/>
              <a:gdLst/>
              <a:ahLst/>
              <a:cxnLst/>
              <a:rect r="r" b="b" t="t" l="l"/>
              <a:pathLst>
                <a:path h="3282205" w="1390652">
                  <a:moveTo>
                    <a:pt x="0" y="0"/>
                  </a:moveTo>
                  <a:lnTo>
                    <a:pt x="1390652" y="0"/>
                  </a:lnTo>
                  <a:lnTo>
                    <a:pt x="1390652" y="3282205"/>
                  </a:lnTo>
                  <a:lnTo>
                    <a:pt x="0" y="3282205"/>
                  </a:lnTo>
                  <a:close/>
                </a:path>
              </a:pathLst>
            </a:custGeom>
            <a:solidFill>
              <a:srgbClr val="36363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390652" cy="33203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-3212654">
            <a:off x="-2626933" y="2079840"/>
            <a:ext cx="7912983" cy="1374881"/>
          </a:xfrm>
          <a:custGeom>
            <a:avLst/>
            <a:gdLst/>
            <a:ahLst/>
            <a:cxnLst/>
            <a:rect r="r" b="b" t="t" l="l"/>
            <a:pathLst>
              <a:path h="1374881" w="7912983">
                <a:moveTo>
                  <a:pt x="0" y="0"/>
                </a:moveTo>
                <a:lnTo>
                  <a:pt x="7912984" y="0"/>
                </a:lnTo>
                <a:lnTo>
                  <a:pt x="7912984" y="1374881"/>
                </a:lnTo>
                <a:lnTo>
                  <a:pt x="0" y="13748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2194095">
            <a:off x="-1868549" y="-2513830"/>
            <a:ext cx="3716898" cy="8772589"/>
            <a:chOff x="0" y="0"/>
            <a:chExt cx="1390652" cy="328220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390652" cy="3282205"/>
            </a:xfrm>
            <a:custGeom>
              <a:avLst/>
              <a:gdLst/>
              <a:ahLst/>
              <a:cxnLst/>
              <a:rect r="r" b="b" t="t" l="l"/>
              <a:pathLst>
                <a:path h="3282205" w="1390652">
                  <a:moveTo>
                    <a:pt x="0" y="0"/>
                  </a:moveTo>
                  <a:lnTo>
                    <a:pt x="1390652" y="0"/>
                  </a:lnTo>
                  <a:lnTo>
                    <a:pt x="1390652" y="3282205"/>
                  </a:lnTo>
                  <a:lnTo>
                    <a:pt x="0" y="3282205"/>
                  </a:ln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390652" cy="33203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4095776" y="1863417"/>
            <a:ext cx="12835183" cy="6480578"/>
          </a:xfrm>
          <a:custGeom>
            <a:avLst/>
            <a:gdLst/>
            <a:ahLst/>
            <a:cxnLst/>
            <a:rect r="r" b="b" t="t" l="l"/>
            <a:pathLst>
              <a:path h="6480578" w="12835183">
                <a:moveTo>
                  <a:pt x="0" y="0"/>
                </a:moveTo>
                <a:lnTo>
                  <a:pt x="12835183" y="0"/>
                </a:lnTo>
                <a:lnTo>
                  <a:pt x="12835183" y="6480577"/>
                </a:lnTo>
                <a:lnTo>
                  <a:pt x="0" y="64805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16908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93E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800474">
            <a:off x="12649216" y="6057605"/>
            <a:ext cx="8774080" cy="1524496"/>
          </a:xfrm>
          <a:custGeom>
            <a:avLst/>
            <a:gdLst/>
            <a:ahLst/>
            <a:cxnLst/>
            <a:rect r="r" b="b" t="t" l="l"/>
            <a:pathLst>
              <a:path h="1524496" w="8774080">
                <a:moveTo>
                  <a:pt x="0" y="0"/>
                </a:moveTo>
                <a:lnTo>
                  <a:pt x="8774080" y="0"/>
                </a:lnTo>
                <a:lnTo>
                  <a:pt x="8774080" y="1524497"/>
                </a:lnTo>
                <a:lnTo>
                  <a:pt x="0" y="15244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9392774">
            <a:off x="16903913" y="2145600"/>
            <a:ext cx="4121374" cy="9727228"/>
            <a:chOff x="0" y="0"/>
            <a:chExt cx="1390652" cy="328220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90652" cy="3282205"/>
            </a:xfrm>
            <a:custGeom>
              <a:avLst/>
              <a:gdLst/>
              <a:ahLst/>
              <a:cxnLst/>
              <a:rect r="r" b="b" t="t" l="l"/>
              <a:pathLst>
                <a:path h="3282205" w="1390652">
                  <a:moveTo>
                    <a:pt x="0" y="0"/>
                  </a:moveTo>
                  <a:lnTo>
                    <a:pt x="1390652" y="0"/>
                  </a:lnTo>
                  <a:lnTo>
                    <a:pt x="1390652" y="3282205"/>
                  </a:lnTo>
                  <a:lnTo>
                    <a:pt x="0" y="3282205"/>
                  </a:lnTo>
                  <a:close/>
                </a:path>
              </a:pathLst>
            </a:custGeom>
            <a:solidFill>
              <a:srgbClr val="36363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390652" cy="33203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6800474">
            <a:off x="13634507" y="5876598"/>
            <a:ext cx="8774080" cy="1524496"/>
          </a:xfrm>
          <a:custGeom>
            <a:avLst/>
            <a:gdLst/>
            <a:ahLst/>
            <a:cxnLst/>
            <a:rect r="r" b="b" t="t" l="l"/>
            <a:pathLst>
              <a:path h="1524496" w="8774080">
                <a:moveTo>
                  <a:pt x="0" y="0"/>
                </a:moveTo>
                <a:lnTo>
                  <a:pt x="8774080" y="0"/>
                </a:lnTo>
                <a:lnTo>
                  <a:pt x="8774080" y="1524496"/>
                </a:lnTo>
                <a:lnTo>
                  <a:pt x="0" y="15244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-9392774">
            <a:off x="17632685" y="2404501"/>
            <a:ext cx="4121374" cy="9727228"/>
            <a:chOff x="0" y="0"/>
            <a:chExt cx="1390652" cy="328220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90652" cy="3282205"/>
            </a:xfrm>
            <a:custGeom>
              <a:avLst/>
              <a:gdLst/>
              <a:ahLst/>
              <a:cxnLst/>
              <a:rect r="r" b="b" t="t" l="l"/>
              <a:pathLst>
                <a:path h="3282205" w="1390652">
                  <a:moveTo>
                    <a:pt x="0" y="0"/>
                  </a:moveTo>
                  <a:lnTo>
                    <a:pt x="1390652" y="0"/>
                  </a:lnTo>
                  <a:lnTo>
                    <a:pt x="1390652" y="3282205"/>
                  </a:lnTo>
                  <a:lnTo>
                    <a:pt x="0" y="3282205"/>
                  </a:ln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390652" cy="33203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188755" y="1405136"/>
            <a:ext cx="11823226" cy="1038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PRACTICAL APPLICATIONS </a:t>
            </a:r>
          </a:p>
        </p:txBody>
      </p:sp>
      <p:sp>
        <p:nvSpPr>
          <p:cNvPr name="AutoShape 11" id="11"/>
          <p:cNvSpPr/>
          <p:nvPr/>
        </p:nvSpPr>
        <p:spPr>
          <a:xfrm flipV="true">
            <a:off x="5339811" y="3244052"/>
            <a:ext cx="0" cy="4308999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1362461" y="5257324"/>
            <a:ext cx="3617656" cy="1250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8"/>
              </a:lnSpc>
            </a:pPr>
            <a:r>
              <a:rPr lang="en-US" sz="1784" spc="12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Game theory aids in optimizing IDS by assessing attacker behavior and defending strategies.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818317" y="5238825"/>
            <a:ext cx="3668919" cy="935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8"/>
              </a:lnSpc>
            </a:pPr>
            <a:r>
              <a:rPr lang="en-US" sz="1784" spc="12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Game-theoretic models help defenders predict and neutralize threats proactively.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434765" y="5128737"/>
            <a:ext cx="4690527" cy="1250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8"/>
              </a:lnSpc>
            </a:pPr>
            <a:r>
              <a:rPr lang="en-US" sz="1784" spc="12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Game theory models help develop countermeasures for DoS attacks in wireless networks.</a:t>
            </a:r>
          </a:p>
          <a:p>
            <a:pPr algn="ctr">
              <a:lnSpc>
                <a:spcPts val="2498"/>
              </a:lnSpc>
            </a:pPr>
          </a:p>
        </p:txBody>
      </p:sp>
      <p:sp>
        <p:nvSpPr>
          <p:cNvPr name="AutoShape 15" id="15"/>
          <p:cNvSpPr/>
          <p:nvPr/>
        </p:nvSpPr>
        <p:spPr>
          <a:xfrm flipV="true">
            <a:off x="9941934" y="3328580"/>
            <a:ext cx="0" cy="4308999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851988" y="3328580"/>
            <a:ext cx="1544598" cy="1544598"/>
          </a:xfrm>
          <a:custGeom>
            <a:avLst/>
            <a:gdLst/>
            <a:ahLst/>
            <a:cxnLst/>
            <a:rect r="r" b="b" t="t" l="l"/>
            <a:pathLst>
              <a:path h="1544598" w="1544598">
                <a:moveTo>
                  <a:pt x="0" y="0"/>
                </a:moveTo>
                <a:lnTo>
                  <a:pt x="1544598" y="0"/>
                </a:lnTo>
                <a:lnTo>
                  <a:pt x="1544598" y="1544598"/>
                </a:lnTo>
                <a:lnTo>
                  <a:pt x="0" y="15445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205755" y="3682347"/>
            <a:ext cx="837064" cy="837064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3E4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074591" y="3551184"/>
            <a:ext cx="1099391" cy="1099391"/>
          </a:xfrm>
          <a:custGeom>
            <a:avLst/>
            <a:gdLst/>
            <a:ahLst/>
            <a:cxnLst/>
            <a:rect r="r" b="b" t="t" l="l"/>
            <a:pathLst>
              <a:path h="1099391" w="1099391">
                <a:moveTo>
                  <a:pt x="0" y="0"/>
                </a:moveTo>
                <a:lnTo>
                  <a:pt x="1099391" y="0"/>
                </a:lnTo>
                <a:lnTo>
                  <a:pt x="1099391" y="1099391"/>
                </a:lnTo>
                <a:lnTo>
                  <a:pt x="0" y="10993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297194" y="3773787"/>
            <a:ext cx="654185" cy="654185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3E46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5368386" y="3328580"/>
            <a:ext cx="1544598" cy="1544598"/>
          </a:xfrm>
          <a:custGeom>
            <a:avLst/>
            <a:gdLst/>
            <a:ahLst/>
            <a:cxnLst/>
            <a:rect r="r" b="b" t="t" l="l"/>
            <a:pathLst>
              <a:path h="1544598" w="1544598">
                <a:moveTo>
                  <a:pt x="0" y="0"/>
                </a:moveTo>
                <a:lnTo>
                  <a:pt x="1544598" y="0"/>
                </a:lnTo>
                <a:lnTo>
                  <a:pt x="1544598" y="1544598"/>
                </a:lnTo>
                <a:lnTo>
                  <a:pt x="0" y="15445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5722153" y="3682347"/>
            <a:ext cx="837064" cy="837064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3E46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5590989" y="3551184"/>
            <a:ext cx="1099391" cy="1099391"/>
          </a:xfrm>
          <a:custGeom>
            <a:avLst/>
            <a:gdLst/>
            <a:ahLst/>
            <a:cxnLst/>
            <a:rect r="r" b="b" t="t" l="l"/>
            <a:pathLst>
              <a:path h="1099391" w="1099391">
                <a:moveTo>
                  <a:pt x="0" y="0"/>
                </a:moveTo>
                <a:lnTo>
                  <a:pt x="1099391" y="0"/>
                </a:lnTo>
                <a:lnTo>
                  <a:pt x="1099391" y="1099391"/>
                </a:lnTo>
                <a:lnTo>
                  <a:pt x="0" y="10993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9" id="29"/>
          <p:cNvGrpSpPr/>
          <p:nvPr/>
        </p:nvGrpSpPr>
        <p:grpSpPr>
          <a:xfrm rot="0">
            <a:off x="5813592" y="3773787"/>
            <a:ext cx="654185" cy="654185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3E46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9989559" y="3328580"/>
            <a:ext cx="1544598" cy="1544598"/>
          </a:xfrm>
          <a:custGeom>
            <a:avLst/>
            <a:gdLst/>
            <a:ahLst/>
            <a:cxnLst/>
            <a:rect r="r" b="b" t="t" l="l"/>
            <a:pathLst>
              <a:path h="1544598" w="1544598">
                <a:moveTo>
                  <a:pt x="0" y="0"/>
                </a:moveTo>
                <a:lnTo>
                  <a:pt x="1544598" y="0"/>
                </a:lnTo>
                <a:lnTo>
                  <a:pt x="1544598" y="1544598"/>
                </a:lnTo>
                <a:lnTo>
                  <a:pt x="0" y="15445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3" id="33"/>
          <p:cNvGrpSpPr/>
          <p:nvPr/>
        </p:nvGrpSpPr>
        <p:grpSpPr>
          <a:xfrm rot="0">
            <a:off x="10343326" y="3682347"/>
            <a:ext cx="837064" cy="837064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3E46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6" id="36"/>
          <p:cNvSpPr/>
          <p:nvPr/>
        </p:nvSpPr>
        <p:spPr>
          <a:xfrm flipH="false" flipV="false" rot="0">
            <a:off x="10212162" y="3551184"/>
            <a:ext cx="1099391" cy="1099391"/>
          </a:xfrm>
          <a:custGeom>
            <a:avLst/>
            <a:gdLst/>
            <a:ahLst/>
            <a:cxnLst/>
            <a:rect r="r" b="b" t="t" l="l"/>
            <a:pathLst>
              <a:path h="1099391" w="1099391">
                <a:moveTo>
                  <a:pt x="0" y="0"/>
                </a:moveTo>
                <a:lnTo>
                  <a:pt x="1099391" y="0"/>
                </a:lnTo>
                <a:lnTo>
                  <a:pt x="1099391" y="1099391"/>
                </a:lnTo>
                <a:lnTo>
                  <a:pt x="0" y="10993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7" id="37"/>
          <p:cNvGrpSpPr/>
          <p:nvPr/>
        </p:nvGrpSpPr>
        <p:grpSpPr>
          <a:xfrm rot="0">
            <a:off x="10434765" y="3773787"/>
            <a:ext cx="654185" cy="654185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3E46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2173982" y="3716637"/>
            <a:ext cx="2956278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INTRUSION DETECTION SYSTEMS (IDS)</a:t>
            </a:r>
          </a:p>
        </p:txBody>
      </p:sp>
      <p:sp>
        <p:nvSpPr>
          <p:cNvPr name="Freeform 41" id="41"/>
          <p:cNvSpPr/>
          <p:nvPr/>
        </p:nvSpPr>
        <p:spPr>
          <a:xfrm flipH="false" flipV="false" rot="2897456">
            <a:off x="12020590" y="2481804"/>
            <a:ext cx="8774080" cy="1524496"/>
          </a:xfrm>
          <a:custGeom>
            <a:avLst/>
            <a:gdLst/>
            <a:ahLst/>
            <a:cxnLst/>
            <a:rect r="r" b="b" t="t" l="l"/>
            <a:pathLst>
              <a:path h="1524496" w="8774080">
                <a:moveTo>
                  <a:pt x="0" y="0"/>
                </a:moveTo>
                <a:lnTo>
                  <a:pt x="8774080" y="0"/>
                </a:lnTo>
                <a:lnTo>
                  <a:pt x="8774080" y="1524497"/>
                </a:lnTo>
                <a:lnTo>
                  <a:pt x="0" y="15244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2" id="42"/>
          <p:cNvGrpSpPr/>
          <p:nvPr/>
        </p:nvGrpSpPr>
        <p:grpSpPr>
          <a:xfrm rot="8304206">
            <a:off x="15332051" y="-3288074"/>
            <a:ext cx="4121374" cy="9727228"/>
            <a:chOff x="0" y="0"/>
            <a:chExt cx="1390652" cy="328220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390652" cy="3282205"/>
            </a:xfrm>
            <a:custGeom>
              <a:avLst/>
              <a:gdLst/>
              <a:ahLst/>
              <a:cxnLst/>
              <a:rect r="r" b="b" t="t" l="l"/>
              <a:pathLst>
                <a:path h="3282205" w="1390652">
                  <a:moveTo>
                    <a:pt x="0" y="0"/>
                  </a:moveTo>
                  <a:lnTo>
                    <a:pt x="1390652" y="0"/>
                  </a:lnTo>
                  <a:lnTo>
                    <a:pt x="1390652" y="3282205"/>
                  </a:lnTo>
                  <a:lnTo>
                    <a:pt x="0" y="3282205"/>
                  </a:lnTo>
                  <a:close/>
                </a:path>
              </a:pathLst>
            </a:custGeom>
            <a:solidFill>
              <a:srgbClr val="363636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38100"/>
              <a:ext cx="1390652" cy="33203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5" id="45"/>
          <p:cNvSpPr/>
          <p:nvPr/>
        </p:nvSpPr>
        <p:spPr>
          <a:xfrm flipH="false" flipV="false" rot="2897456">
            <a:off x="12272092" y="1512109"/>
            <a:ext cx="8774080" cy="1524496"/>
          </a:xfrm>
          <a:custGeom>
            <a:avLst/>
            <a:gdLst/>
            <a:ahLst/>
            <a:cxnLst/>
            <a:rect r="r" b="b" t="t" l="l"/>
            <a:pathLst>
              <a:path h="1524496" w="8774080">
                <a:moveTo>
                  <a:pt x="0" y="0"/>
                </a:moveTo>
                <a:lnTo>
                  <a:pt x="8774080" y="0"/>
                </a:lnTo>
                <a:lnTo>
                  <a:pt x="8774080" y="1524496"/>
                </a:lnTo>
                <a:lnTo>
                  <a:pt x="0" y="15244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6" id="46"/>
          <p:cNvGrpSpPr/>
          <p:nvPr/>
        </p:nvGrpSpPr>
        <p:grpSpPr>
          <a:xfrm rot="8304206">
            <a:off x="15874203" y="-3839625"/>
            <a:ext cx="4121374" cy="9727228"/>
            <a:chOff x="0" y="0"/>
            <a:chExt cx="1390652" cy="328220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1390652" cy="3282205"/>
            </a:xfrm>
            <a:custGeom>
              <a:avLst/>
              <a:gdLst/>
              <a:ahLst/>
              <a:cxnLst/>
              <a:rect r="r" b="b" t="t" l="l"/>
              <a:pathLst>
                <a:path h="3282205" w="1390652">
                  <a:moveTo>
                    <a:pt x="0" y="0"/>
                  </a:moveTo>
                  <a:lnTo>
                    <a:pt x="1390652" y="0"/>
                  </a:lnTo>
                  <a:lnTo>
                    <a:pt x="1390652" y="3282205"/>
                  </a:lnTo>
                  <a:lnTo>
                    <a:pt x="0" y="3282205"/>
                  </a:ln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38100"/>
              <a:ext cx="1390652" cy="33203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9" id="49"/>
          <p:cNvSpPr txBox="true"/>
          <p:nvPr/>
        </p:nvSpPr>
        <p:spPr>
          <a:xfrm rot="0">
            <a:off x="6776105" y="3892849"/>
            <a:ext cx="2956278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THREAT HUNTING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1441537" y="3625197"/>
            <a:ext cx="2956278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DENIAL OF SERVICE (DOS) MITIGATIONS)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93E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916774">
            <a:off x="-2876537" y="381017"/>
            <a:ext cx="11240987" cy="1953121"/>
          </a:xfrm>
          <a:custGeom>
            <a:avLst/>
            <a:gdLst/>
            <a:ahLst/>
            <a:cxnLst/>
            <a:rect r="r" b="b" t="t" l="l"/>
            <a:pathLst>
              <a:path h="1953121" w="11240987">
                <a:moveTo>
                  <a:pt x="0" y="0"/>
                </a:moveTo>
                <a:lnTo>
                  <a:pt x="11240987" y="0"/>
                </a:lnTo>
                <a:lnTo>
                  <a:pt x="11240987" y="1953122"/>
                </a:lnTo>
                <a:lnTo>
                  <a:pt x="0" y="19531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2489975">
            <a:off x="-1793689" y="-6118273"/>
            <a:ext cx="5280133" cy="12462121"/>
            <a:chOff x="0" y="0"/>
            <a:chExt cx="1390652" cy="328220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90652" cy="3282205"/>
            </a:xfrm>
            <a:custGeom>
              <a:avLst/>
              <a:gdLst/>
              <a:ahLst/>
              <a:cxnLst/>
              <a:rect r="r" b="b" t="t" l="l"/>
              <a:pathLst>
                <a:path h="3282205" w="1390652">
                  <a:moveTo>
                    <a:pt x="0" y="0"/>
                  </a:moveTo>
                  <a:lnTo>
                    <a:pt x="1390652" y="0"/>
                  </a:lnTo>
                  <a:lnTo>
                    <a:pt x="1390652" y="3282205"/>
                  </a:lnTo>
                  <a:lnTo>
                    <a:pt x="0" y="3282205"/>
                  </a:lnTo>
                  <a:close/>
                </a:path>
              </a:pathLst>
            </a:custGeom>
            <a:solidFill>
              <a:srgbClr val="36363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390652" cy="33203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2916774">
            <a:off x="-3772339" y="-38341"/>
            <a:ext cx="11240987" cy="1953121"/>
          </a:xfrm>
          <a:custGeom>
            <a:avLst/>
            <a:gdLst/>
            <a:ahLst/>
            <a:cxnLst/>
            <a:rect r="r" b="b" t="t" l="l"/>
            <a:pathLst>
              <a:path h="1953121" w="11240987">
                <a:moveTo>
                  <a:pt x="0" y="0"/>
                </a:moveTo>
                <a:lnTo>
                  <a:pt x="11240987" y="0"/>
                </a:lnTo>
                <a:lnTo>
                  <a:pt x="11240987" y="1953122"/>
                </a:lnTo>
                <a:lnTo>
                  <a:pt x="0" y="19531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2489975">
            <a:off x="-2578682" y="-6722881"/>
            <a:ext cx="5280133" cy="12462121"/>
            <a:chOff x="0" y="0"/>
            <a:chExt cx="1390652" cy="328220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90652" cy="3282205"/>
            </a:xfrm>
            <a:custGeom>
              <a:avLst/>
              <a:gdLst/>
              <a:ahLst/>
              <a:cxnLst/>
              <a:rect r="r" b="b" t="t" l="l"/>
              <a:pathLst>
                <a:path h="3282205" w="1390652">
                  <a:moveTo>
                    <a:pt x="0" y="0"/>
                  </a:moveTo>
                  <a:lnTo>
                    <a:pt x="1390652" y="0"/>
                  </a:lnTo>
                  <a:lnTo>
                    <a:pt x="1390652" y="3282205"/>
                  </a:lnTo>
                  <a:lnTo>
                    <a:pt x="0" y="3282205"/>
                  </a:lnTo>
                  <a:close/>
                </a:path>
              </a:pathLst>
            </a:custGeom>
            <a:solidFill>
              <a:srgbClr val="36363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390652" cy="33203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2844341">
            <a:off x="10423848" y="250397"/>
            <a:ext cx="11240987" cy="1953121"/>
          </a:xfrm>
          <a:custGeom>
            <a:avLst/>
            <a:gdLst/>
            <a:ahLst/>
            <a:cxnLst/>
            <a:rect r="r" b="b" t="t" l="l"/>
            <a:pathLst>
              <a:path h="1953121" w="11240987">
                <a:moveTo>
                  <a:pt x="0" y="0"/>
                </a:moveTo>
                <a:lnTo>
                  <a:pt x="11240987" y="0"/>
                </a:lnTo>
                <a:lnTo>
                  <a:pt x="11240987" y="1953121"/>
                </a:lnTo>
                <a:lnTo>
                  <a:pt x="0" y="19531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8251091">
            <a:off x="14841168" y="-6760705"/>
            <a:ext cx="5280133" cy="12462121"/>
            <a:chOff x="0" y="0"/>
            <a:chExt cx="1390652" cy="328220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90652" cy="3282205"/>
            </a:xfrm>
            <a:custGeom>
              <a:avLst/>
              <a:gdLst/>
              <a:ahLst/>
              <a:cxnLst/>
              <a:rect r="r" b="b" t="t" l="l"/>
              <a:pathLst>
                <a:path h="3282205" w="1390652">
                  <a:moveTo>
                    <a:pt x="0" y="0"/>
                  </a:moveTo>
                  <a:lnTo>
                    <a:pt x="1390652" y="0"/>
                  </a:lnTo>
                  <a:lnTo>
                    <a:pt x="1390652" y="3282205"/>
                  </a:lnTo>
                  <a:lnTo>
                    <a:pt x="0" y="3282205"/>
                  </a:lnTo>
                  <a:close/>
                </a:path>
              </a:pathLst>
            </a:custGeom>
            <a:solidFill>
              <a:srgbClr val="36363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390652" cy="33203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2844341">
            <a:off x="10934820" y="-596497"/>
            <a:ext cx="11240987" cy="1953121"/>
          </a:xfrm>
          <a:custGeom>
            <a:avLst/>
            <a:gdLst/>
            <a:ahLst/>
            <a:cxnLst/>
            <a:rect r="r" b="b" t="t" l="l"/>
            <a:pathLst>
              <a:path h="1953121" w="11240987">
                <a:moveTo>
                  <a:pt x="0" y="0"/>
                </a:moveTo>
                <a:lnTo>
                  <a:pt x="11240987" y="0"/>
                </a:lnTo>
                <a:lnTo>
                  <a:pt x="11240987" y="1953121"/>
                </a:lnTo>
                <a:lnTo>
                  <a:pt x="0" y="19531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8251091">
            <a:off x="15524751" y="-7477977"/>
            <a:ext cx="5280133" cy="12462121"/>
            <a:chOff x="0" y="0"/>
            <a:chExt cx="1390652" cy="328220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390652" cy="3282205"/>
            </a:xfrm>
            <a:custGeom>
              <a:avLst/>
              <a:gdLst/>
              <a:ahLst/>
              <a:cxnLst/>
              <a:rect r="r" b="b" t="t" l="l"/>
              <a:pathLst>
                <a:path h="3282205" w="1390652">
                  <a:moveTo>
                    <a:pt x="0" y="0"/>
                  </a:moveTo>
                  <a:lnTo>
                    <a:pt x="1390652" y="0"/>
                  </a:lnTo>
                  <a:lnTo>
                    <a:pt x="1390652" y="3282205"/>
                  </a:lnTo>
                  <a:lnTo>
                    <a:pt x="0" y="3282205"/>
                  </a:lnTo>
                  <a:close/>
                </a:path>
              </a:pathLst>
            </a:custGeom>
            <a:solidFill>
              <a:srgbClr val="363636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390652" cy="33203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4169131" y="847725"/>
            <a:ext cx="10809335" cy="1642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39"/>
              </a:lnSpc>
            </a:pPr>
            <a:r>
              <a:rPr lang="en-US" sz="96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CASE STUDIES </a:t>
            </a:r>
          </a:p>
        </p:txBody>
      </p:sp>
      <p:sp>
        <p:nvSpPr>
          <p:cNvPr name="AutoShape 19" id="19"/>
          <p:cNvSpPr/>
          <p:nvPr/>
        </p:nvSpPr>
        <p:spPr>
          <a:xfrm>
            <a:off x="4169131" y="2489835"/>
            <a:ext cx="10809335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3083232" y="3397133"/>
            <a:ext cx="1272584" cy="1272584"/>
          </a:xfrm>
          <a:custGeom>
            <a:avLst/>
            <a:gdLst/>
            <a:ahLst/>
            <a:cxnLst/>
            <a:rect r="r" b="b" t="t" l="l"/>
            <a:pathLst>
              <a:path h="1272584" w="1272584">
                <a:moveTo>
                  <a:pt x="0" y="0"/>
                </a:moveTo>
                <a:lnTo>
                  <a:pt x="1272584" y="0"/>
                </a:lnTo>
                <a:lnTo>
                  <a:pt x="1272584" y="1272584"/>
                </a:lnTo>
                <a:lnTo>
                  <a:pt x="0" y="12725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3266633" y="3580535"/>
            <a:ext cx="905781" cy="905781"/>
          </a:xfrm>
          <a:custGeom>
            <a:avLst/>
            <a:gdLst/>
            <a:ahLst/>
            <a:cxnLst/>
            <a:rect r="r" b="b" t="t" l="l"/>
            <a:pathLst>
              <a:path h="905781" w="905781">
                <a:moveTo>
                  <a:pt x="0" y="0"/>
                </a:moveTo>
                <a:lnTo>
                  <a:pt x="905781" y="0"/>
                </a:lnTo>
                <a:lnTo>
                  <a:pt x="905781" y="905780"/>
                </a:lnTo>
                <a:lnTo>
                  <a:pt x="0" y="9057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3416348" y="3730249"/>
            <a:ext cx="606351" cy="606351"/>
          </a:xfrm>
          <a:custGeom>
            <a:avLst/>
            <a:gdLst/>
            <a:ahLst/>
            <a:cxnLst/>
            <a:rect r="r" b="b" t="t" l="l"/>
            <a:pathLst>
              <a:path h="606351" w="606351">
                <a:moveTo>
                  <a:pt x="0" y="0"/>
                </a:moveTo>
                <a:lnTo>
                  <a:pt x="606351" y="0"/>
                </a:lnTo>
                <a:lnTo>
                  <a:pt x="606351" y="606352"/>
                </a:lnTo>
                <a:lnTo>
                  <a:pt x="0" y="6063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3539121" y="3853023"/>
            <a:ext cx="360805" cy="360805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3E4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3573626" y="3874838"/>
            <a:ext cx="296414" cy="317175"/>
          </a:xfrm>
          <a:custGeom>
            <a:avLst/>
            <a:gdLst/>
            <a:ahLst/>
            <a:cxnLst/>
            <a:rect r="r" b="b" t="t" l="l"/>
            <a:pathLst>
              <a:path h="317175" w="296414">
                <a:moveTo>
                  <a:pt x="0" y="0"/>
                </a:moveTo>
                <a:lnTo>
                  <a:pt x="296415" y="0"/>
                </a:lnTo>
                <a:lnTo>
                  <a:pt x="296415" y="317174"/>
                </a:lnTo>
                <a:lnTo>
                  <a:pt x="0" y="3171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3085542" y="5389211"/>
            <a:ext cx="1272584" cy="1272584"/>
            <a:chOff x="0" y="0"/>
            <a:chExt cx="1696778" cy="169677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696778" cy="1696778"/>
            </a:xfrm>
            <a:custGeom>
              <a:avLst/>
              <a:gdLst/>
              <a:ahLst/>
              <a:cxnLst/>
              <a:rect r="r" b="b" t="t" l="l"/>
              <a:pathLst>
                <a:path h="1696778" w="1696778">
                  <a:moveTo>
                    <a:pt x="0" y="0"/>
                  </a:moveTo>
                  <a:lnTo>
                    <a:pt x="1696778" y="0"/>
                  </a:lnTo>
                  <a:lnTo>
                    <a:pt x="1696778" y="1696778"/>
                  </a:lnTo>
                  <a:lnTo>
                    <a:pt x="0" y="16967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244535" y="244535"/>
              <a:ext cx="1207708" cy="1207708"/>
            </a:xfrm>
            <a:custGeom>
              <a:avLst/>
              <a:gdLst/>
              <a:ahLst/>
              <a:cxnLst/>
              <a:rect r="r" b="b" t="t" l="l"/>
              <a:pathLst>
                <a:path h="1207708" w="1207708">
                  <a:moveTo>
                    <a:pt x="0" y="0"/>
                  </a:moveTo>
                  <a:lnTo>
                    <a:pt x="1207708" y="0"/>
                  </a:lnTo>
                  <a:lnTo>
                    <a:pt x="1207708" y="1207708"/>
                  </a:lnTo>
                  <a:lnTo>
                    <a:pt x="0" y="12077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444155" y="444155"/>
              <a:ext cx="808468" cy="808468"/>
            </a:xfrm>
            <a:custGeom>
              <a:avLst/>
              <a:gdLst/>
              <a:ahLst/>
              <a:cxnLst/>
              <a:rect r="r" b="b" t="t" l="l"/>
              <a:pathLst>
                <a:path h="808468" w="808468">
                  <a:moveTo>
                    <a:pt x="0" y="0"/>
                  </a:moveTo>
                  <a:lnTo>
                    <a:pt x="808468" y="0"/>
                  </a:lnTo>
                  <a:lnTo>
                    <a:pt x="808468" y="808468"/>
                  </a:lnTo>
                  <a:lnTo>
                    <a:pt x="0" y="8084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31" id="31"/>
            <p:cNvGrpSpPr/>
            <p:nvPr/>
          </p:nvGrpSpPr>
          <p:grpSpPr>
            <a:xfrm rot="0">
              <a:off x="607852" y="607852"/>
              <a:ext cx="481073" cy="481073"/>
              <a:chOff x="0" y="0"/>
              <a:chExt cx="812800" cy="81280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93E46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34" id="34"/>
            <p:cNvSpPr/>
            <p:nvPr/>
          </p:nvSpPr>
          <p:spPr>
            <a:xfrm flipH="false" flipV="false" rot="0">
              <a:off x="653859" y="636939"/>
              <a:ext cx="395219" cy="422900"/>
            </a:xfrm>
            <a:custGeom>
              <a:avLst/>
              <a:gdLst/>
              <a:ahLst/>
              <a:cxnLst/>
              <a:rect r="r" b="b" t="t" l="l"/>
              <a:pathLst>
                <a:path h="422900" w="395219">
                  <a:moveTo>
                    <a:pt x="0" y="0"/>
                  </a:moveTo>
                  <a:lnTo>
                    <a:pt x="395219" y="0"/>
                  </a:lnTo>
                  <a:lnTo>
                    <a:pt x="395219" y="422900"/>
                  </a:lnTo>
                  <a:lnTo>
                    <a:pt x="0" y="4229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35" id="35"/>
          <p:cNvSpPr txBox="true"/>
          <p:nvPr/>
        </p:nvSpPr>
        <p:spPr>
          <a:xfrm rot="0">
            <a:off x="4172414" y="4217531"/>
            <a:ext cx="10490903" cy="480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0"/>
              </a:lnSpc>
            </a:pPr>
            <a:r>
              <a:rPr lang="en-US" sz="2835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COOPERATIVE GAME THEORY FOR RESOURCE ALLOCATION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3083232" y="7566670"/>
            <a:ext cx="1272584" cy="1272584"/>
            <a:chOff x="0" y="0"/>
            <a:chExt cx="1696778" cy="169677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696778" cy="1696778"/>
            </a:xfrm>
            <a:custGeom>
              <a:avLst/>
              <a:gdLst/>
              <a:ahLst/>
              <a:cxnLst/>
              <a:rect r="r" b="b" t="t" l="l"/>
              <a:pathLst>
                <a:path h="1696778" w="1696778">
                  <a:moveTo>
                    <a:pt x="0" y="0"/>
                  </a:moveTo>
                  <a:lnTo>
                    <a:pt x="1696778" y="0"/>
                  </a:lnTo>
                  <a:lnTo>
                    <a:pt x="1696778" y="1696778"/>
                  </a:lnTo>
                  <a:lnTo>
                    <a:pt x="0" y="16967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244535" y="244535"/>
              <a:ext cx="1207708" cy="1207708"/>
            </a:xfrm>
            <a:custGeom>
              <a:avLst/>
              <a:gdLst/>
              <a:ahLst/>
              <a:cxnLst/>
              <a:rect r="r" b="b" t="t" l="l"/>
              <a:pathLst>
                <a:path h="1207708" w="1207708">
                  <a:moveTo>
                    <a:pt x="0" y="0"/>
                  </a:moveTo>
                  <a:lnTo>
                    <a:pt x="1207708" y="0"/>
                  </a:lnTo>
                  <a:lnTo>
                    <a:pt x="1207708" y="1207708"/>
                  </a:lnTo>
                  <a:lnTo>
                    <a:pt x="0" y="12077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444155" y="444155"/>
              <a:ext cx="808468" cy="808468"/>
            </a:xfrm>
            <a:custGeom>
              <a:avLst/>
              <a:gdLst/>
              <a:ahLst/>
              <a:cxnLst/>
              <a:rect r="r" b="b" t="t" l="l"/>
              <a:pathLst>
                <a:path h="808468" w="808468">
                  <a:moveTo>
                    <a:pt x="0" y="0"/>
                  </a:moveTo>
                  <a:lnTo>
                    <a:pt x="808468" y="0"/>
                  </a:lnTo>
                  <a:lnTo>
                    <a:pt x="808468" y="808468"/>
                  </a:lnTo>
                  <a:lnTo>
                    <a:pt x="0" y="8084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0" id="40"/>
            <p:cNvGrpSpPr/>
            <p:nvPr/>
          </p:nvGrpSpPr>
          <p:grpSpPr>
            <a:xfrm rot="0">
              <a:off x="607852" y="607852"/>
              <a:ext cx="481073" cy="481073"/>
              <a:chOff x="0" y="0"/>
              <a:chExt cx="812800" cy="812800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93E46"/>
              </a:solidFill>
            </p:spPr>
          </p:sp>
          <p:sp>
            <p:nvSpPr>
              <p:cNvPr name="TextBox 42" id="42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43" id="43"/>
            <p:cNvSpPr/>
            <p:nvPr/>
          </p:nvSpPr>
          <p:spPr>
            <a:xfrm flipH="false" flipV="false" rot="0">
              <a:off x="653859" y="636939"/>
              <a:ext cx="395219" cy="422900"/>
            </a:xfrm>
            <a:custGeom>
              <a:avLst/>
              <a:gdLst/>
              <a:ahLst/>
              <a:cxnLst/>
              <a:rect r="r" b="b" t="t" l="l"/>
              <a:pathLst>
                <a:path h="422900" w="395219">
                  <a:moveTo>
                    <a:pt x="0" y="0"/>
                  </a:moveTo>
                  <a:lnTo>
                    <a:pt x="395219" y="0"/>
                  </a:lnTo>
                  <a:lnTo>
                    <a:pt x="395219" y="422900"/>
                  </a:lnTo>
                  <a:lnTo>
                    <a:pt x="0" y="4229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44" id="44"/>
          <p:cNvSpPr txBox="true"/>
          <p:nvPr/>
        </p:nvSpPr>
        <p:spPr>
          <a:xfrm rot="0">
            <a:off x="4169131" y="6393010"/>
            <a:ext cx="10490903" cy="480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0"/>
              </a:lnSpc>
            </a:pPr>
            <a:r>
              <a:rPr lang="en-US" sz="2835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MIXED STRATEGIES IN SECURITY PROTOCOLS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4022699" y="8568880"/>
            <a:ext cx="10490903" cy="480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0"/>
              </a:lnSpc>
            </a:pPr>
            <a:r>
              <a:rPr lang="en-US" sz="2835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BEHAVIORAL GAME THEORY IN CYBERSECURITY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72800" y="984885"/>
            <a:ext cx="1554729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CHALLENGES AND LIMITATIONS</a:t>
            </a:r>
          </a:p>
        </p:txBody>
      </p:sp>
      <p:sp>
        <p:nvSpPr>
          <p:cNvPr name="AutoShape 3" id="3"/>
          <p:cNvSpPr/>
          <p:nvPr/>
        </p:nvSpPr>
        <p:spPr>
          <a:xfrm>
            <a:off x="2910226" y="2480310"/>
            <a:ext cx="1264742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3000132" y="5699000"/>
            <a:ext cx="1264742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4416331" y="3606701"/>
            <a:ext cx="4456311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spc="21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Modeling Player Behavior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874440" y="3606701"/>
            <a:ext cx="4456311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spc="21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Computational Demands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217274" y="7109403"/>
            <a:ext cx="445631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spc="21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Psychological Factors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874440" y="7109403"/>
            <a:ext cx="445631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spc="21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Incomplete Information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672676" y="3401927"/>
            <a:ext cx="1544598" cy="1544598"/>
          </a:xfrm>
          <a:custGeom>
            <a:avLst/>
            <a:gdLst/>
            <a:ahLst/>
            <a:cxnLst/>
            <a:rect r="r" b="b" t="t" l="l"/>
            <a:pathLst>
              <a:path h="1544598" w="1544598">
                <a:moveTo>
                  <a:pt x="0" y="0"/>
                </a:moveTo>
                <a:lnTo>
                  <a:pt x="1544598" y="0"/>
                </a:lnTo>
                <a:lnTo>
                  <a:pt x="1544598" y="1544598"/>
                </a:lnTo>
                <a:lnTo>
                  <a:pt x="0" y="15445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026442" y="3755694"/>
            <a:ext cx="837064" cy="83706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3E46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2895279" y="3624530"/>
            <a:ext cx="1099391" cy="1099391"/>
          </a:xfrm>
          <a:custGeom>
            <a:avLst/>
            <a:gdLst/>
            <a:ahLst/>
            <a:cxnLst/>
            <a:rect r="r" b="b" t="t" l="l"/>
            <a:pathLst>
              <a:path h="1099391" w="1099391">
                <a:moveTo>
                  <a:pt x="0" y="0"/>
                </a:moveTo>
                <a:lnTo>
                  <a:pt x="1099391" y="0"/>
                </a:lnTo>
                <a:lnTo>
                  <a:pt x="1099391" y="1099392"/>
                </a:lnTo>
                <a:lnTo>
                  <a:pt x="0" y="10993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3117882" y="3847134"/>
            <a:ext cx="654185" cy="654185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3E4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2672676" y="6611908"/>
            <a:ext cx="1544598" cy="1544598"/>
          </a:xfrm>
          <a:custGeom>
            <a:avLst/>
            <a:gdLst/>
            <a:ahLst/>
            <a:cxnLst/>
            <a:rect r="r" b="b" t="t" l="l"/>
            <a:pathLst>
              <a:path h="1544598" w="1544598">
                <a:moveTo>
                  <a:pt x="0" y="0"/>
                </a:moveTo>
                <a:lnTo>
                  <a:pt x="1544598" y="0"/>
                </a:lnTo>
                <a:lnTo>
                  <a:pt x="1544598" y="1544598"/>
                </a:lnTo>
                <a:lnTo>
                  <a:pt x="0" y="15445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3026442" y="6965675"/>
            <a:ext cx="837064" cy="837064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3E46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2895279" y="6834512"/>
            <a:ext cx="1099391" cy="1099391"/>
          </a:xfrm>
          <a:custGeom>
            <a:avLst/>
            <a:gdLst/>
            <a:ahLst/>
            <a:cxnLst/>
            <a:rect r="r" b="b" t="t" l="l"/>
            <a:pathLst>
              <a:path h="1099391" w="1099391">
                <a:moveTo>
                  <a:pt x="0" y="0"/>
                </a:moveTo>
                <a:lnTo>
                  <a:pt x="1099391" y="0"/>
                </a:lnTo>
                <a:lnTo>
                  <a:pt x="1099391" y="1099391"/>
                </a:lnTo>
                <a:lnTo>
                  <a:pt x="0" y="10993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3117882" y="7057115"/>
            <a:ext cx="654185" cy="654185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3E46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9101242" y="3228169"/>
            <a:ext cx="1544598" cy="1544598"/>
          </a:xfrm>
          <a:custGeom>
            <a:avLst/>
            <a:gdLst/>
            <a:ahLst/>
            <a:cxnLst/>
            <a:rect r="r" b="b" t="t" l="l"/>
            <a:pathLst>
              <a:path h="1544598" w="1544598">
                <a:moveTo>
                  <a:pt x="0" y="0"/>
                </a:moveTo>
                <a:lnTo>
                  <a:pt x="1544598" y="0"/>
                </a:lnTo>
                <a:lnTo>
                  <a:pt x="1544598" y="1544598"/>
                </a:lnTo>
                <a:lnTo>
                  <a:pt x="0" y="15445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9455009" y="3581936"/>
            <a:ext cx="837064" cy="837064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3E46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9323845" y="3450772"/>
            <a:ext cx="1099391" cy="1099391"/>
          </a:xfrm>
          <a:custGeom>
            <a:avLst/>
            <a:gdLst/>
            <a:ahLst/>
            <a:cxnLst/>
            <a:rect r="r" b="b" t="t" l="l"/>
            <a:pathLst>
              <a:path h="1099391" w="1099391">
                <a:moveTo>
                  <a:pt x="0" y="0"/>
                </a:moveTo>
                <a:lnTo>
                  <a:pt x="1099392" y="0"/>
                </a:lnTo>
                <a:lnTo>
                  <a:pt x="1099392" y="1099391"/>
                </a:lnTo>
                <a:lnTo>
                  <a:pt x="0" y="10993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9546449" y="3673376"/>
            <a:ext cx="654185" cy="654185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3E46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9101242" y="6611908"/>
            <a:ext cx="1544598" cy="1544598"/>
          </a:xfrm>
          <a:custGeom>
            <a:avLst/>
            <a:gdLst/>
            <a:ahLst/>
            <a:cxnLst/>
            <a:rect r="r" b="b" t="t" l="l"/>
            <a:pathLst>
              <a:path h="1544598" w="1544598">
                <a:moveTo>
                  <a:pt x="0" y="0"/>
                </a:moveTo>
                <a:lnTo>
                  <a:pt x="1544598" y="0"/>
                </a:lnTo>
                <a:lnTo>
                  <a:pt x="1544598" y="1544598"/>
                </a:lnTo>
                <a:lnTo>
                  <a:pt x="0" y="15445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4" id="34"/>
          <p:cNvGrpSpPr/>
          <p:nvPr/>
        </p:nvGrpSpPr>
        <p:grpSpPr>
          <a:xfrm rot="0">
            <a:off x="9455009" y="6965675"/>
            <a:ext cx="837064" cy="837064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3E46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7" id="37"/>
          <p:cNvSpPr/>
          <p:nvPr/>
        </p:nvSpPr>
        <p:spPr>
          <a:xfrm flipH="false" flipV="false" rot="0">
            <a:off x="9323845" y="6834512"/>
            <a:ext cx="1099391" cy="1099391"/>
          </a:xfrm>
          <a:custGeom>
            <a:avLst/>
            <a:gdLst/>
            <a:ahLst/>
            <a:cxnLst/>
            <a:rect r="r" b="b" t="t" l="l"/>
            <a:pathLst>
              <a:path h="1099391" w="1099391">
                <a:moveTo>
                  <a:pt x="0" y="0"/>
                </a:moveTo>
                <a:lnTo>
                  <a:pt x="1099392" y="0"/>
                </a:lnTo>
                <a:lnTo>
                  <a:pt x="1099392" y="1099391"/>
                </a:lnTo>
                <a:lnTo>
                  <a:pt x="0" y="10993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8" id="38"/>
          <p:cNvGrpSpPr/>
          <p:nvPr/>
        </p:nvGrpSpPr>
        <p:grpSpPr>
          <a:xfrm rot="0">
            <a:off x="9546449" y="7057115"/>
            <a:ext cx="654185" cy="654185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3E46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93E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44455">
            <a:off x="11086835" y="6724152"/>
            <a:ext cx="11240987" cy="1953121"/>
          </a:xfrm>
          <a:custGeom>
            <a:avLst/>
            <a:gdLst/>
            <a:ahLst/>
            <a:cxnLst/>
            <a:rect r="r" b="b" t="t" l="l"/>
            <a:pathLst>
              <a:path h="1953121" w="11240987">
                <a:moveTo>
                  <a:pt x="0" y="0"/>
                </a:moveTo>
                <a:lnTo>
                  <a:pt x="11240987" y="0"/>
                </a:lnTo>
                <a:lnTo>
                  <a:pt x="11240987" y="1953122"/>
                </a:lnTo>
                <a:lnTo>
                  <a:pt x="0" y="19531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8548794">
            <a:off x="16046655" y="2579751"/>
            <a:ext cx="5280133" cy="12462121"/>
            <a:chOff x="0" y="0"/>
            <a:chExt cx="1390652" cy="328220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90652" cy="3282205"/>
            </a:xfrm>
            <a:custGeom>
              <a:avLst/>
              <a:gdLst/>
              <a:ahLst/>
              <a:cxnLst/>
              <a:rect r="r" b="b" t="t" l="l"/>
              <a:pathLst>
                <a:path h="3282205" w="1390652">
                  <a:moveTo>
                    <a:pt x="0" y="0"/>
                  </a:moveTo>
                  <a:lnTo>
                    <a:pt x="1390652" y="0"/>
                  </a:lnTo>
                  <a:lnTo>
                    <a:pt x="1390652" y="3282205"/>
                  </a:lnTo>
                  <a:lnTo>
                    <a:pt x="0" y="3282205"/>
                  </a:lnTo>
                  <a:close/>
                </a:path>
              </a:pathLst>
            </a:custGeom>
            <a:solidFill>
              <a:srgbClr val="36363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390652" cy="33203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7644455">
            <a:off x="12009581" y="7080331"/>
            <a:ext cx="11240987" cy="1953121"/>
          </a:xfrm>
          <a:custGeom>
            <a:avLst/>
            <a:gdLst/>
            <a:ahLst/>
            <a:cxnLst/>
            <a:rect r="r" b="b" t="t" l="l"/>
            <a:pathLst>
              <a:path h="1953121" w="11240987">
                <a:moveTo>
                  <a:pt x="0" y="0"/>
                </a:moveTo>
                <a:lnTo>
                  <a:pt x="11240987" y="0"/>
                </a:lnTo>
                <a:lnTo>
                  <a:pt x="11240987" y="1953121"/>
                </a:lnTo>
                <a:lnTo>
                  <a:pt x="0" y="19531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-8548794">
            <a:off x="16871715" y="3128423"/>
            <a:ext cx="5280133" cy="12462121"/>
            <a:chOff x="0" y="0"/>
            <a:chExt cx="1390652" cy="328220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90652" cy="3282205"/>
            </a:xfrm>
            <a:custGeom>
              <a:avLst/>
              <a:gdLst/>
              <a:ahLst/>
              <a:cxnLst/>
              <a:rect r="r" b="b" t="t" l="l"/>
              <a:pathLst>
                <a:path h="3282205" w="1390652">
                  <a:moveTo>
                    <a:pt x="0" y="0"/>
                  </a:moveTo>
                  <a:lnTo>
                    <a:pt x="1390652" y="0"/>
                  </a:lnTo>
                  <a:lnTo>
                    <a:pt x="1390652" y="3282205"/>
                  </a:lnTo>
                  <a:lnTo>
                    <a:pt x="0" y="3282205"/>
                  </a:ln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390652" cy="33203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-3234064">
            <a:off x="-3143540" y="372199"/>
            <a:ext cx="11240987" cy="1953121"/>
          </a:xfrm>
          <a:custGeom>
            <a:avLst/>
            <a:gdLst/>
            <a:ahLst/>
            <a:cxnLst/>
            <a:rect r="r" b="b" t="t" l="l"/>
            <a:pathLst>
              <a:path h="1953121" w="11240987">
                <a:moveTo>
                  <a:pt x="0" y="0"/>
                </a:moveTo>
                <a:lnTo>
                  <a:pt x="11240987" y="0"/>
                </a:lnTo>
                <a:lnTo>
                  <a:pt x="11240987" y="1953121"/>
                </a:lnTo>
                <a:lnTo>
                  <a:pt x="0" y="19531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2172685">
            <a:off x="-2167342" y="-5966217"/>
            <a:ext cx="5280133" cy="12462121"/>
            <a:chOff x="0" y="0"/>
            <a:chExt cx="1390652" cy="328220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90652" cy="3282205"/>
            </a:xfrm>
            <a:custGeom>
              <a:avLst/>
              <a:gdLst/>
              <a:ahLst/>
              <a:cxnLst/>
              <a:rect r="r" b="b" t="t" l="l"/>
              <a:pathLst>
                <a:path h="3282205" w="1390652">
                  <a:moveTo>
                    <a:pt x="0" y="0"/>
                  </a:moveTo>
                  <a:lnTo>
                    <a:pt x="1390652" y="0"/>
                  </a:lnTo>
                  <a:lnTo>
                    <a:pt x="1390652" y="3282205"/>
                  </a:lnTo>
                  <a:lnTo>
                    <a:pt x="0" y="3282205"/>
                  </a:lnTo>
                  <a:close/>
                </a:path>
              </a:pathLst>
            </a:custGeom>
            <a:solidFill>
              <a:srgbClr val="36363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390652" cy="33203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-3234064">
            <a:off x="-4074180" y="17873"/>
            <a:ext cx="11240987" cy="1953121"/>
          </a:xfrm>
          <a:custGeom>
            <a:avLst/>
            <a:gdLst/>
            <a:ahLst/>
            <a:cxnLst/>
            <a:rect r="r" b="b" t="t" l="l"/>
            <a:pathLst>
              <a:path h="1953121" w="11240987">
                <a:moveTo>
                  <a:pt x="0" y="0"/>
                </a:moveTo>
                <a:lnTo>
                  <a:pt x="11240987" y="0"/>
                </a:lnTo>
                <a:lnTo>
                  <a:pt x="11240987" y="1953122"/>
                </a:lnTo>
                <a:lnTo>
                  <a:pt x="0" y="19531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2172685">
            <a:off x="-3004718" y="-6495904"/>
            <a:ext cx="5280133" cy="12462121"/>
            <a:chOff x="0" y="0"/>
            <a:chExt cx="1390652" cy="328220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390652" cy="3282205"/>
            </a:xfrm>
            <a:custGeom>
              <a:avLst/>
              <a:gdLst/>
              <a:ahLst/>
              <a:cxnLst/>
              <a:rect r="r" b="b" t="t" l="l"/>
              <a:pathLst>
                <a:path h="3282205" w="1390652">
                  <a:moveTo>
                    <a:pt x="0" y="0"/>
                  </a:moveTo>
                  <a:lnTo>
                    <a:pt x="1390652" y="0"/>
                  </a:lnTo>
                  <a:lnTo>
                    <a:pt x="1390652" y="3282205"/>
                  </a:lnTo>
                  <a:lnTo>
                    <a:pt x="0" y="3282205"/>
                  </a:ln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390652" cy="33203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3525236" y="1405459"/>
            <a:ext cx="11836222" cy="855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40"/>
              </a:lnSpc>
            </a:pPr>
            <a:r>
              <a:rPr lang="en-US" sz="60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FUTURE SCOPE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617809" y="3534607"/>
            <a:ext cx="5676599" cy="122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spc="245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Game Theory and Machine Learning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247092" y="6021363"/>
            <a:ext cx="5375784" cy="184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spc="245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Dynamic Adaptation and Enhanced Defense System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6657870" y="5846007"/>
            <a:ext cx="1508856" cy="1508856"/>
            <a:chOff x="0" y="0"/>
            <a:chExt cx="2011808" cy="201180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011808" cy="2011808"/>
            </a:xfrm>
            <a:custGeom>
              <a:avLst/>
              <a:gdLst/>
              <a:ahLst/>
              <a:cxnLst/>
              <a:rect r="r" b="b" t="t" l="l"/>
              <a:pathLst>
                <a:path h="2011808" w="2011808">
                  <a:moveTo>
                    <a:pt x="0" y="0"/>
                  </a:moveTo>
                  <a:lnTo>
                    <a:pt x="2011808" y="0"/>
                  </a:lnTo>
                  <a:lnTo>
                    <a:pt x="2011808" y="2011808"/>
                  </a:lnTo>
                  <a:lnTo>
                    <a:pt x="0" y="20118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3" id="23"/>
            <p:cNvGrpSpPr/>
            <p:nvPr/>
          </p:nvGrpSpPr>
          <p:grpSpPr>
            <a:xfrm rot="0">
              <a:off x="460774" y="460774"/>
              <a:ext cx="1090259" cy="1090259"/>
              <a:chOff x="0" y="0"/>
              <a:chExt cx="8128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93E46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26" id="26"/>
            <p:cNvSpPr/>
            <p:nvPr/>
          </p:nvSpPr>
          <p:spPr>
            <a:xfrm flipH="false" flipV="false" rot="0">
              <a:off x="289936" y="289936"/>
              <a:ext cx="1431935" cy="1431935"/>
            </a:xfrm>
            <a:custGeom>
              <a:avLst/>
              <a:gdLst/>
              <a:ahLst/>
              <a:cxnLst/>
              <a:rect r="r" b="b" t="t" l="l"/>
              <a:pathLst>
                <a:path h="1431935" w="1431935">
                  <a:moveTo>
                    <a:pt x="0" y="0"/>
                  </a:moveTo>
                  <a:lnTo>
                    <a:pt x="1431935" y="0"/>
                  </a:lnTo>
                  <a:lnTo>
                    <a:pt x="1431935" y="1431935"/>
                  </a:lnTo>
                  <a:lnTo>
                    <a:pt x="0" y="14319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7" id="27"/>
            <p:cNvGrpSpPr/>
            <p:nvPr/>
          </p:nvGrpSpPr>
          <p:grpSpPr>
            <a:xfrm rot="0">
              <a:off x="579873" y="579873"/>
              <a:ext cx="852062" cy="852062"/>
              <a:chOff x="0" y="0"/>
              <a:chExt cx="812800" cy="8128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93E46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30" id="30"/>
          <p:cNvSpPr/>
          <p:nvPr/>
        </p:nvSpPr>
        <p:spPr>
          <a:xfrm flipH="false" flipV="false" rot="0">
            <a:off x="2108953" y="3265227"/>
            <a:ext cx="1508856" cy="1508856"/>
          </a:xfrm>
          <a:custGeom>
            <a:avLst/>
            <a:gdLst/>
            <a:ahLst/>
            <a:cxnLst/>
            <a:rect r="r" b="b" t="t" l="l"/>
            <a:pathLst>
              <a:path h="1508856" w="1508856">
                <a:moveTo>
                  <a:pt x="0" y="0"/>
                </a:moveTo>
                <a:lnTo>
                  <a:pt x="1508856" y="0"/>
                </a:lnTo>
                <a:lnTo>
                  <a:pt x="1508856" y="1508855"/>
                </a:lnTo>
                <a:lnTo>
                  <a:pt x="0" y="15088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2454534" y="3610807"/>
            <a:ext cx="817694" cy="817694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3E46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4" id="34"/>
          <p:cNvSpPr/>
          <p:nvPr/>
        </p:nvSpPr>
        <p:spPr>
          <a:xfrm flipH="false" flipV="false" rot="0">
            <a:off x="2326405" y="3482679"/>
            <a:ext cx="1073951" cy="1073951"/>
          </a:xfrm>
          <a:custGeom>
            <a:avLst/>
            <a:gdLst/>
            <a:ahLst/>
            <a:cxnLst/>
            <a:rect r="r" b="b" t="t" l="l"/>
            <a:pathLst>
              <a:path h="1073951" w="1073951">
                <a:moveTo>
                  <a:pt x="0" y="0"/>
                </a:moveTo>
                <a:lnTo>
                  <a:pt x="1073951" y="0"/>
                </a:lnTo>
                <a:lnTo>
                  <a:pt x="1073951" y="1073951"/>
                </a:lnTo>
                <a:lnTo>
                  <a:pt x="0" y="107395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5" id="35"/>
          <p:cNvGrpSpPr/>
          <p:nvPr/>
        </p:nvGrpSpPr>
        <p:grpSpPr>
          <a:xfrm rot="0">
            <a:off x="2543857" y="3700131"/>
            <a:ext cx="639047" cy="639047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3E46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38" id="38"/>
          <p:cNvSpPr/>
          <p:nvPr/>
        </p:nvSpPr>
        <p:spPr>
          <a:xfrm flipV="true">
            <a:off x="3525236" y="2508885"/>
            <a:ext cx="11836222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DAGZkpL6OEI</dc:identifier>
  <dcterms:modified xsi:type="dcterms:W3CDTF">2011-08-01T06:04:30Z</dcterms:modified>
  <cp:revision>1</cp:revision>
  <dc:title>application of game Theory</dc:title>
</cp:coreProperties>
</file>