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2" r:id="rId1"/>
  </p:sldMasterIdLst>
  <p:notesMasterIdLst>
    <p:notesMasterId r:id="rId17"/>
  </p:notesMasterIdLst>
  <p:sldIdLst>
    <p:sldId id="426" r:id="rId2"/>
    <p:sldId id="432" r:id="rId3"/>
    <p:sldId id="376" r:id="rId4"/>
    <p:sldId id="394" r:id="rId5"/>
    <p:sldId id="431" r:id="rId6"/>
    <p:sldId id="439" r:id="rId7"/>
    <p:sldId id="449" r:id="rId8"/>
    <p:sldId id="441" r:id="rId9"/>
    <p:sldId id="447" r:id="rId10"/>
    <p:sldId id="442" r:id="rId11"/>
    <p:sldId id="443" r:id="rId12"/>
    <p:sldId id="446" r:id="rId13"/>
    <p:sldId id="448" r:id="rId14"/>
    <p:sldId id="445" r:id="rId15"/>
    <p:sldId id="44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A9D7"/>
    <a:srgbClr val="9397D0"/>
    <a:srgbClr val="498EF3"/>
    <a:srgbClr val="FFFFFF"/>
    <a:srgbClr val="1E5FA0"/>
    <a:srgbClr val="7DB2E6"/>
    <a:srgbClr val="9BC7CF"/>
    <a:srgbClr val="417B84"/>
    <a:srgbClr val="D0EBB5"/>
    <a:srgbClr val="BDD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 autoAdjust="0"/>
    <p:restoredTop sz="84390" autoAdjust="0"/>
  </p:normalViewPr>
  <p:slideViewPr>
    <p:cSldViewPr snapToGrid="0">
      <p:cViewPr>
        <p:scale>
          <a:sx n="85" d="100"/>
          <a:sy n="85" d="100"/>
        </p:scale>
        <p:origin x="1800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3D911-9E06-48A4-B690-63581E3594E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FDD54-04CA-4234-8B14-866A6359AB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70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FDD54-04CA-4234-8B14-866A6359AB4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59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D729F-AD2F-E694-134A-EE9B37DF2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D3F382-1CC3-8887-4C65-FDF03F4073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92BAA8-2F92-6B09-50BF-EA78E1A92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C6C434-B90C-7BEB-11F6-D6AA39FA0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FDD54-04CA-4234-8B14-866A6359AB4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112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9854-5966-3222-6CB6-662CA84DA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14C954F-BFC6-8183-B032-3C20C041B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E45FE5B-F9A6-93A1-AD8C-A54CCE9C6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8C6862-F884-1C8C-04FF-F2668C343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FDD54-04CA-4234-8B14-866A6359AB4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631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C9C9D-E1EF-6B59-ED76-012276DB1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94D689-3BEE-EC8D-3CF5-F4FAA8FCB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1C2A13E-A1E1-354F-E5BA-C47712967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25BDEB-495F-CFDF-09C2-542DD51D5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FDD54-04CA-4234-8B14-866A6359AB4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266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3B141-6A89-5C50-C444-F8325F3FE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B7DBAF1-C35B-DF19-0F79-D373EAC8C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07AD7D9-BF1C-7D01-693F-35F49D594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DC1F2F-B743-AE52-0FC8-BABF71708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FDD54-04CA-4234-8B14-866A6359AB4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386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37522-8BBA-23CB-C070-7046C6F2C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BD4CD8-8147-FF37-9DF4-E325DB561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C016E1-AF87-E024-33A1-D3A2F7D39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0FF6E0-B8A2-339F-8B49-B78C5CBE7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FDD54-04CA-4234-8B14-866A6359AB4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961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13B34-54B9-82BF-5E7A-0C35A0364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0C5E2B-8986-A8B5-2608-D6FA8A95A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5AF80B-63B8-EF8D-5B46-DCCAC62F5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3E8C20-008C-B34F-0FBB-E76582B3B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FDD54-04CA-4234-8B14-866A6359AB4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28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9084B-7F80-7C52-EE85-2B3E5BA84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BE938ED-D692-62CA-85AE-2AE3368FC6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5258C3-B7A6-BD87-ED63-5750A9B26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C1CC8C-F5A0-E91A-2796-3F3C4775E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FDD54-04CA-4234-8B14-866A6359AB4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07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i="0" u="none" strike="noStrike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FDD54-04CA-4234-8B14-866A6359AB4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34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FDD54-04CA-4234-8B14-866A6359AB4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42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4E790-1DED-D934-0A08-7BB8806C2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08325C-8236-6D1D-EC03-10655E2AE5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C37475-6244-AB35-FABA-FBCC1BCF4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EEC046-CA90-5D21-32BE-55D2266EF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FDD54-04CA-4234-8B14-866A6359AB4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10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FF536-2AD2-F15E-9BEE-07A689B67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3F11E7-87D1-CB81-B00F-CBF2AD5EC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F52E77-7DFE-283D-184E-E58220DC0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913D7C-B3DA-8343-84BD-8BFE635D5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FDD54-04CA-4234-8B14-866A6359AB4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47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C74D7-C7EE-D5D5-8DE1-59D0AC9BF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8065210-65A0-1D0C-EBA4-FFA93B7E2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28AD5E-7A0A-5591-E56F-07854F859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E0BF95-E0DA-B454-3D2B-9EC39D4E0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FDD54-04CA-4234-8B14-866A6359AB4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800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0E9D1-CB0B-5232-1726-D26CDE7F1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9D920D-81A9-E8FD-60F9-BBBE3C3CC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D8119E-B1F3-8D23-AEA3-28F1128E5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D2E0EC-47FF-63B7-2AE0-0DA82A500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FDD54-04CA-4234-8B14-866A6359AB4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57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C4EAB-4184-3D4F-CC46-AF39F3C66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965042-C6FE-C8F0-675B-61753613F9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38E2C40-F564-F448-D229-9CD6B5DBF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986E46-5202-C726-04F3-F86AF8759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FDD54-04CA-4234-8B14-866A6359AB4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5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2A064-7481-F5CB-E03A-3A3FC3EC1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928773-E586-F991-799E-BF0CAD604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1133B-5337-B4CC-7F81-8C17C2A1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710B-CFF9-43AB-8860-8E96E43D6B90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A84004-E447-6046-7556-7E975AAE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E57D5A-F5D1-C6AD-23B0-6AFFFA04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D827A-9369-1EF8-7DCC-4A994FBA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114F42-4F1C-F04E-EFDE-FB2DE4F3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9DCFBC-4B22-F07F-27F5-A5773E17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E746-EA26-44D6-A40C-423B813EC231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0BB25A-ACAF-91F4-0C2A-BBBBBEDD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6EDF7-5712-43EE-DB26-3231EF9D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5A5B60-DAC2-A665-6ED8-24FFB3F3C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00043B-3497-826F-D343-48B1B3A67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A6D68-079E-3416-6DD7-06F65423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7F0-CC80-4BBC-B4B8-56E0B9D5AC88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1A183D-36C9-8D1C-0475-246A0959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40E34C-289C-D58D-C7C5-0E90131A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0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C1F71-6A6E-A159-53C5-5A1ED6B5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CF61B-7C84-7E67-F0CF-C6E08A22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5A14F-61DB-281B-4336-42F836DE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BD6E-722A-4DC0-87BC-7889C157B8F4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D2F3D-B29C-2854-BEBD-E41ED6E2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3805F2-5FDE-71BE-AEDB-2300415F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5A582-AABB-FA13-C388-6B7A877B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16E9EF-1A0B-808C-D04B-249FFB65C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F9468C-6E5B-4756-A790-2A7D9FBF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391B-5C3B-4C65-AEBD-6095463EC80D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40CEDF-D6A0-4612-9580-192CC82D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53E676-8DA7-C9E2-6AD0-7DB10409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9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F13D9-53F3-2AA4-7E3D-B53D54D3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A7C7E8-EB48-8145-30BB-F17E3F54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28A0C9-AF6E-120B-CEFB-720A82B36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64B41D-4636-CB1A-BB42-2C9BBE23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F58C-8FD0-4E87-8614-56EA8C456844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0CF9D2-C807-104D-A6D4-EE9F6FF2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F9D27E-FDEB-90A9-DE58-442F1817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7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358D2-F995-6CBF-F185-280CBFD0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27FE6D-9AD7-E16C-7BA8-5F2F974C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FF3D8A-2AF5-24B9-DEA0-E972D0FEF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7DAC5D-59D5-52A8-754A-85C0B2DDD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BFEE96-1384-7160-D7B0-75CF3FC43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D1E22D-9E40-8181-6D6D-3495F791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0D5F-6C40-42F6-B552-BF42D03EA5BE}" type="datetime1">
              <a:rPr lang="en-US" smtClean="0"/>
              <a:t>9/18/24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0F3821-9049-8EE4-6D1F-B88BD28E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5388B5-C52D-DF2B-7720-D3DE89AF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3D79B-DA40-1669-950A-CFEF0D61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DDECE8-F34C-2019-45F2-85637123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4F6E-57DF-40F2-A852-2E0CF869FE8C}" type="datetime1">
              <a:rPr lang="en-US" smtClean="0"/>
              <a:t>9/18/24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23B740-A85E-DB4C-3EA8-FB9F478F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D46E52-8820-B168-9ACD-65880179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D4DB79-5539-145D-AF5A-6279C667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B6A5-FCC0-4701-8B4C-746826C74A56}" type="datetime1">
              <a:rPr lang="en-US" smtClean="0"/>
              <a:t>9/18/24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57998B-9A5C-62EB-C7F9-86C0D70A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08AD78-EF8B-20C1-53FF-D3C29DEC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3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D33A7-ECB6-8927-0739-20B3D48C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FB5DDC-7CE5-B139-C5E7-92143B91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591604-EEC4-2EC4-6026-65972A728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35B23C-4242-AA1B-AB1E-E7B2F906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515B-D87C-44B7-9A5A-A5BF91C3F327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866883-A1DE-CD4C-CAB3-023408FC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C45C8E-EE32-384E-D024-049FC062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2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07294-1EDC-2EC6-E498-0B480CDB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9FBE6-8B9F-9ED4-1A74-CDF61F485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8137D5-008E-24CB-8A1D-7FA7A7231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77904D-6DF2-CBF4-D865-783A4754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C883-9843-4487-8BEB-9CD00BB18AAC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A080DD-72B1-07C6-667F-B7C5B621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F03E0C-9D5F-42BE-F17A-7335C660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B5E7ED-1E4E-C414-53AB-28781955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7AAA9B-D63C-85D0-1FC2-2C6F8B70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A0B59-FB23-D455-66E3-9E63BFCDB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BE024-DCA3-44CB-ACF3-2C59AC19A493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8C131D-091E-81BF-1D2C-38797D69B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54AA90-3838-81A9-FA1B-4F9CF9BC5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1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7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9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8E6BFD-F41D-754F-BFCA-4176CBF4F3E1}"/>
              </a:ext>
            </a:extLst>
          </p:cNvPr>
          <p:cNvSpPr txBox="1"/>
          <p:nvPr/>
        </p:nvSpPr>
        <p:spPr>
          <a:xfrm>
            <a:off x="4949636" y="3718340"/>
            <a:ext cx="6894851" cy="30236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accent5"/>
                </a:solidFill>
                <a:ea typeface="+mj-ea"/>
                <a:cs typeface="+mj-cs"/>
              </a:rPr>
              <a:t>Relationship between spinal lesions and activity of axial spondyloarthritis and degenerative spinal lesions: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dirty="0">
                <a:solidFill>
                  <a:schemeClr val="accent5"/>
                </a:solidFill>
                <a:ea typeface="+mj-ea"/>
                <a:cs typeface="+mj-cs"/>
              </a:rPr>
              <a:t>10-year follow-up of the DESIR cohort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18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septembre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2024</a:t>
            </a:r>
            <a:endParaRPr lang="en-US" sz="2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C0BF5E-6347-7094-40FF-3AA6E0751FA8}"/>
              </a:ext>
            </a:extLst>
          </p:cNvPr>
          <p:cNvSpPr/>
          <p:nvPr/>
        </p:nvSpPr>
        <p:spPr>
          <a:xfrm>
            <a:off x="177421" y="109183"/>
            <a:ext cx="150125" cy="150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44B71F6-11EE-9C06-0948-74064D988D3F}"/>
              </a:ext>
            </a:extLst>
          </p:cNvPr>
          <p:cNvSpPr/>
          <p:nvPr/>
        </p:nvSpPr>
        <p:spPr>
          <a:xfrm>
            <a:off x="466299" y="116007"/>
            <a:ext cx="150125" cy="15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D8026C6-E800-36C5-F9C1-E3B94D4A5BC3}"/>
              </a:ext>
            </a:extLst>
          </p:cNvPr>
          <p:cNvSpPr/>
          <p:nvPr/>
        </p:nvSpPr>
        <p:spPr>
          <a:xfrm>
            <a:off x="755177" y="116007"/>
            <a:ext cx="150125" cy="150125"/>
          </a:xfrm>
          <a:prstGeom prst="ellipse">
            <a:avLst/>
          </a:prstGeom>
          <a:solidFill>
            <a:srgbClr val="FE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306B155-1F29-FB9E-0EC4-D442C8C7235D}"/>
              </a:ext>
            </a:extLst>
          </p:cNvPr>
          <p:cNvSpPr/>
          <p:nvPr/>
        </p:nvSpPr>
        <p:spPr>
          <a:xfrm>
            <a:off x="11723511" y="98636"/>
            <a:ext cx="772838" cy="7328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79921A7-AA80-456B-E069-346D1EE56201}"/>
              </a:ext>
            </a:extLst>
          </p:cNvPr>
          <p:cNvSpPr/>
          <p:nvPr/>
        </p:nvSpPr>
        <p:spPr>
          <a:xfrm>
            <a:off x="9008780" y="116007"/>
            <a:ext cx="557504" cy="5424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AE79649-E147-BD2E-1960-6DE7434141C1}"/>
              </a:ext>
            </a:extLst>
          </p:cNvPr>
          <p:cNvSpPr/>
          <p:nvPr/>
        </p:nvSpPr>
        <p:spPr>
          <a:xfrm>
            <a:off x="11844487" y="2554009"/>
            <a:ext cx="623048" cy="56314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07FCAA0-0051-6EB5-A8A2-9CE903FF9DC1}"/>
              </a:ext>
            </a:extLst>
          </p:cNvPr>
          <p:cNvSpPr/>
          <p:nvPr/>
        </p:nvSpPr>
        <p:spPr>
          <a:xfrm>
            <a:off x="10148193" y="969522"/>
            <a:ext cx="1015107" cy="9410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logo_DESIR_20150430_MRX">
            <a:extLst>
              <a:ext uri="{FF2B5EF4-FFF2-40B4-BE49-F238E27FC236}">
                <a16:creationId xmlns:a16="http://schemas.microsoft.com/office/drawing/2014/main" id="{0A23B295-D512-0505-0EBD-42EEC1B3B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81" y="3643226"/>
            <a:ext cx="2859138" cy="10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Une image contenant texte, Police, logo, symbole&#10;&#10;Description générée automatiquement">
            <a:extLst>
              <a:ext uri="{FF2B5EF4-FFF2-40B4-BE49-F238E27FC236}">
                <a16:creationId xmlns:a16="http://schemas.microsoft.com/office/drawing/2014/main" id="{7E4F735E-E523-CD32-6B4E-3A4003EAF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21" y="6283233"/>
            <a:ext cx="3073140" cy="5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8"/>
    </mc:Choice>
    <mc:Fallback xmlns="">
      <p:transition spd="slow" advTm="91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262CD-6BB2-81C2-4D91-F9036C02D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412F5D91-FFD9-4BD6-3EB9-5B932123AE13}"/>
              </a:ext>
            </a:extLst>
          </p:cNvPr>
          <p:cNvSpPr/>
          <p:nvPr/>
        </p:nvSpPr>
        <p:spPr>
          <a:xfrm>
            <a:off x="177421" y="109183"/>
            <a:ext cx="150125" cy="150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4028825-9EFF-334C-DE03-6EA5B9BA3CFD}"/>
              </a:ext>
            </a:extLst>
          </p:cNvPr>
          <p:cNvSpPr/>
          <p:nvPr/>
        </p:nvSpPr>
        <p:spPr>
          <a:xfrm>
            <a:off x="466299" y="116007"/>
            <a:ext cx="150125" cy="15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21A8CE-817F-A580-02A2-F69E143E61A2}"/>
              </a:ext>
            </a:extLst>
          </p:cNvPr>
          <p:cNvSpPr/>
          <p:nvPr/>
        </p:nvSpPr>
        <p:spPr>
          <a:xfrm>
            <a:off x="755177" y="116007"/>
            <a:ext cx="150125" cy="150125"/>
          </a:xfrm>
          <a:prstGeom prst="ellipse">
            <a:avLst/>
          </a:prstGeom>
          <a:solidFill>
            <a:srgbClr val="FE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211DEE77-52D4-0C2B-70B6-205723C83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846" y="252484"/>
            <a:ext cx="4632369" cy="3429415"/>
          </a:xfrm>
          <a:prstGeom prst="rect">
            <a:avLst/>
          </a:prstGeom>
        </p:spPr>
      </p:pic>
      <p:pic>
        <p:nvPicPr>
          <p:cNvPr id="12" name="Image 11" descr="Une image contenant texte, menu, capture d’écran, Police&#10;&#10;Description générée automatiquement">
            <a:extLst>
              <a:ext uri="{FF2B5EF4-FFF2-40B4-BE49-F238E27FC236}">
                <a16:creationId xmlns:a16="http://schemas.microsoft.com/office/drawing/2014/main" id="{AADEDB5C-34F8-0170-2EE0-12092F301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198" y="3651237"/>
            <a:ext cx="4274023" cy="24548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D3FE2C-41CD-03B2-11BF-9447A817DF17}"/>
              </a:ext>
            </a:extLst>
          </p:cNvPr>
          <p:cNvSpPr/>
          <p:nvPr/>
        </p:nvSpPr>
        <p:spPr>
          <a:xfrm>
            <a:off x="4455198" y="3286055"/>
            <a:ext cx="4447018" cy="130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F8E0AF-E0EC-993A-DA79-1E3F4BC25D4B}"/>
              </a:ext>
            </a:extLst>
          </p:cNvPr>
          <p:cNvSpPr/>
          <p:nvPr/>
        </p:nvSpPr>
        <p:spPr>
          <a:xfrm>
            <a:off x="4455198" y="4746000"/>
            <a:ext cx="4447018" cy="130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1ECAA8-8B62-114D-1336-F62D7BE15EDF}"/>
              </a:ext>
            </a:extLst>
          </p:cNvPr>
          <p:cNvSpPr txBox="1"/>
          <p:nvPr/>
        </p:nvSpPr>
        <p:spPr>
          <a:xfrm>
            <a:off x="845271" y="3210429"/>
            <a:ext cx="3696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For </a:t>
            </a:r>
            <a:r>
              <a:rPr lang="fr-FR" sz="1000" dirty="0" err="1"/>
              <a:t>outcome</a:t>
            </a:r>
            <a:r>
              <a:rPr lang="fr-FR" sz="1000" dirty="0"/>
              <a:t>: </a:t>
            </a:r>
            <a:r>
              <a:rPr lang="fr-FR" sz="1000" dirty="0" err="1"/>
              <a:t>Osteophyte</a:t>
            </a:r>
            <a:r>
              <a:rPr lang="fr-FR" sz="1000" dirty="0"/>
              <a:t> (Osteo_synm_tot_corr_upp_low_2=1) &lt;=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322C2B-5D08-A949-56D8-49E2FA0925B2}"/>
              </a:ext>
            </a:extLst>
          </p:cNvPr>
          <p:cNvSpPr txBox="1"/>
          <p:nvPr/>
        </p:nvSpPr>
        <p:spPr>
          <a:xfrm>
            <a:off x="626564" y="4686122"/>
            <a:ext cx="3934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For </a:t>
            </a:r>
            <a:r>
              <a:rPr lang="fr-FR" sz="1000" dirty="0" err="1"/>
              <a:t>outcome</a:t>
            </a:r>
            <a:r>
              <a:rPr lang="fr-FR" sz="1000" dirty="0"/>
              <a:t>: Syndesmophyte (Osteo_synm_tot_corr_upp_low_2=2) &lt;=</a:t>
            </a:r>
          </a:p>
        </p:txBody>
      </p:sp>
    </p:spTree>
    <p:extLst>
      <p:ext uri="{BB962C8B-B14F-4D97-AF65-F5344CB8AC3E}">
        <p14:creationId xmlns:p14="http://schemas.microsoft.com/office/powerpoint/2010/main" val="64951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0"/>
    </mc:Choice>
    <mc:Fallback xmlns="">
      <p:transition spd="slow" advTm="4515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62FEE-39E0-690E-CEF0-06D0727EE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E976AF-7FE3-6461-3105-2AC5B5D594FD}"/>
              </a:ext>
            </a:extLst>
          </p:cNvPr>
          <p:cNvSpPr/>
          <p:nvPr/>
        </p:nvSpPr>
        <p:spPr>
          <a:xfrm>
            <a:off x="177421" y="109183"/>
            <a:ext cx="150125" cy="150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9BDABE8-4B0D-350F-FAD4-2F516FAADEE4}"/>
              </a:ext>
            </a:extLst>
          </p:cNvPr>
          <p:cNvSpPr/>
          <p:nvPr/>
        </p:nvSpPr>
        <p:spPr>
          <a:xfrm>
            <a:off x="466299" y="116007"/>
            <a:ext cx="150125" cy="15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584E0F9-A9B6-6996-F705-69DF423E42EF}"/>
              </a:ext>
            </a:extLst>
          </p:cNvPr>
          <p:cNvSpPr/>
          <p:nvPr/>
        </p:nvSpPr>
        <p:spPr>
          <a:xfrm>
            <a:off x="755177" y="116007"/>
            <a:ext cx="150125" cy="150125"/>
          </a:xfrm>
          <a:prstGeom prst="ellipse">
            <a:avLst/>
          </a:prstGeom>
          <a:solidFill>
            <a:srgbClr val="FE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FC0D454-ABAE-CFA6-8211-DF1241DF3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670" y="418102"/>
            <a:ext cx="5029200" cy="4927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20E44D6-B259-710C-1EC4-54EE6D7EE1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541" b="1"/>
          <a:stretch/>
        </p:blipFill>
        <p:spPr>
          <a:xfrm>
            <a:off x="4100384" y="5131588"/>
            <a:ext cx="3911600" cy="4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2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0"/>
    </mc:Choice>
    <mc:Fallback xmlns="">
      <p:transition spd="slow" advTm="4515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594E7-5860-FEE9-6C5B-2A8F1A174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5D4FE-1D24-75F3-E5BF-B74A681A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24" y="499313"/>
            <a:ext cx="10905066" cy="1135737"/>
          </a:xfrm>
        </p:spPr>
        <p:txBody>
          <a:bodyPr>
            <a:noAutofit/>
          </a:bodyPr>
          <a:lstStyle/>
          <a:p>
            <a:r>
              <a:rPr lang="fr-FR" sz="2800">
                <a:solidFill>
                  <a:schemeClr val="accent5"/>
                </a:solidFill>
              </a:rPr>
              <a:t>Relationship </a:t>
            </a:r>
            <a:r>
              <a:rPr lang="fr-FR" sz="2800" err="1">
                <a:solidFill>
                  <a:schemeClr val="accent5"/>
                </a:solidFill>
              </a:rPr>
              <a:t>between</a:t>
            </a:r>
            <a:r>
              <a:rPr lang="fr-FR" sz="2800">
                <a:solidFill>
                  <a:schemeClr val="accent5"/>
                </a:solidFill>
              </a:rPr>
              <a:t> syndesmophytes and </a:t>
            </a:r>
            <a:r>
              <a:rPr lang="fr-FR" sz="2800" err="1">
                <a:solidFill>
                  <a:schemeClr val="accent5"/>
                </a:solidFill>
              </a:rPr>
              <a:t>osteophytes</a:t>
            </a:r>
            <a:r>
              <a:rPr lang="fr-FR" sz="2800">
                <a:solidFill>
                  <a:schemeClr val="accent5"/>
                </a:solidFill>
              </a:rPr>
              <a:t> or syndesmophytes on adjacent </a:t>
            </a:r>
            <a:r>
              <a:rPr lang="fr-FR" sz="2800" err="1">
                <a:solidFill>
                  <a:schemeClr val="accent5"/>
                </a:solidFill>
              </a:rPr>
              <a:t>vertebrae</a:t>
            </a:r>
            <a:r>
              <a:rPr lang="fr-FR" sz="2800">
                <a:solidFill>
                  <a:schemeClr val="accent5"/>
                </a:solidFill>
              </a:rPr>
              <a:t> on </a:t>
            </a:r>
            <a:r>
              <a:rPr lang="fr-FR" sz="2800" err="1">
                <a:solidFill>
                  <a:schemeClr val="accent5"/>
                </a:solidFill>
              </a:rPr>
              <a:t>radiographs</a:t>
            </a:r>
            <a:r>
              <a:rPr lang="fr-FR" sz="2800">
                <a:solidFill>
                  <a:schemeClr val="accent5"/>
                </a:solidFill>
              </a:rPr>
              <a:t>: R</a:t>
            </a:r>
            <a:endParaRPr lang="fr-FR" sz="2800" b="1" u="sng">
              <a:solidFill>
                <a:schemeClr val="accent5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094C960-5508-4064-01DE-BD05DE12F450}"/>
              </a:ext>
            </a:extLst>
          </p:cNvPr>
          <p:cNvSpPr/>
          <p:nvPr/>
        </p:nvSpPr>
        <p:spPr>
          <a:xfrm>
            <a:off x="177421" y="109183"/>
            <a:ext cx="150125" cy="150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983274E-9F7F-7D96-D4AA-D21836D23980}"/>
              </a:ext>
            </a:extLst>
          </p:cNvPr>
          <p:cNvSpPr/>
          <p:nvPr/>
        </p:nvSpPr>
        <p:spPr>
          <a:xfrm>
            <a:off x="466299" y="116007"/>
            <a:ext cx="150125" cy="15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D573FB6-FB0B-E525-14C9-C7FCE6249646}"/>
              </a:ext>
            </a:extLst>
          </p:cNvPr>
          <p:cNvSpPr/>
          <p:nvPr/>
        </p:nvSpPr>
        <p:spPr>
          <a:xfrm>
            <a:off x="755177" y="116007"/>
            <a:ext cx="150125" cy="150125"/>
          </a:xfrm>
          <a:prstGeom prst="ellipse">
            <a:avLst/>
          </a:prstGeom>
          <a:solidFill>
            <a:srgbClr val="FE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62FD9D-CA9C-14DD-6597-C625BFBFC3A7}"/>
              </a:ext>
            </a:extLst>
          </p:cNvPr>
          <p:cNvSpPr/>
          <p:nvPr/>
        </p:nvSpPr>
        <p:spPr>
          <a:xfrm>
            <a:off x="7330698" y="2572719"/>
            <a:ext cx="867905" cy="24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367573B-55F5-8F9E-71CE-1C519896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77" y="1635050"/>
            <a:ext cx="8521024" cy="32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6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0"/>
    </mc:Choice>
    <mc:Fallback xmlns="">
      <p:transition spd="slow" advTm="451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D7378-2BA1-0EF3-C213-B157B84E4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E168A-9765-9AF2-32E0-BD07F8D1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fr-FR" sz="4800" err="1">
                <a:solidFill>
                  <a:schemeClr val="accent5"/>
                </a:solidFill>
              </a:rPr>
              <a:t>Results</a:t>
            </a:r>
            <a:r>
              <a:rPr lang="fr-FR" sz="4800">
                <a:solidFill>
                  <a:schemeClr val="accent5"/>
                </a:solidFill>
              </a:rPr>
              <a:t> </a:t>
            </a:r>
            <a:r>
              <a:rPr lang="fr-FR" sz="4800" err="1">
                <a:solidFill>
                  <a:schemeClr val="accent5"/>
                </a:solidFill>
              </a:rPr>
              <a:t>with</a:t>
            </a:r>
            <a:r>
              <a:rPr lang="fr-FR" sz="4800">
                <a:solidFill>
                  <a:schemeClr val="accent5"/>
                </a:solidFill>
              </a:rPr>
              <a:t> </a:t>
            </a:r>
            <a:r>
              <a:rPr lang="fr-FR" sz="4800" err="1">
                <a:solidFill>
                  <a:schemeClr val="accent5"/>
                </a:solidFill>
              </a:rPr>
              <a:t>multgee</a:t>
            </a:r>
            <a:r>
              <a:rPr lang="fr-FR" sz="4800">
                <a:solidFill>
                  <a:schemeClr val="accent5"/>
                </a:solidFill>
              </a:rPr>
              <a:t> package on R: </a:t>
            </a:r>
            <a:r>
              <a:rPr lang="fr-FR" sz="4800" err="1">
                <a:solidFill>
                  <a:schemeClr val="accent5"/>
                </a:solidFill>
              </a:rPr>
              <a:t>multivariate</a:t>
            </a:r>
            <a:r>
              <a:rPr lang="fr-FR" sz="4800">
                <a:solidFill>
                  <a:schemeClr val="accent5"/>
                </a:solidFill>
              </a:rPr>
              <a:t> </a:t>
            </a:r>
            <a:r>
              <a:rPr lang="fr-FR" sz="4800" err="1">
                <a:solidFill>
                  <a:schemeClr val="accent5"/>
                </a:solidFill>
              </a:rPr>
              <a:t>analysis</a:t>
            </a:r>
            <a:endParaRPr lang="fr-FR" sz="4800">
              <a:solidFill>
                <a:schemeClr val="accent5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79E1056-13E8-6DDF-499F-F23C9291512E}"/>
              </a:ext>
            </a:extLst>
          </p:cNvPr>
          <p:cNvSpPr/>
          <p:nvPr/>
        </p:nvSpPr>
        <p:spPr>
          <a:xfrm>
            <a:off x="177421" y="109183"/>
            <a:ext cx="150125" cy="150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824C313-B8F6-9AC0-9976-7EA1D9A89CFB}"/>
              </a:ext>
            </a:extLst>
          </p:cNvPr>
          <p:cNvSpPr/>
          <p:nvPr/>
        </p:nvSpPr>
        <p:spPr>
          <a:xfrm>
            <a:off x="466299" y="116007"/>
            <a:ext cx="150125" cy="15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AC82C67-20D0-D648-AA7E-98CB2E7A8AA4}"/>
              </a:ext>
            </a:extLst>
          </p:cNvPr>
          <p:cNvSpPr/>
          <p:nvPr/>
        </p:nvSpPr>
        <p:spPr>
          <a:xfrm>
            <a:off x="755177" y="116007"/>
            <a:ext cx="150125" cy="150125"/>
          </a:xfrm>
          <a:prstGeom prst="ellipse">
            <a:avLst/>
          </a:prstGeom>
          <a:solidFill>
            <a:srgbClr val="FE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1A554E-2207-437C-DBA7-C2E58F050640}"/>
              </a:ext>
            </a:extLst>
          </p:cNvPr>
          <p:cNvSpPr txBox="1"/>
          <p:nvPr/>
        </p:nvSpPr>
        <p:spPr>
          <a:xfrm>
            <a:off x="755177" y="1698237"/>
            <a:ext cx="10793356" cy="316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=data;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Osteo_synm_tot_corr_upp_low_2(REF=</a:t>
            </a:r>
            <a:r>
              <a:rPr lang="en-GB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'0’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synm_tot_lag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(REF = </a:t>
            </a:r>
            <a:r>
              <a:rPr lang="en-GB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'0'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Osteo_synm_tot_corr_upp_low_2_lag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id_vertebra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t_new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hla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tabac_10y profession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bdmard_lag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;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Osteo_synm_tot_corr_upp_low_2=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synm_tot_lag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Osteo_synm_tot_corr_upp_low_2_lag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sexe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age_m0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bmi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hla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tabac_10y profession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bdmard_lag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GB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=multinomial </a:t>
            </a:r>
            <a:r>
              <a:rPr lang="en-GB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glogit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repeated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id_vertebra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GB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t_new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3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0"/>
    </mc:Choice>
    <mc:Fallback xmlns="">
      <p:transition spd="slow" advTm="451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3C957-0022-AD71-9C67-44C0C9903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83CA6A-3E60-7F09-65B9-B891AB15923A}"/>
              </a:ext>
            </a:extLst>
          </p:cNvPr>
          <p:cNvSpPr/>
          <p:nvPr/>
        </p:nvSpPr>
        <p:spPr>
          <a:xfrm>
            <a:off x="4616392" y="420568"/>
            <a:ext cx="2241608" cy="130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5FBFA1-87DF-4057-E29C-541D37F6D4A3}"/>
              </a:ext>
            </a:extLst>
          </p:cNvPr>
          <p:cNvSpPr txBox="1"/>
          <p:nvPr/>
        </p:nvSpPr>
        <p:spPr>
          <a:xfrm>
            <a:off x="4642704" y="42047"/>
            <a:ext cx="5688724" cy="681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nl-BE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Standard       95% Confidence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nl-BE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Parameter          Y    Estimate       Error           Limits                 Z    Pr &gt; |Z|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Intercept          1     -6.4252      0.4111     -7.2309     -5.6195     -15.63      &lt;.0001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Intercept          2     -7.7129      0.8798     -9.4372     -5.9886      -8.77      &lt;.0001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XLAG          1    1      0.0527      0.7242     -1.3668      1.4722       0.07      0.9420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XLAG          1    2      1.9339      0.5317      0.8918      2.9761       3.64      0.0003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XLAG          0    1      0.0000      0.0000      0.0000      0.0000        .         .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XLAG          0    2      0.0000      0.0000      0.0000      0.0000        .         .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YLAG          2    1      0.4336      1.0536     -1.6315      2.4986       0.41      0.6807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</a:t>
            </a:r>
            <a:r>
              <a:rPr lang="en-US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YLAG          2    2      6.1210      0.4083      5.3208      6.9213      14.99      &lt;.0001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YLAG          1    1      4.8973      0.2037      4.4981      5.2965      24.04      &lt;.0001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YLAG          1    2      1.4434      0.6391      0.1907      2.6961       2.26      0.0239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</a:t>
            </a:r>
            <a:r>
              <a:rPr lang="nl-BE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YLAG          0    1      0.0000      0.0000      0.0000      0.0000        .         .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nl-BE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YLAG          0    2      0.0000      0.0000      0.0000      0.0000        .         .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</a:t>
            </a: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sexe               1     -0.1124      0.1225     -0.3526      0.1277      -0.92      0.3588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sexe               2      1.6000      0.2259      1.1573      2.0426       7.08      &lt;.0001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age_m0             1      0.0697      0.0067      0.0566      0.0828      10.45      &lt;.0001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age_m0             2      0.0570      0.0148      0.0280      0.0861       3.85      0.0001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</a:t>
            </a:r>
            <a:r>
              <a:rPr lang="fr-FR" sz="500" dirty="0" err="1">
                <a:effectLst/>
                <a:latin typeface="SAS Monospace"/>
                <a:ea typeface="Calibri" panose="020F0502020204030204" pitchFamily="34" charset="0"/>
                <a:cs typeface="SAS Monospace"/>
              </a:rPr>
              <a:t>bmi</a:t>
            </a: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             1      0.0341      0.0139      0.0068      0.0613       2.45      0.0143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</a:t>
            </a:r>
            <a:r>
              <a:rPr lang="fr-FR" sz="500" dirty="0" err="1">
                <a:effectLst/>
                <a:latin typeface="SAS Monospace"/>
                <a:ea typeface="Calibri" panose="020F0502020204030204" pitchFamily="34" charset="0"/>
                <a:cs typeface="SAS Monospace"/>
              </a:rPr>
              <a:t>bmi</a:t>
            </a: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             2      0.0394      0.0298     -0.0190      0.0979       1.32      0.1861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</a:t>
            </a:r>
            <a:r>
              <a:rPr lang="fr-FR" sz="500" dirty="0" err="1">
                <a:effectLst/>
                <a:latin typeface="SAS Monospace"/>
                <a:ea typeface="Calibri" panose="020F0502020204030204" pitchFamily="34" charset="0"/>
                <a:cs typeface="SAS Monospace"/>
              </a:rPr>
              <a:t>hla</a:t>
            </a: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        0    1      0.2741      0.1188      0.0414      0.5069       2.31      0.0210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</a:t>
            </a:r>
            <a:r>
              <a:rPr lang="fr-FR" sz="500" dirty="0" err="1">
                <a:effectLst/>
                <a:latin typeface="SAS Monospace"/>
                <a:ea typeface="Calibri" panose="020F0502020204030204" pitchFamily="34" charset="0"/>
                <a:cs typeface="SAS Monospace"/>
              </a:rPr>
              <a:t>hla</a:t>
            </a: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        0    2      0.0097      0.2218     -0.4250      0.4444       0.04      0.9651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</a:t>
            </a:r>
            <a:r>
              <a:rPr lang="fr-FR" sz="500" dirty="0" err="1">
                <a:effectLst/>
                <a:latin typeface="SAS Monospace"/>
                <a:ea typeface="Calibri" panose="020F0502020204030204" pitchFamily="34" charset="0"/>
                <a:cs typeface="SAS Monospace"/>
              </a:rPr>
              <a:t>hla</a:t>
            </a: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        1    1      0.0000      0.0000      0.0000      0.0000        .         .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</a:t>
            </a:r>
            <a:r>
              <a:rPr lang="fr-FR" sz="500" dirty="0" err="1">
                <a:effectLst/>
                <a:latin typeface="SAS Monospace"/>
                <a:ea typeface="Calibri" panose="020F0502020204030204" pitchFamily="34" charset="0"/>
                <a:cs typeface="SAS Monospace"/>
              </a:rPr>
              <a:t>hla</a:t>
            </a: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        1    2      0.0000      0.0000      0.0000      0.0000        .         .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tabac_10y     0    1     -0.0895      0.1157     -0.3163      0.1373      -0.77      0.4394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tabac_10y     0    2      0.3488      0.2088     -0.0604      0.7581       1.67      0.0948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tabac_10y     1    1      0.0000      0.0000      0.0000      0.0000        .         .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tabac_10y     1    2      0.0000      0.0000      0.0000      0.0000        .         .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profession    1    1     -0.2737      0.3094     -0.8801      0.3327      -0.88      0.3763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profession    1    2     -1.3910      0.4136     -2.2016     -0.5805      -3.36      0.0008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profession    2    1      0.1543      0.2574     -0.3502      0.6588       0.60      0.5489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profession    2    2     -0.8372      0.3615     -1.5457     -0.1287      -2.32      0.0206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profession    3    1      0.0000      0.0000      0.0000      0.0000        .         .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</a:t>
            </a:r>
            <a:r>
              <a:rPr lang="nl-BE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profession    3    2      0.0000      0.0000      0.0000      0.0000        .         .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nl-BE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</a:t>
            </a:r>
            <a:r>
              <a:rPr lang="en-GB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</a:t>
            </a:r>
            <a:r>
              <a:rPr lang="en-GB" sz="500" dirty="0" err="1">
                <a:effectLst/>
                <a:latin typeface="SAS Monospace"/>
                <a:ea typeface="Calibri" panose="020F0502020204030204" pitchFamily="34" charset="0"/>
                <a:cs typeface="SAS Monospace"/>
              </a:rPr>
              <a:t>bdmard_lag</a:t>
            </a:r>
            <a:r>
              <a:rPr lang="en-GB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 0    1     -0.0101      0.1364     -0.2774      0.2573      -0.07      0.9411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</a:t>
            </a:r>
            <a:r>
              <a:rPr lang="en-GB" sz="500" dirty="0" err="1">
                <a:effectLst/>
                <a:latin typeface="SAS Monospace"/>
                <a:ea typeface="Calibri" panose="020F0502020204030204" pitchFamily="34" charset="0"/>
                <a:cs typeface="SAS Monospace"/>
              </a:rPr>
              <a:t>bdmard_lag</a:t>
            </a:r>
            <a:r>
              <a:rPr lang="en-GB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 0    2      0.0414      0.3087     -0.5637      0.6465       0.13      0.8934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</a:t>
            </a:r>
            <a:r>
              <a:rPr lang="en-GB" sz="500" dirty="0" err="1">
                <a:effectLst/>
                <a:latin typeface="SAS Monospace"/>
                <a:ea typeface="Calibri" panose="020F0502020204030204" pitchFamily="34" charset="0"/>
                <a:cs typeface="SAS Monospace"/>
              </a:rPr>
              <a:t>bdmard_lag</a:t>
            </a:r>
            <a:r>
              <a:rPr lang="en-GB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 1    1      0.0000      0.0000      0.0000      0.0000        .         .</a:t>
            </a:r>
            <a:endParaRPr lang="fr-FR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</a:t>
            </a:r>
            <a:r>
              <a:rPr lang="en-GB" sz="500" dirty="0" err="1">
                <a:effectLst/>
                <a:latin typeface="SAS Monospace"/>
                <a:ea typeface="Calibri" panose="020F0502020204030204" pitchFamily="34" charset="0"/>
                <a:cs typeface="SAS Monospace"/>
              </a:rPr>
              <a:t>bdmard_lag</a:t>
            </a:r>
            <a:r>
              <a:rPr lang="en-GB" sz="500" dirty="0">
                <a:effectLst/>
                <a:latin typeface="SAS Monospace"/>
                <a:ea typeface="Calibri" panose="020F0502020204030204" pitchFamily="34" charset="0"/>
                <a:cs typeface="SAS Monospace"/>
              </a:rPr>
              <a:t>    1    2      0.0000      0.0000      0.0000      0.0000        .         .</a:t>
            </a:r>
            <a:endParaRPr lang="fr-FR" sz="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3ADD51-56DD-A0F8-FCE4-0600BFA6F095}"/>
              </a:ext>
            </a:extLst>
          </p:cNvPr>
          <p:cNvSpPr/>
          <p:nvPr/>
        </p:nvSpPr>
        <p:spPr>
          <a:xfrm>
            <a:off x="4616392" y="592704"/>
            <a:ext cx="2241608" cy="130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8E60C54-5D44-0300-7635-CA7174D9AD4F}"/>
              </a:ext>
            </a:extLst>
          </p:cNvPr>
          <p:cNvSpPr txBox="1"/>
          <p:nvPr/>
        </p:nvSpPr>
        <p:spPr>
          <a:xfrm>
            <a:off x="945858" y="343802"/>
            <a:ext cx="3696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For </a:t>
            </a:r>
            <a:r>
              <a:rPr lang="fr-FR" sz="1000" dirty="0" err="1"/>
              <a:t>outcome</a:t>
            </a:r>
            <a:r>
              <a:rPr lang="fr-FR" sz="1000" dirty="0"/>
              <a:t>: </a:t>
            </a:r>
            <a:r>
              <a:rPr lang="fr-FR" sz="1000" dirty="0" err="1"/>
              <a:t>Osteophyte</a:t>
            </a:r>
            <a:r>
              <a:rPr lang="fr-FR" sz="1000" dirty="0"/>
              <a:t> (Osteo_synm_tot_corr_upp_low_2=1) &lt;=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FD8FAA-25A0-D5A6-8A3C-1DD93C7006BA}"/>
              </a:ext>
            </a:extLst>
          </p:cNvPr>
          <p:cNvSpPr txBox="1"/>
          <p:nvPr/>
        </p:nvSpPr>
        <p:spPr>
          <a:xfrm>
            <a:off x="708614" y="524136"/>
            <a:ext cx="3934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For </a:t>
            </a:r>
            <a:r>
              <a:rPr lang="fr-FR" sz="1000" dirty="0" err="1"/>
              <a:t>outcome</a:t>
            </a:r>
            <a:r>
              <a:rPr lang="fr-FR" sz="1000" dirty="0"/>
              <a:t>: Syndesmophyte (Osteo_synm_tot_corr_upp_low_2=2) &lt;=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321E69-C025-6122-FF58-3A6C5E38F176}"/>
              </a:ext>
            </a:extLst>
          </p:cNvPr>
          <p:cNvSpPr txBox="1"/>
          <p:nvPr/>
        </p:nvSpPr>
        <p:spPr>
          <a:xfrm>
            <a:off x="7487066" y="2294594"/>
            <a:ext cx="38202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Here</a:t>
            </a:r>
            <a:r>
              <a:rPr lang="fr-FR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the </a:t>
            </a:r>
            <a:r>
              <a:rPr lang="fr-FR" sz="1400" dirty="0" err="1"/>
              <a:t>outcome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called</a:t>
            </a:r>
            <a:r>
              <a:rPr lang="fr-FR" sz="1400" dirty="0"/>
              <a:t> Y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the </a:t>
            </a:r>
            <a:r>
              <a:rPr lang="fr-FR" sz="1400" dirty="0" err="1"/>
              <a:t>independent</a:t>
            </a:r>
            <a:r>
              <a:rPr lang="fr-FR" sz="1400" dirty="0"/>
              <a:t> variable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called</a:t>
            </a:r>
            <a:r>
              <a:rPr lang="fr-FR" sz="1400" dirty="0"/>
              <a:t> 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291AC49-E3B8-D6AA-C9D4-B78352688825}"/>
              </a:ext>
            </a:extLst>
          </p:cNvPr>
          <p:cNvSpPr/>
          <p:nvPr/>
        </p:nvSpPr>
        <p:spPr>
          <a:xfrm>
            <a:off x="177421" y="109183"/>
            <a:ext cx="150125" cy="150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709A758-89CF-521C-2940-E5979D5AFEA4}"/>
              </a:ext>
            </a:extLst>
          </p:cNvPr>
          <p:cNvSpPr/>
          <p:nvPr/>
        </p:nvSpPr>
        <p:spPr>
          <a:xfrm>
            <a:off x="466299" y="116007"/>
            <a:ext cx="150125" cy="15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75591F9-5302-AB17-7BE1-5FE135D5DEF8}"/>
              </a:ext>
            </a:extLst>
          </p:cNvPr>
          <p:cNvSpPr/>
          <p:nvPr/>
        </p:nvSpPr>
        <p:spPr>
          <a:xfrm>
            <a:off x="755177" y="116007"/>
            <a:ext cx="150125" cy="150125"/>
          </a:xfrm>
          <a:prstGeom prst="ellipse">
            <a:avLst/>
          </a:prstGeom>
          <a:solidFill>
            <a:srgbClr val="FE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64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0"/>
    </mc:Choice>
    <mc:Fallback xmlns="">
      <p:transition spd="slow" advTm="4515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5D967-340E-A022-9974-1D1DC62A4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592CB-FDEE-2019-6700-86FD2FE1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24" y="499313"/>
            <a:ext cx="10905066" cy="1135737"/>
          </a:xfrm>
        </p:spPr>
        <p:txBody>
          <a:bodyPr>
            <a:noAutofit/>
          </a:bodyPr>
          <a:lstStyle/>
          <a:p>
            <a:r>
              <a:rPr lang="fr-FR" sz="2800">
                <a:solidFill>
                  <a:schemeClr val="accent5"/>
                </a:solidFill>
              </a:rPr>
              <a:t>Relationship </a:t>
            </a:r>
            <a:r>
              <a:rPr lang="fr-FR" sz="2800" err="1">
                <a:solidFill>
                  <a:schemeClr val="accent5"/>
                </a:solidFill>
              </a:rPr>
              <a:t>between</a:t>
            </a:r>
            <a:r>
              <a:rPr lang="fr-FR" sz="2800">
                <a:solidFill>
                  <a:schemeClr val="accent5"/>
                </a:solidFill>
              </a:rPr>
              <a:t> syndesmophytes and </a:t>
            </a:r>
            <a:r>
              <a:rPr lang="fr-FR" sz="2800" err="1">
                <a:solidFill>
                  <a:schemeClr val="accent5"/>
                </a:solidFill>
              </a:rPr>
              <a:t>osteophytes</a:t>
            </a:r>
            <a:r>
              <a:rPr lang="fr-FR" sz="2800">
                <a:solidFill>
                  <a:schemeClr val="accent5"/>
                </a:solidFill>
              </a:rPr>
              <a:t> or syndesmophytes on adjacent </a:t>
            </a:r>
            <a:r>
              <a:rPr lang="fr-FR" sz="2800" err="1">
                <a:solidFill>
                  <a:schemeClr val="accent5"/>
                </a:solidFill>
              </a:rPr>
              <a:t>vertebrae</a:t>
            </a:r>
            <a:r>
              <a:rPr lang="fr-FR" sz="2800">
                <a:solidFill>
                  <a:schemeClr val="accent5"/>
                </a:solidFill>
              </a:rPr>
              <a:t> on </a:t>
            </a:r>
            <a:r>
              <a:rPr lang="fr-FR" sz="2800" err="1">
                <a:solidFill>
                  <a:schemeClr val="accent5"/>
                </a:solidFill>
              </a:rPr>
              <a:t>radiographs</a:t>
            </a:r>
            <a:r>
              <a:rPr lang="fr-FR" sz="2800">
                <a:solidFill>
                  <a:schemeClr val="accent5"/>
                </a:solidFill>
              </a:rPr>
              <a:t>: SAS</a:t>
            </a:r>
            <a:endParaRPr lang="fr-FR" sz="2800" b="1" u="sng">
              <a:solidFill>
                <a:schemeClr val="accent5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8B921A-1B7F-A285-B781-72934CFF2CDF}"/>
              </a:ext>
            </a:extLst>
          </p:cNvPr>
          <p:cNvSpPr/>
          <p:nvPr/>
        </p:nvSpPr>
        <p:spPr>
          <a:xfrm>
            <a:off x="177421" y="109183"/>
            <a:ext cx="150125" cy="150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18FE625-E65D-CFF3-4274-C054CE763C33}"/>
              </a:ext>
            </a:extLst>
          </p:cNvPr>
          <p:cNvSpPr/>
          <p:nvPr/>
        </p:nvSpPr>
        <p:spPr>
          <a:xfrm>
            <a:off x="466299" y="116007"/>
            <a:ext cx="150125" cy="15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DD005F-1D45-34D7-014D-6146D0709487}"/>
              </a:ext>
            </a:extLst>
          </p:cNvPr>
          <p:cNvSpPr/>
          <p:nvPr/>
        </p:nvSpPr>
        <p:spPr>
          <a:xfrm>
            <a:off x="755177" y="116007"/>
            <a:ext cx="150125" cy="150125"/>
          </a:xfrm>
          <a:prstGeom prst="ellipse">
            <a:avLst/>
          </a:prstGeom>
          <a:solidFill>
            <a:srgbClr val="FE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EC4528-C630-8D00-96AF-A33659BD9426}"/>
              </a:ext>
            </a:extLst>
          </p:cNvPr>
          <p:cNvSpPr/>
          <p:nvPr/>
        </p:nvSpPr>
        <p:spPr>
          <a:xfrm>
            <a:off x="7330698" y="2572719"/>
            <a:ext cx="867905" cy="24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A409563-CA94-C613-649E-DA48E5A1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1" y="1658800"/>
            <a:ext cx="8692645" cy="330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2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0"/>
    </mc:Choice>
    <mc:Fallback xmlns="">
      <p:transition spd="slow" advTm="451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58C6F-CFF4-78B9-1315-E70CB5478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135AC-D52A-C85D-5BED-C005543A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accent5"/>
                </a:solidFill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1237A-D7D7-246B-163B-8D8F4FD8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61" y="1998617"/>
            <a:ext cx="11188191" cy="4391368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3200" b="1" kern="100">
                <a:solidFill>
                  <a:srgbClr val="7DA6E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Radiographs</a:t>
            </a:r>
            <a:r>
              <a:rPr lang="en-GB" sz="3200" b="1" kern="100">
                <a:solidFill>
                  <a:srgbClr val="7DA6E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GB" sz="3200" b="1" kern="100">
                <a:solidFill>
                  <a:srgbClr val="66AB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MRI</a:t>
            </a:r>
            <a:r>
              <a:rPr lang="fr-FR" sz="2000" b="1" kern="100">
                <a:solidFill>
                  <a:srgbClr val="66AB9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3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assess </a:t>
            </a:r>
            <a:r>
              <a:rPr lang="en-GB" sz="3200" b="1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structural</a:t>
            </a:r>
            <a:r>
              <a:rPr lang="en-GB" sz="3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3200" b="1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inflammatory</a:t>
            </a:r>
            <a:r>
              <a:rPr lang="en-GB" sz="3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lesions in axial </a:t>
            </a:r>
            <a:r>
              <a:rPr lang="en-GB" sz="3200" kern="1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spondyloarthritis</a:t>
            </a:r>
            <a:r>
              <a:rPr lang="en-GB" sz="3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3200" b="1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axSpA</a:t>
            </a:r>
            <a:r>
              <a:rPr lang="en-GB" sz="3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chemeClr val="accent5"/>
              </a:buClr>
            </a:pPr>
            <a:endParaRPr lang="en-GB" sz="3200" kern="1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</a:pPr>
            <a:r>
              <a:rPr lang="en-GB" sz="3200" b="1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Degenerative lesions </a:t>
            </a:r>
            <a:r>
              <a:rPr lang="en-GB" sz="3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(DLs): </a:t>
            </a:r>
            <a:r>
              <a:rPr lang="en-GB" sz="3200" b="1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frequent</a:t>
            </a:r>
            <a:r>
              <a:rPr lang="en-GB" sz="3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this population</a:t>
            </a:r>
          </a:p>
          <a:p>
            <a:pPr>
              <a:buClr>
                <a:schemeClr val="accent5"/>
              </a:buClr>
            </a:pPr>
            <a:endParaRPr lang="en-GB" sz="3200" kern="1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</a:pPr>
            <a:r>
              <a:rPr lang="en-GB" sz="3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relationship between </a:t>
            </a:r>
            <a:r>
              <a:rPr lang="en-GB" sz="3200" b="1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axSpA</a:t>
            </a:r>
            <a:r>
              <a:rPr lang="en-GB" sz="3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lesions</a:t>
            </a:r>
            <a:r>
              <a:rPr lang="en-GB" sz="3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3200" b="1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DLs</a:t>
            </a:r>
            <a:r>
              <a:rPr lang="en-GB" sz="3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 known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FF1BEFA-4A6F-BEB0-8B15-24FFF1D22B55}"/>
              </a:ext>
            </a:extLst>
          </p:cNvPr>
          <p:cNvSpPr/>
          <p:nvPr/>
        </p:nvSpPr>
        <p:spPr>
          <a:xfrm>
            <a:off x="177421" y="109183"/>
            <a:ext cx="150125" cy="150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AEB80ED-84A0-788D-E6C2-4AFC32F8D960}"/>
              </a:ext>
            </a:extLst>
          </p:cNvPr>
          <p:cNvSpPr/>
          <p:nvPr/>
        </p:nvSpPr>
        <p:spPr>
          <a:xfrm>
            <a:off x="466299" y="116007"/>
            <a:ext cx="150125" cy="15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50A1DD7-94CA-D2F0-9054-FC05DFBC8463}"/>
              </a:ext>
            </a:extLst>
          </p:cNvPr>
          <p:cNvSpPr/>
          <p:nvPr/>
        </p:nvSpPr>
        <p:spPr>
          <a:xfrm>
            <a:off x="755177" y="116007"/>
            <a:ext cx="150125" cy="150125"/>
          </a:xfrm>
          <a:prstGeom prst="ellipse">
            <a:avLst/>
          </a:prstGeom>
          <a:solidFill>
            <a:srgbClr val="FE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4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0"/>
    </mc:Choice>
    <mc:Fallback xmlns="">
      <p:transition spd="slow" advTm="451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F6C866-52E7-AA36-4082-739617BF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accent5"/>
                </a:solidFill>
              </a:rPr>
              <a:t>Objectives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25A65-B086-4642-6225-CB4E00F7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239" y="2534365"/>
            <a:ext cx="10515600" cy="3702478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GB" sz="40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40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nvestigate the </a:t>
            </a:r>
            <a:r>
              <a:rPr lang="en-GB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</a:t>
            </a:r>
            <a:r>
              <a:rPr lang="en-GB" sz="40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between </a:t>
            </a:r>
            <a:r>
              <a:rPr lang="en-GB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spinal</a:t>
            </a:r>
            <a:r>
              <a:rPr lang="en-GB" sz="40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lesions of </a:t>
            </a:r>
            <a:r>
              <a:rPr lang="en-GB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axSpA</a:t>
            </a:r>
            <a:r>
              <a:rPr lang="en-GB" sz="40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DLs </a:t>
            </a:r>
            <a:r>
              <a:rPr lang="en-GB" sz="40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GB" sz="4000" b="1" kern="100">
                <a:solidFill>
                  <a:srgbClr val="66AB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MRI </a:t>
            </a:r>
            <a:r>
              <a:rPr lang="en-GB" sz="40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4000" b="1" kern="100">
                <a:solidFill>
                  <a:srgbClr val="7DA6E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kumimoji="0" lang="en-US" sz="4000" b="1" i="0" u="none" strike="noStrike" kern="100" cap="none" spc="0" normalizeH="0" baseline="0" noProof="0" err="1">
                <a:ln>
                  <a:noFill/>
                </a:ln>
                <a:solidFill>
                  <a:srgbClr val="7DA6E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adiographs</a:t>
            </a:r>
            <a:r>
              <a:rPr kumimoji="0" lang="en-US" sz="4000" b="1" i="0" u="none" strike="noStrike" kern="100" cap="none" spc="0" normalizeH="0" baseline="0" noProof="0">
                <a:ln>
                  <a:noFill/>
                </a:ln>
                <a:solidFill>
                  <a:srgbClr val="7DA6E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lang="en-GB" sz="40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 10Y</a:t>
            </a:r>
            <a:endParaRPr lang="fr-FR" sz="40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FB4FEC8-EE1C-898C-BD4D-82BE5F5A4233}"/>
              </a:ext>
            </a:extLst>
          </p:cNvPr>
          <p:cNvSpPr/>
          <p:nvPr/>
        </p:nvSpPr>
        <p:spPr>
          <a:xfrm>
            <a:off x="177421" y="109183"/>
            <a:ext cx="150125" cy="150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3E028E2-F9A5-5A12-1774-5D32B65DCD39}"/>
              </a:ext>
            </a:extLst>
          </p:cNvPr>
          <p:cNvSpPr/>
          <p:nvPr/>
        </p:nvSpPr>
        <p:spPr>
          <a:xfrm>
            <a:off x="466299" y="116007"/>
            <a:ext cx="150125" cy="15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8864D3B-D29B-ED50-D081-99A3440E28B0}"/>
              </a:ext>
            </a:extLst>
          </p:cNvPr>
          <p:cNvSpPr/>
          <p:nvPr/>
        </p:nvSpPr>
        <p:spPr>
          <a:xfrm>
            <a:off x="755177" y="116007"/>
            <a:ext cx="150125" cy="150125"/>
          </a:xfrm>
          <a:prstGeom prst="ellipse">
            <a:avLst/>
          </a:prstGeom>
          <a:solidFill>
            <a:srgbClr val="FE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0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37"/>
    </mc:Choice>
    <mc:Fallback xmlns="">
      <p:transition spd="slow" advTm="6203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F6C866-52E7-AA36-4082-739617BF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accent5"/>
                </a:solidFill>
              </a:rPr>
              <a:t>Methods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25A65-B086-4642-6225-CB4E00F7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61" y="1779204"/>
            <a:ext cx="11188191" cy="4610781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GB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atients diagnosed with 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axSpA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DESIR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cohort with 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time points 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reading</a:t>
            </a:r>
          </a:p>
          <a:p>
            <a:pPr>
              <a:buClr>
                <a:schemeClr val="accent5"/>
              </a:buClr>
            </a:pPr>
            <a:endParaRPr lang="en-GB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</a:pP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ervical/lumbar spine </a:t>
            </a:r>
            <a:r>
              <a:rPr lang="en-US" sz="2800" b="1" kern="100" dirty="0">
                <a:solidFill>
                  <a:srgbClr val="7DA6E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kumimoji="0" lang="en-US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7DA6E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adiographs</a:t>
            </a:r>
            <a:r>
              <a:rPr kumimoji="0" lang="en-US" sz="280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(vertebrae 1 to 6 and 18 to 23 = 12 vertebrae per patient and per time point)</a:t>
            </a:r>
            <a:r>
              <a:rPr lang="en-GB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baseline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5Y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10Y</a:t>
            </a:r>
          </a:p>
          <a:p>
            <a:pPr>
              <a:buClr>
                <a:schemeClr val="accent5"/>
              </a:buClr>
            </a:pPr>
            <a:endParaRPr lang="en-GB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</a:pPr>
            <a:r>
              <a:rPr lang="en-GB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Assessment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DLs (osteophytes) and axSpA lesions (syndesmophytes) by 2 groups of 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 central readers</a:t>
            </a:r>
            <a:endParaRPr lang="en-GB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readers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lesions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agreement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≥2 out of 3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readers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FB4FEC8-EE1C-898C-BD4D-82BE5F5A4233}"/>
              </a:ext>
            </a:extLst>
          </p:cNvPr>
          <p:cNvSpPr/>
          <p:nvPr/>
        </p:nvSpPr>
        <p:spPr>
          <a:xfrm>
            <a:off x="177421" y="109183"/>
            <a:ext cx="150125" cy="150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3E028E2-F9A5-5A12-1774-5D32B65DCD39}"/>
              </a:ext>
            </a:extLst>
          </p:cNvPr>
          <p:cNvSpPr/>
          <p:nvPr/>
        </p:nvSpPr>
        <p:spPr>
          <a:xfrm>
            <a:off x="466299" y="116007"/>
            <a:ext cx="150125" cy="15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8864D3B-D29B-ED50-D081-99A3440E28B0}"/>
              </a:ext>
            </a:extLst>
          </p:cNvPr>
          <p:cNvSpPr/>
          <p:nvPr/>
        </p:nvSpPr>
        <p:spPr>
          <a:xfrm>
            <a:off x="755177" y="116007"/>
            <a:ext cx="150125" cy="150125"/>
          </a:xfrm>
          <a:prstGeom prst="ellipse">
            <a:avLst/>
          </a:prstGeom>
          <a:solidFill>
            <a:srgbClr val="FE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71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0"/>
    </mc:Choice>
    <mc:Fallback xmlns="">
      <p:transition spd="slow" advTm="451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6FA96-6288-8827-AF59-1DD6DD847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05E21-E6C3-52B8-2784-32D3E2B8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accent5"/>
                </a:solidFill>
              </a:rPr>
              <a:t>Methods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D82DF7-1402-7BB2-2730-BA8A900A0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61" y="1712686"/>
            <a:ext cx="11188191" cy="4677299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5"/>
              </a:buClr>
            </a:pPr>
            <a:r>
              <a:rPr lang="en-GB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elationship between 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syndesmophytes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osteophytes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>
                <a:solidFill>
                  <a:srgbClr val="7DA6E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kumimoji="0" lang="en-US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7DA6E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adiographs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buClr>
                <a:schemeClr val="accent5"/>
              </a:buClr>
              <a:buFont typeface="Wingdings" pitchFamily="2" charset="2"/>
              <a:buChar char="§"/>
            </a:pPr>
            <a:r>
              <a:rPr lang="en-GB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Risk of </a:t>
            </a: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</a:t>
            </a:r>
            <a:r>
              <a:rPr lang="en-GB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lesions </a:t>
            </a:r>
            <a:r>
              <a:rPr lang="en-GB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(assessment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2 different groups of readers)</a:t>
            </a:r>
            <a:endParaRPr lang="en-GB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accent5"/>
              </a:buClr>
              <a:buFont typeface="Wingdings" pitchFamily="2" charset="2"/>
              <a:buChar char="§"/>
            </a:pP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Exclusion 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vertebrae 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both lesions and in which a syndesmophyte led to an osteophyte or vice versa</a:t>
            </a:r>
          </a:p>
          <a:p>
            <a:pPr lvl="1">
              <a:buClr>
                <a:schemeClr val="accent5"/>
              </a:buClr>
              <a:buFont typeface="Wingdings" pitchFamily="2" charset="2"/>
              <a:buChar char="§"/>
            </a:pPr>
            <a:r>
              <a:rPr lang="en-GB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lesions on </a:t>
            </a: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adjacent vertebrae </a:t>
            </a:r>
            <a:r>
              <a:rPr lang="en-GB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(upper or lower vertebrae)</a:t>
            </a:r>
          </a:p>
          <a:p>
            <a:pPr lvl="1">
              <a:buClr>
                <a:schemeClr val="accent5"/>
              </a:buClr>
              <a:buFont typeface="Wingdings" pitchFamily="2" charset="2"/>
              <a:buChar char="§"/>
            </a:pP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oncurrent risk 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syndesmophytes and osteophytes on the same vertebra:</a:t>
            </a:r>
          </a:p>
          <a:p>
            <a:pPr lvl="2">
              <a:buClr>
                <a:schemeClr val="accent5"/>
              </a:buClr>
              <a:buFont typeface="Courier New" panose="02070309020205020404" pitchFamily="49" charset="0"/>
              <a:buChar char="o"/>
            </a:pP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Outcome = 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dummy variable 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(syndesmophyte, osteophyte, no syndesmophyte/osteophyte on 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adjacent vertebrae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2">
              <a:buClr>
                <a:schemeClr val="accent5"/>
              </a:buClr>
              <a:buFont typeface="Courier New" panose="02070309020205020404" pitchFamily="49" charset="0"/>
              <a:buChar char="o"/>
            </a:pPr>
            <a:r>
              <a:rPr lang="en-GB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ndependent variable = syndesmophyte at one vertebral level</a:t>
            </a:r>
          </a:p>
          <a:p>
            <a:pPr lvl="1">
              <a:buClr>
                <a:schemeClr val="accent5"/>
              </a:buClr>
              <a:buFont typeface="Wingdings" pitchFamily="2" charset="2"/>
              <a:buChar char="§"/>
            </a:pP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ime-lagged autoregressive GEE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</a:t>
            </a:r>
            <a:endParaRPr lang="fr-F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5"/>
              </a:buClr>
              <a:buNone/>
            </a:pPr>
            <a:endParaRPr lang="fr-F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HLA-B27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BMI, smoking, job type,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biologic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follow-up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D829EEF-5C45-3244-D4DF-0F907226FDC0}"/>
              </a:ext>
            </a:extLst>
          </p:cNvPr>
          <p:cNvSpPr/>
          <p:nvPr/>
        </p:nvSpPr>
        <p:spPr>
          <a:xfrm>
            <a:off x="177421" y="109183"/>
            <a:ext cx="150125" cy="150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903C391-DD20-8FCC-AC62-755E65037F05}"/>
              </a:ext>
            </a:extLst>
          </p:cNvPr>
          <p:cNvSpPr/>
          <p:nvPr/>
        </p:nvSpPr>
        <p:spPr>
          <a:xfrm>
            <a:off x="466299" y="116007"/>
            <a:ext cx="150125" cy="15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E47101C-ADD2-73EE-F828-545593C39280}"/>
              </a:ext>
            </a:extLst>
          </p:cNvPr>
          <p:cNvSpPr/>
          <p:nvPr/>
        </p:nvSpPr>
        <p:spPr>
          <a:xfrm>
            <a:off x="755177" y="116007"/>
            <a:ext cx="150125" cy="150125"/>
          </a:xfrm>
          <a:prstGeom prst="ellipse">
            <a:avLst/>
          </a:prstGeom>
          <a:solidFill>
            <a:srgbClr val="FE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02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0"/>
    </mc:Choice>
    <mc:Fallback xmlns="">
      <p:transition spd="slow" advTm="451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61D21-13BA-FB56-4615-A2129385D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77450-35AE-4F85-18CD-055742E2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24" y="177880"/>
            <a:ext cx="10905066" cy="1135737"/>
          </a:xfrm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accent5"/>
                </a:solidFill>
              </a:rPr>
              <a:t>Variables </a:t>
            </a:r>
            <a:r>
              <a:rPr lang="fr-FR" sz="3200" dirty="0" err="1">
                <a:solidFill>
                  <a:schemeClr val="accent5"/>
                </a:solidFill>
              </a:rPr>
              <a:t>used</a:t>
            </a:r>
            <a:endParaRPr lang="fr-FR" sz="2800" b="1" u="sng" dirty="0">
              <a:solidFill>
                <a:schemeClr val="accent5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8F6793-7CB5-2232-F2B5-0B9870E8B019}"/>
              </a:ext>
            </a:extLst>
          </p:cNvPr>
          <p:cNvSpPr/>
          <p:nvPr/>
        </p:nvSpPr>
        <p:spPr>
          <a:xfrm>
            <a:off x="177421" y="109183"/>
            <a:ext cx="150125" cy="150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3489546-758E-0F55-D847-73FB3C2CD01A}"/>
              </a:ext>
            </a:extLst>
          </p:cNvPr>
          <p:cNvSpPr/>
          <p:nvPr/>
        </p:nvSpPr>
        <p:spPr>
          <a:xfrm>
            <a:off x="466299" y="116007"/>
            <a:ext cx="150125" cy="15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9CC73EE-FD65-40B2-DE82-EAFC07198776}"/>
              </a:ext>
            </a:extLst>
          </p:cNvPr>
          <p:cNvSpPr/>
          <p:nvPr/>
        </p:nvSpPr>
        <p:spPr>
          <a:xfrm>
            <a:off x="755177" y="116007"/>
            <a:ext cx="150125" cy="150125"/>
          </a:xfrm>
          <a:prstGeom prst="ellipse">
            <a:avLst/>
          </a:prstGeom>
          <a:solidFill>
            <a:srgbClr val="FE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98AE31-648B-4A64-3414-669149747450}"/>
              </a:ext>
            </a:extLst>
          </p:cNvPr>
          <p:cNvSpPr/>
          <p:nvPr/>
        </p:nvSpPr>
        <p:spPr>
          <a:xfrm>
            <a:off x="7330698" y="2572719"/>
            <a:ext cx="867905" cy="24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3DD165-F7C5-D282-04BE-3B681AB499FF}"/>
              </a:ext>
            </a:extLst>
          </p:cNvPr>
          <p:cNvSpPr txBox="1"/>
          <p:nvPr/>
        </p:nvSpPr>
        <p:spPr>
          <a:xfrm>
            <a:off x="589381" y="1047809"/>
            <a:ext cx="109591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Osteo_synm_tot_corr_upp_low_2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utcome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 syndesmophyte or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osteophyte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none on the adjacent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vertebra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:  no </a:t>
            </a:r>
            <a:r>
              <a:rPr lang="fr-F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osteophyte</a:t>
            </a:r>
            <a:r>
              <a:rPr lang="fr-F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fr-F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syndesmophyte in adjacente </a:t>
            </a:r>
            <a:r>
              <a:rPr lang="fr-F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vertebra</a:t>
            </a: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fr-F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fr-F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osteophyte</a:t>
            </a:r>
            <a:r>
              <a:rPr lang="fr-F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adjacente </a:t>
            </a:r>
            <a:r>
              <a:rPr lang="fr-F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vertebra</a:t>
            </a: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fr-F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2: syndesmophyte in adjacente </a:t>
            </a:r>
            <a:r>
              <a:rPr lang="fr-F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vertebra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synm_tot_lag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variable of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the lag of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synm_tot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 syndesmophyte at a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vertebral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 point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Osteo_synm_tot_corr_upp_low_2_lag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the lag of the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Osteo_synm_tot_corr_upp_low_2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 syndesmophyte or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osteophyte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none on the adjacent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vertebra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 point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t_new</a:t>
            </a:r>
            <a:r>
              <a:rPr lang="fr-FR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time variable (0 or 60 or 120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fr-FR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id_vertebra</a:t>
            </a:r>
            <a:r>
              <a:rPr lang="fr-FR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corresponds to the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patient identifier (id)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vertebra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sexe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endParaRPr lang="fr-FR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age_m0 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baseline</a:t>
            </a:r>
          </a:p>
          <a:p>
            <a:pPr marL="285750" indent="-285750">
              <a:buFontTx/>
              <a:buChar char="-"/>
            </a:pPr>
            <a:r>
              <a:rPr lang="fr-FR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body mass index</a:t>
            </a:r>
          </a:p>
          <a:p>
            <a:pPr marL="285750" indent="-285750">
              <a:buFontTx/>
              <a:buChar char="-"/>
            </a:pPr>
            <a:r>
              <a:rPr lang="fr-FR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hla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HLA-B27+</a:t>
            </a:r>
          </a:p>
          <a:p>
            <a:pPr marL="285750" indent="-285750">
              <a:buFontTx/>
              <a:buChar char="-"/>
            </a:pPr>
            <a:r>
              <a:rPr lang="fr-FR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tabac_10y 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tobacco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(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fr-FR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job type</a:t>
            </a:r>
          </a:p>
          <a:p>
            <a:pPr marL="285750" indent="-285750">
              <a:buFontTx/>
              <a:buChar char="-"/>
            </a:pPr>
            <a:r>
              <a:rPr lang="fr-FR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bdmard_lag</a:t>
            </a:r>
            <a:r>
              <a:rPr lang="fr-FR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lag of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bdmard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exposure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biologic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treatments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fr-FR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fr-F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 point (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variable)</a:t>
            </a:r>
            <a:endParaRPr lang="fr-FR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0"/>
    </mc:Choice>
    <mc:Fallback xmlns="">
      <p:transition spd="slow" advTm="4515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5FACA-A5AB-1702-BE65-F49F6D77B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CF675-B69D-26AF-C038-5B3D51AD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24" y="499313"/>
            <a:ext cx="10905066" cy="1135737"/>
          </a:xfrm>
        </p:spPr>
        <p:txBody>
          <a:bodyPr>
            <a:noAutofit/>
          </a:bodyPr>
          <a:lstStyle/>
          <a:p>
            <a:r>
              <a:rPr lang="fr-FR" sz="2800">
                <a:solidFill>
                  <a:schemeClr val="accent5"/>
                </a:solidFill>
              </a:rPr>
              <a:t>Syndesmophytes at </a:t>
            </a:r>
            <a:r>
              <a:rPr lang="fr-FR" sz="2800" err="1">
                <a:solidFill>
                  <a:schemeClr val="accent5"/>
                </a:solidFill>
              </a:rPr>
              <a:t>previous</a:t>
            </a:r>
            <a:r>
              <a:rPr lang="fr-FR" sz="2800">
                <a:solidFill>
                  <a:schemeClr val="accent5"/>
                </a:solidFill>
              </a:rPr>
              <a:t> time point and </a:t>
            </a:r>
            <a:r>
              <a:rPr lang="fr-FR" sz="2800" err="1">
                <a:solidFill>
                  <a:schemeClr val="accent5"/>
                </a:solidFill>
              </a:rPr>
              <a:t>osteophytes</a:t>
            </a:r>
            <a:r>
              <a:rPr lang="fr-FR" sz="2800">
                <a:solidFill>
                  <a:schemeClr val="accent5"/>
                </a:solidFill>
              </a:rPr>
              <a:t>/syndesmophytes on adjacent </a:t>
            </a:r>
            <a:r>
              <a:rPr lang="fr-FR" sz="2800" err="1">
                <a:solidFill>
                  <a:schemeClr val="accent5"/>
                </a:solidFill>
              </a:rPr>
              <a:t>vertebrae</a:t>
            </a:r>
            <a:r>
              <a:rPr lang="fr-FR" sz="2800">
                <a:solidFill>
                  <a:schemeClr val="accent5"/>
                </a:solidFill>
              </a:rPr>
              <a:t>: descriptive </a:t>
            </a:r>
            <a:r>
              <a:rPr lang="fr-FR" sz="2800" err="1">
                <a:solidFill>
                  <a:schemeClr val="accent5"/>
                </a:solidFill>
              </a:rPr>
              <a:t>analysis</a:t>
            </a:r>
            <a:endParaRPr lang="fr-FR" sz="2800" b="1" u="sng">
              <a:solidFill>
                <a:schemeClr val="accent5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A529EB9-C225-1EEE-1C94-4EA88A3949AE}"/>
              </a:ext>
            </a:extLst>
          </p:cNvPr>
          <p:cNvSpPr/>
          <p:nvPr/>
        </p:nvSpPr>
        <p:spPr>
          <a:xfrm>
            <a:off x="177421" y="109183"/>
            <a:ext cx="150125" cy="150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8335A04-BE19-015D-87CC-EB01C2B69CAD}"/>
              </a:ext>
            </a:extLst>
          </p:cNvPr>
          <p:cNvSpPr/>
          <p:nvPr/>
        </p:nvSpPr>
        <p:spPr>
          <a:xfrm>
            <a:off x="466299" y="116007"/>
            <a:ext cx="150125" cy="15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66A5A3D-100C-7509-0531-88C36C1B13F5}"/>
              </a:ext>
            </a:extLst>
          </p:cNvPr>
          <p:cNvSpPr/>
          <p:nvPr/>
        </p:nvSpPr>
        <p:spPr>
          <a:xfrm>
            <a:off x="755177" y="116007"/>
            <a:ext cx="150125" cy="150125"/>
          </a:xfrm>
          <a:prstGeom prst="ellipse">
            <a:avLst/>
          </a:prstGeom>
          <a:solidFill>
            <a:srgbClr val="FE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477E3-E1BD-951D-604C-A8FE5FCA5956}"/>
              </a:ext>
            </a:extLst>
          </p:cNvPr>
          <p:cNvSpPr/>
          <p:nvPr/>
        </p:nvSpPr>
        <p:spPr>
          <a:xfrm>
            <a:off x="7330698" y="2572719"/>
            <a:ext cx="867905" cy="24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4C20D2B-625D-FA74-6B09-86C17AB28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31787"/>
              </p:ext>
            </p:extLst>
          </p:nvPr>
        </p:nvGraphicFramePr>
        <p:xfrm>
          <a:off x="616423" y="2316479"/>
          <a:ext cx="11169177" cy="326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076">
                  <a:extLst>
                    <a:ext uri="{9D8B030D-6E8A-4147-A177-3AD203B41FA5}">
                      <a16:colId xmlns:a16="http://schemas.microsoft.com/office/drawing/2014/main" val="138447226"/>
                    </a:ext>
                  </a:extLst>
                </a:gridCol>
                <a:gridCol w="2850511">
                  <a:extLst>
                    <a:ext uri="{9D8B030D-6E8A-4147-A177-3AD203B41FA5}">
                      <a16:colId xmlns:a16="http://schemas.microsoft.com/office/drawing/2014/main" val="2641812802"/>
                    </a:ext>
                  </a:extLst>
                </a:gridCol>
                <a:gridCol w="2524738">
                  <a:extLst>
                    <a:ext uri="{9D8B030D-6E8A-4147-A177-3AD203B41FA5}">
                      <a16:colId xmlns:a16="http://schemas.microsoft.com/office/drawing/2014/main" val="2600598041"/>
                    </a:ext>
                  </a:extLst>
                </a:gridCol>
                <a:gridCol w="2590852">
                  <a:extLst>
                    <a:ext uri="{9D8B030D-6E8A-4147-A177-3AD203B41FA5}">
                      <a16:colId xmlns:a16="http://schemas.microsoft.com/office/drawing/2014/main" val="489004181"/>
                    </a:ext>
                  </a:extLst>
                </a:gridCol>
              </a:tblGrid>
              <a:tr h="784913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chemeClr val="tx1"/>
                          </a:solidFill>
                        </a:rPr>
                        <a:t>Syndesmophyte/</a:t>
                      </a:r>
                      <a:r>
                        <a:rPr lang="fr-FR" err="1">
                          <a:solidFill>
                            <a:schemeClr val="tx1"/>
                          </a:solidFill>
                        </a:rPr>
                        <a:t>osteophyte</a:t>
                      </a:r>
                      <a:r>
                        <a:rPr lang="fr-FR">
                          <a:solidFill>
                            <a:schemeClr val="tx1"/>
                          </a:solidFill>
                        </a:rPr>
                        <a:t> on adjacent </a:t>
                      </a:r>
                      <a:r>
                        <a:rPr lang="fr-FR" err="1">
                          <a:solidFill>
                            <a:schemeClr val="tx1"/>
                          </a:solidFill>
                        </a:rPr>
                        <a:t>vertebra</a:t>
                      </a:r>
                      <a:r>
                        <a:rPr lang="fr-FR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Osteo_synm_tot_corr_upp_low_2=0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Osteophyte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Osteo_synm_tot_corr_upp_low_2=1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Syndesmophyte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Osteo_synm_tot_corr_upp_low_2=2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667591"/>
                  </a:ext>
                </a:extLst>
              </a:tr>
              <a:tr h="893003"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tx1"/>
                          </a:solidFill>
                        </a:rPr>
                        <a:t>Syndesmophyte at one </a:t>
                      </a:r>
                      <a:r>
                        <a:rPr lang="fr-FR" b="1" err="1">
                          <a:solidFill>
                            <a:schemeClr val="tx1"/>
                          </a:solidFill>
                        </a:rPr>
                        <a:t>vertebral</a:t>
                      </a:r>
                      <a:r>
                        <a:rPr lang="fr-FR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err="1">
                          <a:solidFill>
                            <a:schemeClr val="tx1"/>
                          </a:solidFill>
                        </a:rPr>
                        <a:t>level</a:t>
                      </a:r>
                      <a:r>
                        <a:rPr lang="fr-FR" b="1">
                          <a:solidFill>
                            <a:schemeClr val="tx1"/>
                          </a:solidFill>
                        </a:rPr>
                        <a:t> at </a:t>
                      </a:r>
                      <a:r>
                        <a:rPr lang="fr-FR" b="1" err="1">
                          <a:solidFill>
                            <a:schemeClr val="tx1"/>
                          </a:solidFill>
                        </a:rPr>
                        <a:t>previous</a:t>
                      </a:r>
                      <a:r>
                        <a:rPr lang="fr-FR" b="1">
                          <a:solidFill>
                            <a:schemeClr val="tx1"/>
                          </a:solidFill>
                        </a:rPr>
                        <a:t> type point: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513008"/>
                  </a:ext>
                </a:extLst>
              </a:tr>
              <a:tr h="784913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pPr algn="ctr"/>
                      <a:r>
                        <a:rPr lang="fr-FR" sz="12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synm_tot_lag</a:t>
                      </a:r>
                      <a:r>
                        <a:rPr lang="fr-FR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5772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(88%)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658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(10%)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152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(2%)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621387"/>
                  </a:ext>
                </a:extLst>
              </a:tr>
              <a:tr h="784913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synm_tot_lag</a:t>
                      </a:r>
                      <a:r>
                        <a:rPr lang="fr-FR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(41%)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(5%)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(53%)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6158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D65C037-7BF7-A46A-CBBD-D1614028C652}"/>
              </a:ext>
            </a:extLst>
          </p:cNvPr>
          <p:cNvSpPr/>
          <p:nvPr/>
        </p:nvSpPr>
        <p:spPr>
          <a:xfrm>
            <a:off x="7439651" y="4871039"/>
            <a:ext cx="1136322" cy="680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9CB37-74E6-119F-0D14-CBD6C1ABD622}"/>
              </a:ext>
            </a:extLst>
          </p:cNvPr>
          <p:cNvSpPr/>
          <p:nvPr/>
        </p:nvSpPr>
        <p:spPr>
          <a:xfrm>
            <a:off x="9896426" y="4854258"/>
            <a:ext cx="1136322" cy="6809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2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0"/>
    </mc:Choice>
    <mc:Fallback xmlns="">
      <p:transition spd="slow" advTm="4515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B0E3B-4425-845E-A232-9FC1B5604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9BD3C-D641-4CBF-CCE3-F635A4EC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fr-FR" sz="4800" err="1">
                <a:solidFill>
                  <a:schemeClr val="accent5"/>
                </a:solidFill>
              </a:rPr>
              <a:t>Results</a:t>
            </a:r>
            <a:r>
              <a:rPr lang="fr-FR" sz="4800">
                <a:solidFill>
                  <a:schemeClr val="accent5"/>
                </a:solidFill>
              </a:rPr>
              <a:t> </a:t>
            </a:r>
            <a:r>
              <a:rPr lang="fr-FR" sz="4800" err="1">
                <a:solidFill>
                  <a:schemeClr val="accent5"/>
                </a:solidFill>
              </a:rPr>
              <a:t>with</a:t>
            </a:r>
            <a:r>
              <a:rPr lang="fr-FR" sz="4800">
                <a:solidFill>
                  <a:schemeClr val="accent5"/>
                </a:solidFill>
              </a:rPr>
              <a:t> </a:t>
            </a:r>
            <a:r>
              <a:rPr lang="fr-FR" sz="4800" err="1">
                <a:solidFill>
                  <a:schemeClr val="accent5"/>
                </a:solidFill>
              </a:rPr>
              <a:t>multgee</a:t>
            </a:r>
            <a:r>
              <a:rPr lang="fr-FR" sz="4800">
                <a:solidFill>
                  <a:schemeClr val="accent5"/>
                </a:solidFill>
              </a:rPr>
              <a:t> package on R: </a:t>
            </a:r>
            <a:r>
              <a:rPr lang="fr-FR" sz="4800" err="1">
                <a:solidFill>
                  <a:schemeClr val="accent5"/>
                </a:solidFill>
              </a:rPr>
              <a:t>univariate</a:t>
            </a:r>
            <a:r>
              <a:rPr lang="fr-FR" sz="4800">
                <a:solidFill>
                  <a:schemeClr val="accent5"/>
                </a:solidFill>
              </a:rPr>
              <a:t> </a:t>
            </a:r>
            <a:r>
              <a:rPr lang="fr-FR" sz="4800" err="1">
                <a:solidFill>
                  <a:schemeClr val="accent5"/>
                </a:solidFill>
              </a:rPr>
              <a:t>analysis</a:t>
            </a:r>
            <a:endParaRPr lang="fr-FR" sz="4800">
              <a:solidFill>
                <a:schemeClr val="accent5"/>
              </a:solidFill>
            </a:endParaRPr>
          </a:p>
        </p:txBody>
      </p:sp>
      <p:pic>
        <p:nvPicPr>
          <p:cNvPr id="8" name="Espace réservé du contenu 7" descr="Une image contenant texte, algèbre, capture d’écran&#10;&#10;Description générée automatiquement">
            <a:extLst>
              <a:ext uri="{FF2B5EF4-FFF2-40B4-BE49-F238E27FC236}">
                <a16:creationId xmlns:a16="http://schemas.microsoft.com/office/drawing/2014/main" id="{50284024-43F9-A445-898C-270BE663E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177" y="1614307"/>
            <a:ext cx="11188700" cy="1490198"/>
          </a:xfr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704418CB-E4F7-E639-231E-ADB8E7DA3ED1}"/>
              </a:ext>
            </a:extLst>
          </p:cNvPr>
          <p:cNvSpPr/>
          <p:nvPr/>
        </p:nvSpPr>
        <p:spPr>
          <a:xfrm>
            <a:off x="177421" y="109183"/>
            <a:ext cx="150125" cy="150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008D01B-6B62-28AD-F5AD-FEBF89389E4C}"/>
              </a:ext>
            </a:extLst>
          </p:cNvPr>
          <p:cNvSpPr/>
          <p:nvPr/>
        </p:nvSpPr>
        <p:spPr>
          <a:xfrm>
            <a:off x="466299" y="116007"/>
            <a:ext cx="150125" cy="15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FF42485-3546-D23E-5216-84C28C738E86}"/>
              </a:ext>
            </a:extLst>
          </p:cNvPr>
          <p:cNvSpPr/>
          <p:nvPr/>
        </p:nvSpPr>
        <p:spPr>
          <a:xfrm>
            <a:off x="755177" y="116007"/>
            <a:ext cx="150125" cy="150125"/>
          </a:xfrm>
          <a:prstGeom prst="ellipse">
            <a:avLst/>
          </a:prstGeom>
          <a:solidFill>
            <a:srgbClr val="FE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2EB8F-A5AE-5ECB-3817-5C385C5BF5FF}"/>
              </a:ext>
            </a:extLst>
          </p:cNvPr>
          <p:cNvSpPr/>
          <p:nvPr/>
        </p:nvSpPr>
        <p:spPr>
          <a:xfrm>
            <a:off x="5225143" y="1614307"/>
            <a:ext cx="6603999" cy="214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21B97177-F814-377D-A788-104E88DBA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209" y="1574399"/>
            <a:ext cx="6374668" cy="50840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A60BEA-8580-B7F8-48D4-9BE510A0BB63}"/>
              </a:ext>
            </a:extLst>
          </p:cNvPr>
          <p:cNvSpPr/>
          <p:nvPr/>
        </p:nvSpPr>
        <p:spPr>
          <a:xfrm>
            <a:off x="5569208" y="6029255"/>
            <a:ext cx="4884607" cy="186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DD5A30-A6F7-3B6E-2066-9463BDEEC74F}"/>
              </a:ext>
            </a:extLst>
          </p:cNvPr>
          <p:cNvSpPr/>
          <p:nvPr/>
        </p:nvSpPr>
        <p:spPr>
          <a:xfrm>
            <a:off x="5569208" y="6403619"/>
            <a:ext cx="4884607" cy="186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01990FD-A191-BDAF-8D9A-76A8F3693C01}"/>
              </a:ext>
            </a:extLst>
          </p:cNvPr>
          <p:cNvSpPr txBox="1"/>
          <p:nvPr/>
        </p:nvSpPr>
        <p:spPr>
          <a:xfrm>
            <a:off x="1886009" y="5977064"/>
            <a:ext cx="3696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For </a:t>
            </a:r>
            <a:r>
              <a:rPr lang="fr-FR" sz="1000" dirty="0" err="1"/>
              <a:t>outcome</a:t>
            </a:r>
            <a:r>
              <a:rPr lang="fr-FR" sz="1000" dirty="0"/>
              <a:t>: </a:t>
            </a:r>
            <a:r>
              <a:rPr lang="fr-FR" sz="1000" dirty="0" err="1"/>
              <a:t>Osteophyte</a:t>
            </a:r>
            <a:r>
              <a:rPr lang="fr-FR" sz="1000" dirty="0"/>
              <a:t> (Osteo_synm_tot_corr_upp_low_2=1) &lt;=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B5FA68-8577-2DD9-B1FC-57FD8889E873}"/>
              </a:ext>
            </a:extLst>
          </p:cNvPr>
          <p:cNvSpPr txBox="1"/>
          <p:nvPr/>
        </p:nvSpPr>
        <p:spPr>
          <a:xfrm>
            <a:off x="1648765" y="6373605"/>
            <a:ext cx="3934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For </a:t>
            </a:r>
            <a:r>
              <a:rPr lang="fr-FR" sz="1000" dirty="0" err="1"/>
              <a:t>outcome</a:t>
            </a:r>
            <a:r>
              <a:rPr lang="fr-FR" sz="1000" dirty="0"/>
              <a:t>: Syndesmophyte (Osteo_synm_tot_corr_upp_low_2=2) &lt;=</a:t>
            </a:r>
          </a:p>
        </p:txBody>
      </p:sp>
    </p:spTree>
    <p:extLst>
      <p:ext uri="{BB962C8B-B14F-4D97-AF65-F5344CB8AC3E}">
        <p14:creationId xmlns:p14="http://schemas.microsoft.com/office/powerpoint/2010/main" val="329879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0"/>
    </mc:Choice>
    <mc:Fallback xmlns="">
      <p:transition spd="slow" advTm="4515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5BB06-A9F5-1D66-79FB-31096532A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004E0-33B4-ECC8-7AB4-7D282EF5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fr-FR" sz="4800" err="1">
                <a:solidFill>
                  <a:schemeClr val="accent5"/>
                </a:solidFill>
              </a:rPr>
              <a:t>Results</a:t>
            </a:r>
            <a:r>
              <a:rPr lang="fr-FR" sz="4800">
                <a:solidFill>
                  <a:schemeClr val="accent5"/>
                </a:solidFill>
              </a:rPr>
              <a:t> </a:t>
            </a:r>
            <a:r>
              <a:rPr lang="fr-FR" sz="4800" err="1">
                <a:solidFill>
                  <a:schemeClr val="accent5"/>
                </a:solidFill>
              </a:rPr>
              <a:t>with</a:t>
            </a:r>
            <a:r>
              <a:rPr lang="fr-FR" sz="4800">
                <a:solidFill>
                  <a:schemeClr val="accent5"/>
                </a:solidFill>
              </a:rPr>
              <a:t> </a:t>
            </a:r>
            <a:r>
              <a:rPr lang="fr-FR" sz="4800" err="1">
                <a:solidFill>
                  <a:schemeClr val="accent5"/>
                </a:solidFill>
              </a:rPr>
              <a:t>multgee</a:t>
            </a:r>
            <a:r>
              <a:rPr lang="fr-FR" sz="4800">
                <a:solidFill>
                  <a:schemeClr val="accent5"/>
                </a:solidFill>
              </a:rPr>
              <a:t> package on R: </a:t>
            </a:r>
            <a:r>
              <a:rPr lang="fr-FR" sz="4800" err="1">
                <a:solidFill>
                  <a:schemeClr val="accent5"/>
                </a:solidFill>
              </a:rPr>
              <a:t>multivariate</a:t>
            </a:r>
            <a:r>
              <a:rPr lang="fr-FR" sz="4800">
                <a:solidFill>
                  <a:schemeClr val="accent5"/>
                </a:solidFill>
              </a:rPr>
              <a:t> </a:t>
            </a:r>
            <a:r>
              <a:rPr lang="fr-FR" sz="4800" err="1">
                <a:solidFill>
                  <a:schemeClr val="accent5"/>
                </a:solidFill>
              </a:rPr>
              <a:t>analysis</a:t>
            </a:r>
            <a:endParaRPr lang="fr-FR" sz="4800">
              <a:solidFill>
                <a:schemeClr val="accent5"/>
              </a:solidFill>
            </a:endParaRPr>
          </a:p>
        </p:txBody>
      </p:sp>
      <p:pic>
        <p:nvPicPr>
          <p:cNvPr id="8" name="Espace réservé du contenu 7" descr="Une image contenant texte, algèbre, capture d’écran&#10;&#10;Description générée automatiquement">
            <a:extLst>
              <a:ext uri="{FF2B5EF4-FFF2-40B4-BE49-F238E27FC236}">
                <a16:creationId xmlns:a16="http://schemas.microsoft.com/office/drawing/2014/main" id="{01063071-CE36-C259-F9E7-330442315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177" y="1773963"/>
            <a:ext cx="11188700" cy="1490198"/>
          </a:xfr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414C5601-A32D-C273-8683-57DCE0DC64B7}"/>
              </a:ext>
            </a:extLst>
          </p:cNvPr>
          <p:cNvSpPr/>
          <p:nvPr/>
        </p:nvSpPr>
        <p:spPr>
          <a:xfrm>
            <a:off x="177421" y="109183"/>
            <a:ext cx="150125" cy="150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FB91335-E0DD-7E13-1325-E0E25C4B6016}"/>
              </a:ext>
            </a:extLst>
          </p:cNvPr>
          <p:cNvSpPr/>
          <p:nvPr/>
        </p:nvSpPr>
        <p:spPr>
          <a:xfrm>
            <a:off x="466299" y="116007"/>
            <a:ext cx="150125" cy="15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49F02D4-01B6-80ED-BF62-EAFB256D6C21}"/>
              </a:ext>
            </a:extLst>
          </p:cNvPr>
          <p:cNvSpPr/>
          <p:nvPr/>
        </p:nvSpPr>
        <p:spPr>
          <a:xfrm>
            <a:off x="755177" y="116007"/>
            <a:ext cx="150125" cy="150125"/>
          </a:xfrm>
          <a:prstGeom prst="ellipse">
            <a:avLst/>
          </a:prstGeom>
          <a:solidFill>
            <a:srgbClr val="FE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95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0"/>
    </mc:Choice>
    <mc:Fallback xmlns="">
      <p:transition spd="slow" advTm="4515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"/>
</p:tagLst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8701</TotalTime>
  <Words>1386</Words>
  <Application>Microsoft Macintosh PowerPoint</Application>
  <PresentationFormat>Grand écran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Open Sans</vt:lpstr>
      <vt:lpstr>SAS Monospace</vt:lpstr>
      <vt:lpstr>Times New Roman</vt:lpstr>
      <vt:lpstr>Wingdings</vt:lpstr>
      <vt:lpstr>Thème Office</vt:lpstr>
      <vt:lpstr>Présentation PowerPoint</vt:lpstr>
      <vt:lpstr>Introduction</vt:lpstr>
      <vt:lpstr>Objectives</vt:lpstr>
      <vt:lpstr>Methods</vt:lpstr>
      <vt:lpstr>Methods</vt:lpstr>
      <vt:lpstr>Variables used</vt:lpstr>
      <vt:lpstr>Syndesmophytes at previous time point and osteophytes/syndesmophytes on adjacent vertebrae: descriptive analysis</vt:lpstr>
      <vt:lpstr>Results with multgee package on R: univariate analysis</vt:lpstr>
      <vt:lpstr>Results with multgee package on R: multivariate analysis</vt:lpstr>
      <vt:lpstr>Présentation PowerPoint</vt:lpstr>
      <vt:lpstr>Présentation PowerPoint</vt:lpstr>
      <vt:lpstr>Relationship between syndesmophytes and osteophytes or syndesmophytes on adjacent vertebrae on radiographs: R</vt:lpstr>
      <vt:lpstr>Results with multgee package on R: multivariate analysis</vt:lpstr>
      <vt:lpstr>Présentation PowerPoint</vt:lpstr>
      <vt:lpstr>Relationship between syndesmophytes and osteophytes or syndesmophytes on adjacent vertebrae on radiographs: SAS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</dc:creator>
  <cp:lastModifiedBy>Pina Vegas, L. (REUM)</cp:lastModifiedBy>
  <cp:revision>1208</cp:revision>
  <dcterms:created xsi:type="dcterms:W3CDTF">2019-01-19T07:06:39Z</dcterms:created>
  <dcterms:modified xsi:type="dcterms:W3CDTF">2024-09-18T12:36:40Z</dcterms:modified>
</cp:coreProperties>
</file>