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5"/>
  </p:notesMasterIdLst>
  <p:sldIdLst>
    <p:sldId id="256" r:id="rId5"/>
    <p:sldId id="257" r:id="rId6"/>
    <p:sldId id="265" r:id="rId7"/>
    <p:sldId id="266" r:id="rId8"/>
    <p:sldId id="267" r:id="rId9"/>
    <p:sldId id="270" r:id="rId10"/>
    <p:sldId id="268" r:id="rId11"/>
    <p:sldId id="309" r:id="rId12"/>
    <p:sldId id="272" r:id="rId13"/>
    <p:sldId id="273" r:id="rId14"/>
  </p:sldIdLst>
  <p:sldSz cx="12192000" cy="6858000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4185"/>
    <a:srgbClr val="DFE5ED"/>
    <a:srgbClr val="F8BC28"/>
    <a:srgbClr val="4D97F9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2138003-575D-424E-AADE-F12CC38EB96D}" v="12" dt="2021-12-21T09:42:00.2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6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Αγγελική Βογιατζόγλου" userId="2a8d22d102076558" providerId="LiveId" clId="{C2138003-575D-424E-AADE-F12CC38EB96D}"/>
    <pc:docChg chg="custSel addSld delSld modSld">
      <pc:chgData name="Αγγελική Βογιατζόγλου" userId="2a8d22d102076558" providerId="LiveId" clId="{C2138003-575D-424E-AADE-F12CC38EB96D}" dt="2021-12-21T09:43:57.316" v="443" actId="1076"/>
      <pc:docMkLst>
        <pc:docMk/>
      </pc:docMkLst>
      <pc:sldChg chg="modSp mod">
        <pc:chgData name="Αγγελική Βογιατζόγλου" userId="2a8d22d102076558" providerId="LiveId" clId="{C2138003-575D-424E-AADE-F12CC38EB96D}" dt="2021-12-21T09:22:59.470" v="60" actId="12788"/>
        <pc:sldMkLst>
          <pc:docMk/>
          <pc:sldMk cId="1972967877" sldId="256"/>
        </pc:sldMkLst>
        <pc:spChg chg="mod">
          <ac:chgData name="Αγγελική Βογιατζόγλου" userId="2a8d22d102076558" providerId="LiveId" clId="{C2138003-575D-424E-AADE-F12CC38EB96D}" dt="2021-12-21T09:22:59.470" v="60" actId="12788"/>
          <ac:spMkLst>
            <pc:docMk/>
            <pc:sldMk cId="1972967877" sldId="256"/>
            <ac:spMk id="9" creationId="{0DD0B92A-A2DC-4AA5-B063-4232636AC547}"/>
          </ac:spMkLst>
        </pc:spChg>
      </pc:sldChg>
      <pc:sldChg chg="modSp mod">
        <pc:chgData name="Αγγελική Βογιατζόγλου" userId="2a8d22d102076558" providerId="LiveId" clId="{C2138003-575D-424E-AADE-F12CC38EB96D}" dt="2021-12-21T09:23:21.196" v="62" actId="1076"/>
        <pc:sldMkLst>
          <pc:docMk/>
          <pc:sldMk cId="2725565382" sldId="266"/>
        </pc:sldMkLst>
        <pc:spChg chg="mod">
          <ac:chgData name="Αγγελική Βογιατζόγλου" userId="2a8d22d102076558" providerId="LiveId" clId="{C2138003-575D-424E-AADE-F12CC38EB96D}" dt="2021-12-21T09:23:21.196" v="62" actId="1076"/>
          <ac:spMkLst>
            <pc:docMk/>
            <pc:sldMk cId="2725565382" sldId="266"/>
            <ac:spMk id="10" creationId="{0EE003B8-B525-43C3-A4BC-D847450DF927}"/>
          </ac:spMkLst>
        </pc:spChg>
      </pc:sldChg>
      <pc:sldChg chg="modSp mod">
        <pc:chgData name="Αγγελική Βογιατζόγλου" userId="2a8d22d102076558" providerId="LiveId" clId="{C2138003-575D-424E-AADE-F12CC38EB96D}" dt="2021-12-21T09:23:30.657" v="64" actId="1076"/>
        <pc:sldMkLst>
          <pc:docMk/>
          <pc:sldMk cId="535255277" sldId="267"/>
        </pc:sldMkLst>
        <pc:spChg chg="mod">
          <ac:chgData name="Αγγελική Βογιατζόγλου" userId="2a8d22d102076558" providerId="LiveId" clId="{C2138003-575D-424E-AADE-F12CC38EB96D}" dt="2021-12-21T09:23:30.657" v="64" actId="1076"/>
          <ac:spMkLst>
            <pc:docMk/>
            <pc:sldMk cId="535255277" sldId="267"/>
            <ac:spMk id="16" creationId="{1227AFAC-2EDA-47B2-9097-E93CD497F31D}"/>
          </ac:spMkLst>
        </pc:spChg>
      </pc:sldChg>
      <pc:sldChg chg="modSp mod">
        <pc:chgData name="Αγγελική Βογιατζόγλου" userId="2a8d22d102076558" providerId="LiveId" clId="{C2138003-575D-424E-AADE-F12CC38EB96D}" dt="2021-12-21T09:14:55.792" v="0" actId="20577"/>
        <pc:sldMkLst>
          <pc:docMk/>
          <pc:sldMk cId="4123940067" sldId="272"/>
        </pc:sldMkLst>
        <pc:spChg chg="mod">
          <ac:chgData name="Αγγελική Βογιατζόγλου" userId="2a8d22d102076558" providerId="LiveId" clId="{C2138003-575D-424E-AADE-F12CC38EB96D}" dt="2021-12-21T09:14:55.792" v="0" actId="20577"/>
          <ac:spMkLst>
            <pc:docMk/>
            <pc:sldMk cId="4123940067" sldId="272"/>
            <ac:spMk id="3" creationId="{A334499D-B5BB-4D12-BE3A-C844BC9DF818}"/>
          </ac:spMkLst>
        </pc:spChg>
      </pc:sldChg>
      <pc:sldChg chg="new del">
        <pc:chgData name="Αγγελική Βογιατζόγλου" userId="2a8d22d102076558" providerId="LiveId" clId="{C2138003-575D-424E-AADE-F12CC38EB96D}" dt="2021-12-21T09:17:17.376" v="2" actId="47"/>
        <pc:sldMkLst>
          <pc:docMk/>
          <pc:sldMk cId="1953129799" sldId="309"/>
        </pc:sldMkLst>
      </pc:sldChg>
      <pc:sldChg chg="addSp delSp modSp add mod modNotesTx">
        <pc:chgData name="Αγγελική Βογιατζόγλου" userId="2a8d22d102076558" providerId="LiveId" clId="{C2138003-575D-424E-AADE-F12CC38EB96D}" dt="2021-12-21T09:43:57.316" v="443" actId="1076"/>
        <pc:sldMkLst>
          <pc:docMk/>
          <pc:sldMk cId="4001359222" sldId="309"/>
        </pc:sldMkLst>
        <pc:spChg chg="add mod">
          <ac:chgData name="Αγγελική Βογιατζόγλου" userId="2a8d22d102076558" providerId="LiveId" clId="{C2138003-575D-424E-AADE-F12CC38EB96D}" dt="2021-12-21T09:24:09.394" v="73" actId="12788"/>
          <ac:spMkLst>
            <pc:docMk/>
            <pc:sldMk cId="4001359222" sldId="309"/>
            <ac:spMk id="2" creationId="{63696036-2D51-40E8-9F0C-C378D349A871}"/>
          </ac:spMkLst>
        </pc:spChg>
        <pc:spChg chg="add del mod">
          <ac:chgData name="Αγγελική Βογιατζόγλου" userId="2a8d22d102076558" providerId="LiveId" clId="{C2138003-575D-424E-AADE-F12CC38EB96D}" dt="2021-12-21T09:24:22.654" v="76"/>
          <ac:spMkLst>
            <pc:docMk/>
            <pc:sldMk cId="4001359222" sldId="309"/>
            <ac:spMk id="3" creationId="{C4226AB9-8452-4260-94DC-7653F41915BC}"/>
          </ac:spMkLst>
        </pc:spChg>
        <pc:spChg chg="add mod">
          <ac:chgData name="Αγγελική Βογιατζόγλου" userId="2a8d22d102076558" providerId="LiveId" clId="{C2138003-575D-424E-AADE-F12CC38EB96D}" dt="2021-12-21T09:43:53.899" v="442" actId="255"/>
          <ac:spMkLst>
            <pc:docMk/>
            <pc:sldMk cId="4001359222" sldId="309"/>
            <ac:spMk id="7" creationId="{D32A58B7-9192-47FD-9974-4D611DBEB8BB}"/>
          </ac:spMkLst>
        </pc:spChg>
        <pc:picChg chg="add del mod">
          <ac:chgData name="Αγγελική Βογιατζόγλου" userId="2a8d22d102076558" providerId="LiveId" clId="{C2138003-575D-424E-AADE-F12CC38EB96D}" dt="2021-12-21T09:41:25.647" v="416" actId="478"/>
          <ac:picMkLst>
            <pc:docMk/>
            <pc:sldMk cId="4001359222" sldId="309"/>
            <ac:picMk id="10" creationId="{79367EAF-9D1B-499E-A9D3-D3E9C3F37E33}"/>
          </ac:picMkLst>
        </pc:picChg>
        <pc:picChg chg="add mod">
          <ac:chgData name="Αγγελική Βογιατζόγλου" userId="2a8d22d102076558" providerId="LiveId" clId="{C2138003-575D-424E-AADE-F12CC38EB96D}" dt="2021-12-21T09:43:57.316" v="443" actId="1076"/>
          <ac:picMkLst>
            <pc:docMk/>
            <pc:sldMk cId="4001359222" sldId="309"/>
            <ac:picMk id="12" creationId="{67BD0CFA-3866-404C-BED3-3BA17723BAD5}"/>
          </ac:picMkLst>
        </pc:picChg>
      </pc:sldChg>
      <pc:sldChg chg="add del">
        <pc:chgData name="Αγγελική Βογιατζόγλου" userId="2a8d22d102076558" providerId="LiveId" clId="{C2138003-575D-424E-AADE-F12CC38EB96D}" dt="2021-12-21T09:21:49.051" v="22"/>
        <pc:sldMkLst>
          <pc:docMk/>
          <pc:sldMk cId="174611114" sldId="310"/>
        </pc:sldMkLst>
      </pc:sldChg>
      <pc:sldChg chg="add del">
        <pc:chgData name="Αγγελική Βογιατζόγλου" userId="2a8d22d102076558" providerId="LiveId" clId="{C2138003-575D-424E-AADE-F12CC38EB96D}" dt="2021-12-21T09:21:32.264" v="19"/>
        <pc:sldMkLst>
          <pc:docMk/>
          <pc:sldMk cId="1612429431" sldId="310"/>
        </pc:sldMkLst>
      </pc:sldChg>
      <pc:sldChg chg="add del">
        <pc:chgData name="Αγγελική Βογιατζόγλου" userId="2a8d22d102076558" providerId="LiveId" clId="{C2138003-575D-424E-AADE-F12CC38EB96D}" dt="2021-12-21T09:22:00.723" v="26"/>
        <pc:sldMkLst>
          <pc:docMk/>
          <pc:sldMk cId="3644297527" sldId="31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κεφαλίδας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Θέση ημερομηνίας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87D8EB-627A-464D-9608-A8623CDEA9E1}" type="datetimeFigureOut">
              <a:rPr lang="el-GR" smtClean="0"/>
              <a:t>21/12/2021</a:t>
            </a:fld>
            <a:endParaRPr lang="el-GR"/>
          </a:p>
        </p:txBody>
      </p:sp>
      <p:sp>
        <p:nvSpPr>
          <p:cNvPr id="4" name="Θέση εικόνας διαφάνειας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l-GR"/>
          </a:p>
        </p:txBody>
      </p:sp>
      <p:sp>
        <p:nvSpPr>
          <p:cNvPr id="5" name="Θέση σημειώσεων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F5187A-A9EF-4DA0-B93F-B95180910428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8354023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F5187A-A9EF-4DA0-B93F-B95180910428}" type="slidenum">
              <a:rPr lang="el-GR" smtClean="0"/>
              <a:t>1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162832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pBI</a:t>
            </a:r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F5187A-A9EF-4DA0-B93F-B95180910428}" type="slidenum">
              <a:rPr lang="el-GR" smtClean="0"/>
              <a:t>6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6584919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dirty="0"/>
              <a:t>Μετά από αυτό μπορούμε να πούμε το κομμάτι «</a:t>
            </a:r>
            <a:r>
              <a:rPr lang="en-US" b="0" i="0" dirty="0">
                <a:effectLst/>
                <a:latin typeface="Arial" panose="020B0604020202020204" pitchFamily="34" charset="0"/>
              </a:rPr>
              <a:t>what was and was not accomplished</a:t>
            </a:r>
            <a:r>
              <a:rPr lang="el-GR" dirty="0"/>
              <a:t>»</a:t>
            </a:r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F5187A-A9EF-4DA0-B93F-B95180910428}" type="slidenum">
              <a:rPr lang="el-GR" smtClean="0"/>
              <a:t>7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5720343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F5187A-A9EF-4DA0-B93F-B95180910428}" type="slidenum">
              <a:rPr lang="el-GR" smtClean="0"/>
              <a:t>8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3828659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BBF9C16D-F639-4C3F-A200-9DE198FA5C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EC3501D0-6DA4-4137-A20D-0F90D85D30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9E79B0D6-79E1-418A-AA2D-2194D30B8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C81A0-1011-4E88-BBF1-2600BE27CF11}" type="datetimeFigureOut">
              <a:rPr lang="el-GR" smtClean="0"/>
              <a:t>21/12/2021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2E1F340E-E620-45FB-9BD9-9E752E0E4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3DD22077-70C2-46FD-BC57-CE252C5DB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CCF6D-2E61-4B23-8C51-25441C5CFCB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243584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7A5C1F1E-7885-440F-AC15-685A018F3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ατακόρυφου κειμένου 2">
            <a:extLst>
              <a:ext uri="{FF2B5EF4-FFF2-40B4-BE49-F238E27FC236}">
                <a16:creationId xmlns:a16="http://schemas.microsoft.com/office/drawing/2014/main" id="{9A196B2B-183B-47D1-9419-4A861BED57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B1B0A6FC-A6FE-453A-9E75-72E5EBC26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C81A0-1011-4E88-BBF1-2600BE27CF11}" type="datetimeFigureOut">
              <a:rPr lang="el-GR" smtClean="0"/>
              <a:t>21/12/2021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4DC6B2F4-9521-4810-A537-38FA25C5A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7AE76D16-6A49-46FD-BC68-53A3DC19E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CCF6D-2E61-4B23-8C51-25441C5CFCB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814182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Κατακόρυφος τίτλος 1">
            <a:extLst>
              <a:ext uri="{FF2B5EF4-FFF2-40B4-BE49-F238E27FC236}">
                <a16:creationId xmlns:a16="http://schemas.microsoft.com/office/drawing/2014/main" id="{886CDE9E-365F-42BD-895D-5244421D87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ατακόρυφου κειμένου 2">
            <a:extLst>
              <a:ext uri="{FF2B5EF4-FFF2-40B4-BE49-F238E27FC236}">
                <a16:creationId xmlns:a16="http://schemas.microsoft.com/office/drawing/2014/main" id="{9F38C46C-D961-427A-9107-4AE88F48B4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999E618B-62F8-4136-ABB5-0339D468E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C81A0-1011-4E88-BBF1-2600BE27CF11}" type="datetimeFigureOut">
              <a:rPr lang="el-GR" smtClean="0"/>
              <a:t>21/12/2021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16FF9037-FA8C-48A3-BC32-A9BF93F12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FDE4FB34-0B35-4398-96E4-629739AB4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CCF6D-2E61-4B23-8C51-25441C5CFCB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171306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6FB67359-3BED-439B-B604-EF716AEDE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D9981552-818A-4CB4-AB48-296F89BDE8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C70E5F5F-C20D-4A4B-9F78-BA4F89773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C81A0-1011-4E88-BBF1-2600BE27CF11}" type="datetimeFigureOut">
              <a:rPr lang="el-GR" smtClean="0"/>
              <a:t>21/12/2021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BAFFB475-006C-4AC8-86C3-3D8D73937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1E7F8FDC-7DDB-413A-81F7-4B35A8849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CCF6D-2E61-4B23-8C51-25441C5CFCB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300464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D98AEF75-23C4-45D8-A698-8A2FD645B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38718135-1733-4F4C-A669-17D9ADC624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429590DC-6ACC-4705-A731-5765A107E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C81A0-1011-4E88-BBF1-2600BE27CF11}" type="datetimeFigureOut">
              <a:rPr lang="el-GR" smtClean="0"/>
              <a:t>21/12/2021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2EB034FE-8220-4A2C-A97C-E0F1AF641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23261411-A71E-4176-8FCA-07E461D4A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CCF6D-2E61-4B23-8C51-25441C5CFCB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26827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DEC6F2D7-09F5-47CE-832E-E4CE67001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F9480462-9C1D-4668-8721-580F32F995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F28AD402-5636-45B0-895D-10F85734D8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75F2CE11-8A87-49B4-87E2-F69BBCED2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C81A0-1011-4E88-BBF1-2600BE27CF11}" type="datetimeFigureOut">
              <a:rPr lang="el-GR" smtClean="0"/>
              <a:t>21/12/2021</a:t>
            </a:fld>
            <a:endParaRPr lang="el-GR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6141839E-5C92-4D2E-A341-6D5958714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EBB498ED-84C0-43B0-926B-FF8A4A868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CCF6D-2E61-4B23-8C51-25441C5CFCB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006963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510AA886-E5AD-422D-8474-816AF6F47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42B5E29A-787C-4FF0-AB87-BC767BAB84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94E55392-F645-4E5C-AD74-612D8DA99B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5" name="Θέση κειμένου 4">
            <a:extLst>
              <a:ext uri="{FF2B5EF4-FFF2-40B4-BE49-F238E27FC236}">
                <a16:creationId xmlns:a16="http://schemas.microsoft.com/office/drawing/2014/main" id="{30A01AA1-9183-4E3F-9A0F-C4100360D9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6" name="Θέση περιεχομένου 5">
            <a:extLst>
              <a:ext uri="{FF2B5EF4-FFF2-40B4-BE49-F238E27FC236}">
                <a16:creationId xmlns:a16="http://schemas.microsoft.com/office/drawing/2014/main" id="{36FF506A-28DA-422A-8DC9-AA2BB9D6A8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7" name="Θέση ημερομηνίας 6">
            <a:extLst>
              <a:ext uri="{FF2B5EF4-FFF2-40B4-BE49-F238E27FC236}">
                <a16:creationId xmlns:a16="http://schemas.microsoft.com/office/drawing/2014/main" id="{6FA2AD2B-4FF9-4D03-9847-EDD1CD288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C81A0-1011-4E88-BBF1-2600BE27CF11}" type="datetimeFigureOut">
              <a:rPr lang="el-GR" smtClean="0"/>
              <a:t>21/12/2021</a:t>
            </a:fld>
            <a:endParaRPr lang="el-GR"/>
          </a:p>
        </p:txBody>
      </p:sp>
      <p:sp>
        <p:nvSpPr>
          <p:cNvPr id="8" name="Θέση υποσέλιδου 7">
            <a:extLst>
              <a:ext uri="{FF2B5EF4-FFF2-40B4-BE49-F238E27FC236}">
                <a16:creationId xmlns:a16="http://schemas.microsoft.com/office/drawing/2014/main" id="{B6AC4262-0D36-4A66-B28C-C06ED8C1F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Θέση αριθμού διαφάνειας 8">
            <a:extLst>
              <a:ext uri="{FF2B5EF4-FFF2-40B4-BE49-F238E27FC236}">
                <a16:creationId xmlns:a16="http://schemas.microsoft.com/office/drawing/2014/main" id="{998F3483-06D9-4F55-9C3D-4B91B2C5C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CCF6D-2E61-4B23-8C51-25441C5CFCB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799444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8636F503-5BB2-46C3-9F83-E6886F028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ημερομηνίας 2">
            <a:extLst>
              <a:ext uri="{FF2B5EF4-FFF2-40B4-BE49-F238E27FC236}">
                <a16:creationId xmlns:a16="http://schemas.microsoft.com/office/drawing/2014/main" id="{1DBD80FC-B27F-4F99-8F04-8FBBB6254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C81A0-1011-4E88-BBF1-2600BE27CF11}" type="datetimeFigureOut">
              <a:rPr lang="el-GR" smtClean="0"/>
              <a:t>21/12/2021</a:t>
            </a:fld>
            <a:endParaRPr lang="el-GR"/>
          </a:p>
        </p:txBody>
      </p:sp>
      <p:sp>
        <p:nvSpPr>
          <p:cNvPr id="4" name="Θέση υποσέλιδου 3">
            <a:extLst>
              <a:ext uri="{FF2B5EF4-FFF2-40B4-BE49-F238E27FC236}">
                <a16:creationId xmlns:a16="http://schemas.microsoft.com/office/drawing/2014/main" id="{5F005DCA-64AA-4088-A83A-EAD3BF3D7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Θέση αριθμού διαφάνειας 4">
            <a:extLst>
              <a:ext uri="{FF2B5EF4-FFF2-40B4-BE49-F238E27FC236}">
                <a16:creationId xmlns:a16="http://schemas.microsoft.com/office/drawing/2014/main" id="{CC324624-D38A-418F-B9DB-0B45ADF5E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CCF6D-2E61-4B23-8C51-25441C5CFCB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60583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ημερομηνίας 1">
            <a:extLst>
              <a:ext uri="{FF2B5EF4-FFF2-40B4-BE49-F238E27FC236}">
                <a16:creationId xmlns:a16="http://schemas.microsoft.com/office/drawing/2014/main" id="{69EC08BD-F2A6-425D-9A7C-704E24AF9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C81A0-1011-4E88-BBF1-2600BE27CF11}" type="datetimeFigureOut">
              <a:rPr lang="el-GR" smtClean="0"/>
              <a:t>21/12/2021</a:t>
            </a:fld>
            <a:endParaRPr lang="el-GR"/>
          </a:p>
        </p:txBody>
      </p:sp>
      <p:sp>
        <p:nvSpPr>
          <p:cNvPr id="3" name="Θέση υποσέλιδου 2">
            <a:extLst>
              <a:ext uri="{FF2B5EF4-FFF2-40B4-BE49-F238E27FC236}">
                <a16:creationId xmlns:a16="http://schemas.microsoft.com/office/drawing/2014/main" id="{D42FA4B5-ED9A-45E8-8BE3-1403CF829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3835B411-A7FB-4E80-B2A2-748A0A703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CCF6D-2E61-4B23-8C51-25441C5CFCB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786460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825ACD32-4B1E-4AC2-BE1B-31BF0CAAF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3A6CBAE7-9997-4464-8F23-842A3C5661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κειμένου 3">
            <a:extLst>
              <a:ext uri="{FF2B5EF4-FFF2-40B4-BE49-F238E27FC236}">
                <a16:creationId xmlns:a16="http://schemas.microsoft.com/office/drawing/2014/main" id="{2D518540-1BD5-4169-9D54-E26FEACCB6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646DD6E9-A11E-410C-803A-5027769B2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C81A0-1011-4E88-BBF1-2600BE27CF11}" type="datetimeFigureOut">
              <a:rPr lang="el-GR" smtClean="0"/>
              <a:t>21/12/2021</a:t>
            </a:fld>
            <a:endParaRPr lang="el-GR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D2E9E16B-5486-477A-A19C-3A1EE9217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C6BD74C5-6FA2-4757-8796-92245608D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CCF6D-2E61-4B23-8C51-25441C5CFCB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010681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08CD153F-1B47-4392-993D-9D98C0A9C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εικόνας 2">
            <a:extLst>
              <a:ext uri="{FF2B5EF4-FFF2-40B4-BE49-F238E27FC236}">
                <a16:creationId xmlns:a16="http://schemas.microsoft.com/office/drawing/2014/main" id="{4B939457-9DE1-48F3-B9BE-A3037048A7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Θέση κειμένου 3">
            <a:extLst>
              <a:ext uri="{FF2B5EF4-FFF2-40B4-BE49-F238E27FC236}">
                <a16:creationId xmlns:a16="http://schemas.microsoft.com/office/drawing/2014/main" id="{461066C0-FC27-404E-B9A2-1980C2816E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DCBD9DD7-F6C7-4F84-93F8-7A298E3D2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C81A0-1011-4E88-BBF1-2600BE27CF11}" type="datetimeFigureOut">
              <a:rPr lang="el-GR" smtClean="0"/>
              <a:t>21/12/2021</a:t>
            </a:fld>
            <a:endParaRPr lang="el-GR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430EB9A4-3C8A-49C6-83B0-3793A2176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04DD51DA-6924-496A-B1E6-373F2F84D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CCF6D-2E61-4B23-8C51-25441C5CFCB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305372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E5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τίτλου 1">
            <a:extLst>
              <a:ext uri="{FF2B5EF4-FFF2-40B4-BE49-F238E27FC236}">
                <a16:creationId xmlns:a16="http://schemas.microsoft.com/office/drawing/2014/main" id="{E7782059-375A-4F4F-AB17-D88DAB6CD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64940F1C-BC5C-453E-850C-AA444206A8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71EE27A0-43B3-4F2A-AC10-AA7CCE1657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EC81A0-1011-4E88-BBF1-2600BE27CF11}" type="datetimeFigureOut">
              <a:rPr lang="el-GR" smtClean="0"/>
              <a:t>21/12/2021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8D301030-4617-419D-BB6D-E9E9A81BEE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0101C8D9-8EE5-4743-8FD5-B4DA77AFC7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8CCF6D-2E61-4B23-8C51-25441C5CFCB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806475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Διάγραμμα ροής: Έγγραφο 5">
            <a:extLst>
              <a:ext uri="{FF2B5EF4-FFF2-40B4-BE49-F238E27FC236}">
                <a16:creationId xmlns:a16="http://schemas.microsoft.com/office/drawing/2014/main" id="{48A01666-265D-429B-805C-FD8142C0AAB3}"/>
              </a:ext>
            </a:extLst>
          </p:cNvPr>
          <p:cNvSpPr/>
          <p:nvPr/>
        </p:nvSpPr>
        <p:spPr>
          <a:xfrm>
            <a:off x="0" y="0"/>
            <a:ext cx="12192000" cy="1098551"/>
          </a:xfrm>
          <a:prstGeom prst="flowChartDocument">
            <a:avLst/>
          </a:prstGeom>
          <a:solidFill>
            <a:srgbClr val="F8BC28"/>
          </a:solidFill>
          <a:ln>
            <a:solidFill>
              <a:srgbClr val="F8BC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7" name="Διάγραμμα ροής: Έγγραφο 6">
            <a:extLst>
              <a:ext uri="{FF2B5EF4-FFF2-40B4-BE49-F238E27FC236}">
                <a16:creationId xmlns:a16="http://schemas.microsoft.com/office/drawing/2014/main" id="{40133901-9A51-4A33-A914-2718A09FB6FE}"/>
              </a:ext>
            </a:extLst>
          </p:cNvPr>
          <p:cNvSpPr/>
          <p:nvPr/>
        </p:nvSpPr>
        <p:spPr>
          <a:xfrm rot="10800000">
            <a:off x="0" y="5843325"/>
            <a:ext cx="12192000" cy="1098550"/>
          </a:xfrm>
          <a:prstGeom prst="flowChartDocument">
            <a:avLst/>
          </a:prstGeom>
          <a:solidFill>
            <a:srgbClr val="1A4185"/>
          </a:solidFill>
          <a:ln>
            <a:solidFill>
              <a:srgbClr val="1A41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/>
          </a:p>
        </p:txBody>
      </p:sp>
      <p:pic>
        <p:nvPicPr>
          <p:cNvPr id="5" name="Εικόνα 4">
            <a:extLst>
              <a:ext uri="{FF2B5EF4-FFF2-40B4-BE49-F238E27FC236}">
                <a16:creationId xmlns:a16="http://schemas.microsoft.com/office/drawing/2014/main" id="{9CC6A12F-9FB2-42B6-B96E-F924610A56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8036" y="718570"/>
            <a:ext cx="5015928" cy="308618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DD0B92A-A2DC-4AA5-B063-4232636AC547}"/>
              </a:ext>
            </a:extLst>
          </p:cNvPr>
          <p:cNvSpPr txBox="1"/>
          <p:nvPr/>
        </p:nvSpPr>
        <p:spPr>
          <a:xfrm>
            <a:off x="3343932" y="3818636"/>
            <a:ext cx="5504135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i="1" dirty="0">
                <a:solidFill>
                  <a:srgbClr val="1A4185"/>
                </a:solidFill>
              </a:rPr>
              <a:t>-Final FinTech Project Presentation- </a:t>
            </a:r>
          </a:p>
          <a:p>
            <a:pPr algn="ctr"/>
            <a:r>
              <a:rPr lang="en-US" sz="2400" b="1" i="1" dirty="0">
                <a:solidFill>
                  <a:srgbClr val="1A4185"/>
                </a:solidFill>
              </a:rPr>
              <a:t>Digital  Wallet Integration System</a:t>
            </a:r>
            <a:endParaRPr lang="el-GR" sz="2400" b="1" i="1" dirty="0">
              <a:solidFill>
                <a:srgbClr val="1A4185"/>
              </a:solidFill>
            </a:endParaRPr>
          </a:p>
        </p:txBody>
      </p:sp>
      <p:pic>
        <p:nvPicPr>
          <p:cNvPr id="24" name="Εικόνα 23">
            <a:extLst>
              <a:ext uri="{FF2B5EF4-FFF2-40B4-BE49-F238E27FC236}">
                <a16:creationId xmlns:a16="http://schemas.microsoft.com/office/drawing/2014/main" id="{DDDE3576-A689-4C75-B9AD-607CB76A68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5436" y="5383172"/>
            <a:ext cx="1905266" cy="190526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63BF101-551D-4C5E-8445-C1DCE639DC85}"/>
              </a:ext>
            </a:extLst>
          </p:cNvPr>
          <p:cNvSpPr txBox="1"/>
          <p:nvPr/>
        </p:nvSpPr>
        <p:spPr>
          <a:xfrm>
            <a:off x="3285008" y="5060006"/>
            <a:ext cx="22331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1A4185"/>
                </a:solidFill>
              </a:rPr>
              <a:t>Aggeliki Vogiatzoglou</a:t>
            </a:r>
          </a:p>
          <a:p>
            <a:r>
              <a:rPr lang="en-US" i="1" dirty="0">
                <a:solidFill>
                  <a:srgbClr val="1A4185"/>
                </a:solidFill>
              </a:rPr>
              <a:t>Anestis Dimou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6C95AD-8F13-477E-80CD-A6393DBAF79A}"/>
              </a:ext>
            </a:extLst>
          </p:cNvPr>
          <p:cNvSpPr txBox="1"/>
          <p:nvPr/>
        </p:nvSpPr>
        <p:spPr>
          <a:xfrm>
            <a:off x="6735245" y="5010149"/>
            <a:ext cx="21564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1A4185"/>
                </a:solidFill>
              </a:rPr>
              <a:t>Panagiotis Vavalos</a:t>
            </a:r>
          </a:p>
          <a:p>
            <a:r>
              <a:rPr lang="en-US" i="1" dirty="0">
                <a:solidFill>
                  <a:srgbClr val="1A4185"/>
                </a:solidFill>
              </a:rPr>
              <a:t>Panagiotis Kavvadias</a:t>
            </a:r>
            <a:endParaRPr lang="el-GR" i="1" dirty="0">
              <a:solidFill>
                <a:srgbClr val="1A418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2967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Ομάδα 3">
            <a:extLst>
              <a:ext uri="{FF2B5EF4-FFF2-40B4-BE49-F238E27FC236}">
                <a16:creationId xmlns:a16="http://schemas.microsoft.com/office/drawing/2014/main" id="{02934813-26B9-4B9B-963F-E7F186AF098E}"/>
              </a:ext>
            </a:extLst>
          </p:cNvPr>
          <p:cNvGrpSpPr/>
          <p:nvPr/>
        </p:nvGrpSpPr>
        <p:grpSpPr>
          <a:xfrm>
            <a:off x="0" y="0"/>
            <a:ext cx="12192000" cy="6941875"/>
            <a:chOff x="0" y="0"/>
            <a:chExt cx="12192000" cy="6941875"/>
          </a:xfrm>
        </p:grpSpPr>
        <p:sp>
          <p:nvSpPr>
            <p:cNvPr id="5" name="Διάγραμμα ροής: Έγγραφο 4">
              <a:extLst>
                <a:ext uri="{FF2B5EF4-FFF2-40B4-BE49-F238E27FC236}">
                  <a16:creationId xmlns:a16="http://schemas.microsoft.com/office/drawing/2014/main" id="{E58FD479-BB0C-4CA2-904F-C98227C05310}"/>
                </a:ext>
              </a:extLst>
            </p:cNvPr>
            <p:cNvSpPr/>
            <p:nvPr/>
          </p:nvSpPr>
          <p:spPr>
            <a:xfrm>
              <a:off x="0" y="0"/>
              <a:ext cx="12192000" cy="1014675"/>
            </a:xfrm>
            <a:prstGeom prst="flowChartDocument">
              <a:avLst/>
            </a:prstGeom>
            <a:solidFill>
              <a:srgbClr val="F8BC28"/>
            </a:solidFill>
            <a:ln>
              <a:solidFill>
                <a:srgbClr val="F8BC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 sz="3600" b="1" i="1" dirty="0">
                <a:solidFill>
                  <a:srgbClr val="1A4185"/>
                </a:solidFill>
              </a:endParaRPr>
            </a:p>
          </p:txBody>
        </p:sp>
        <p:sp>
          <p:nvSpPr>
            <p:cNvPr id="6" name="Διάγραμμα ροής: Έγγραφο 5">
              <a:extLst>
                <a:ext uri="{FF2B5EF4-FFF2-40B4-BE49-F238E27FC236}">
                  <a16:creationId xmlns:a16="http://schemas.microsoft.com/office/drawing/2014/main" id="{15A2633B-FA4D-434C-887A-2CDF4A535123}"/>
                </a:ext>
              </a:extLst>
            </p:cNvPr>
            <p:cNvSpPr/>
            <p:nvPr/>
          </p:nvSpPr>
          <p:spPr>
            <a:xfrm rot="10800000">
              <a:off x="0" y="5843325"/>
              <a:ext cx="12192000" cy="1098550"/>
            </a:xfrm>
            <a:prstGeom prst="flowChartDocument">
              <a:avLst/>
            </a:prstGeom>
            <a:solidFill>
              <a:srgbClr val="1A4185"/>
            </a:solidFill>
            <a:ln>
              <a:solidFill>
                <a:srgbClr val="1A41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 dirty="0"/>
            </a:p>
          </p:txBody>
        </p:sp>
      </p:grpSp>
      <p:pic>
        <p:nvPicPr>
          <p:cNvPr id="3" name="Εικόνα 2" descr="Εικόνα που περιέχει κείμενο&#10;&#10;Περιγραφή που δημιουργήθηκε αυτόματα">
            <a:extLst>
              <a:ext uri="{FF2B5EF4-FFF2-40B4-BE49-F238E27FC236}">
                <a16:creationId xmlns:a16="http://schemas.microsoft.com/office/drawing/2014/main" id="{45C4AC2C-01A9-4BB7-A537-3F3C6674C0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7887" y="1519237"/>
            <a:ext cx="7896225" cy="381952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383F248-99CE-4D4D-8DAC-42F09D838382}"/>
              </a:ext>
            </a:extLst>
          </p:cNvPr>
          <p:cNvSpPr txBox="1"/>
          <p:nvPr/>
        </p:nvSpPr>
        <p:spPr>
          <a:xfrm>
            <a:off x="5192546" y="179387"/>
            <a:ext cx="18069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i="1" dirty="0">
                <a:solidFill>
                  <a:srgbClr val="1A4185"/>
                </a:solidFill>
              </a:rPr>
              <a:t>The END</a:t>
            </a:r>
            <a:endParaRPr lang="el-GR" sz="3600" b="1" i="1" dirty="0">
              <a:solidFill>
                <a:srgbClr val="1A4185"/>
              </a:solidFill>
            </a:endParaRPr>
          </a:p>
          <a:p>
            <a:endParaRPr lang="el-GR" dirty="0"/>
          </a:p>
        </p:txBody>
      </p:sp>
      <p:pic>
        <p:nvPicPr>
          <p:cNvPr id="7" name="Εικόνα 6">
            <a:extLst>
              <a:ext uri="{FF2B5EF4-FFF2-40B4-BE49-F238E27FC236}">
                <a16:creationId xmlns:a16="http://schemas.microsoft.com/office/drawing/2014/main" id="{947AB96A-99F6-4685-9D8E-EAFC5306D5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5436" y="5383172"/>
            <a:ext cx="1905266" cy="190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980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E5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Ομάδα 5">
            <a:extLst>
              <a:ext uri="{FF2B5EF4-FFF2-40B4-BE49-F238E27FC236}">
                <a16:creationId xmlns:a16="http://schemas.microsoft.com/office/drawing/2014/main" id="{D4B5E87F-0DB4-484F-B66F-CDAF0EB9B6E9}"/>
              </a:ext>
            </a:extLst>
          </p:cNvPr>
          <p:cNvGrpSpPr/>
          <p:nvPr/>
        </p:nvGrpSpPr>
        <p:grpSpPr>
          <a:xfrm>
            <a:off x="0" y="-41938"/>
            <a:ext cx="12192000" cy="6941875"/>
            <a:chOff x="0" y="0"/>
            <a:chExt cx="12192000" cy="6941875"/>
          </a:xfrm>
        </p:grpSpPr>
        <p:sp>
          <p:nvSpPr>
            <p:cNvPr id="4" name="Διάγραμμα ροής: Έγγραφο 3">
              <a:extLst>
                <a:ext uri="{FF2B5EF4-FFF2-40B4-BE49-F238E27FC236}">
                  <a16:creationId xmlns:a16="http://schemas.microsoft.com/office/drawing/2014/main" id="{D93BF80D-5146-45B7-A0B8-C4A2EAF2098C}"/>
                </a:ext>
              </a:extLst>
            </p:cNvPr>
            <p:cNvSpPr/>
            <p:nvPr/>
          </p:nvSpPr>
          <p:spPr>
            <a:xfrm>
              <a:off x="0" y="0"/>
              <a:ext cx="12192000" cy="1098551"/>
            </a:xfrm>
            <a:prstGeom prst="flowChartDocument">
              <a:avLst/>
            </a:prstGeom>
            <a:solidFill>
              <a:srgbClr val="F8BC28"/>
            </a:solidFill>
            <a:ln>
              <a:solidFill>
                <a:srgbClr val="F8BC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i="1" dirty="0">
                  <a:solidFill>
                    <a:srgbClr val="1A4185"/>
                  </a:solidFill>
                </a:rPr>
                <a:t>Scope</a:t>
              </a:r>
              <a:endParaRPr lang="el-GR" sz="3600" b="1" dirty="0">
                <a:solidFill>
                  <a:srgbClr val="1A4185"/>
                </a:solidFill>
              </a:endParaRPr>
            </a:p>
          </p:txBody>
        </p:sp>
        <p:sp>
          <p:nvSpPr>
            <p:cNvPr id="5" name="Διάγραμμα ροής: Έγγραφο 4">
              <a:extLst>
                <a:ext uri="{FF2B5EF4-FFF2-40B4-BE49-F238E27FC236}">
                  <a16:creationId xmlns:a16="http://schemas.microsoft.com/office/drawing/2014/main" id="{5F737398-F0A9-48B6-827B-EEACD306690B}"/>
                </a:ext>
              </a:extLst>
            </p:cNvPr>
            <p:cNvSpPr/>
            <p:nvPr/>
          </p:nvSpPr>
          <p:spPr>
            <a:xfrm rot="10800000">
              <a:off x="0" y="5843325"/>
              <a:ext cx="12192000" cy="1098550"/>
            </a:xfrm>
            <a:prstGeom prst="flowChartDocument">
              <a:avLst/>
            </a:prstGeom>
            <a:solidFill>
              <a:srgbClr val="1A4185"/>
            </a:solidFill>
            <a:ln>
              <a:solidFill>
                <a:srgbClr val="1A41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 dirty="0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3F293C5C-2554-4EB7-99CC-B790FFABE0A7}"/>
              </a:ext>
            </a:extLst>
          </p:cNvPr>
          <p:cNvSpPr txBox="1"/>
          <p:nvPr/>
        </p:nvSpPr>
        <p:spPr>
          <a:xfrm>
            <a:off x="550506" y="1056613"/>
            <a:ext cx="1268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endParaRPr lang="el-G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8BC085-E938-4642-AF05-3529D0618968}"/>
              </a:ext>
            </a:extLst>
          </p:cNvPr>
          <p:cNvSpPr txBox="1"/>
          <p:nvPr/>
        </p:nvSpPr>
        <p:spPr>
          <a:xfrm>
            <a:off x="-93355" y="1248634"/>
            <a:ext cx="1237871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900" i="1" dirty="0">
                <a:solidFill>
                  <a:srgbClr val="1A4185"/>
                </a:solidFill>
              </a:rPr>
              <a:t>“</a:t>
            </a:r>
            <a:r>
              <a:rPr lang="en-US" sz="1900" i="1" dirty="0">
                <a:solidFill>
                  <a:srgbClr val="1A4185"/>
                </a:solidFill>
                <a:latin typeface="Arial" panose="020B0604020202020204" pitchFamily="34" charset="0"/>
              </a:rPr>
              <a:t>The aim of this project is to add a digital e-wallet payment method to an existing </a:t>
            </a:r>
            <a:r>
              <a:rPr lang="en-US" sz="1900" b="0" i="1" dirty="0">
                <a:solidFill>
                  <a:srgbClr val="1A4185"/>
                </a:solidFill>
                <a:effectLst/>
                <a:latin typeface="Arial" panose="020B0604020202020204" pitchFamily="34" charset="0"/>
              </a:rPr>
              <a:t>simplified system of payments</a:t>
            </a:r>
            <a:r>
              <a:rPr lang="en-US" sz="1900" i="1" dirty="0">
                <a:solidFill>
                  <a:srgbClr val="1A4185"/>
                </a:solidFill>
              </a:rPr>
              <a:t> ”</a:t>
            </a:r>
            <a:endParaRPr lang="el-GR" sz="1900" i="1" dirty="0">
              <a:solidFill>
                <a:srgbClr val="1A4185"/>
              </a:solidFill>
            </a:endParaRPr>
          </a:p>
        </p:txBody>
      </p:sp>
      <p:pic>
        <p:nvPicPr>
          <p:cNvPr id="14" name="Εικόνα 13">
            <a:extLst>
              <a:ext uri="{FF2B5EF4-FFF2-40B4-BE49-F238E27FC236}">
                <a16:creationId xmlns:a16="http://schemas.microsoft.com/office/drawing/2014/main" id="{30250CCC-E97D-48E0-8EEF-18871754F4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8392" y="2869718"/>
            <a:ext cx="9675216" cy="2080171"/>
          </a:xfrm>
          <a:prstGeom prst="rect">
            <a:avLst/>
          </a:prstGeom>
        </p:spPr>
      </p:pic>
      <p:pic>
        <p:nvPicPr>
          <p:cNvPr id="16" name="Εικόνα 15">
            <a:extLst>
              <a:ext uri="{FF2B5EF4-FFF2-40B4-BE49-F238E27FC236}">
                <a16:creationId xmlns:a16="http://schemas.microsoft.com/office/drawing/2014/main" id="{8BCF92CB-2843-4C25-8BDC-B26F1AB0B9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5436" y="5383172"/>
            <a:ext cx="1905266" cy="190526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2797459-B0C9-4EA6-89CC-974C38321FCA}"/>
              </a:ext>
            </a:extLst>
          </p:cNvPr>
          <p:cNvSpPr txBox="1"/>
          <p:nvPr/>
        </p:nvSpPr>
        <p:spPr>
          <a:xfrm>
            <a:off x="2783320" y="2079807"/>
            <a:ext cx="20443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solidFill>
                  <a:srgbClr val="1A4185"/>
                </a:solidFill>
              </a:rPr>
              <a:t>Payments by Card</a:t>
            </a:r>
            <a:endParaRPr lang="el-GR" sz="2000" i="1" dirty="0">
              <a:solidFill>
                <a:srgbClr val="1A4185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3888C3-ECC7-414F-9216-D4E80E1F0CF0}"/>
              </a:ext>
            </a:extLst>
          </p:cNvPr>
          <p:cNvSpPr txBox="1"/>
          <p:nvPr/>
        </p:nvSpPr>
        <p:spPr>
          <a:xfrm>
            <a:off x="2248902" y="184895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l-G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A3E6754-9E6E-45A9-A7D4-E493F8209C2A}"/>
              </a:ext>
            </a:extLst>
          </p:cNvPr>
          <p:cNvSpPr txBox="1"/>
          <p:nvPr/>
        </p:nvSpPr>
        <p:spPr>
          <a:xfrm>
            <a:off x="6650849" y="2068382"/>
            <a:ext cx="21421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solidFill>
                  <a:srgbClr val="1A4185"/>
                </a:solidFill>
              </a:rPr>
              <a:t>E-Wallet payments</a:t>
            </a:r>
          </a:p>
        </p:txBody>
      </p:sp>
      <p:sp>
        <p:nvSpPr>
          <p:cNvPr id="3" name="Βέλος: Δεξιό 2">
            <a:extLst>
              <a:ext uri="{FF2B5EF4-FFF2-40B4-BE49-F238E27FC236}">
                <a16:creationId xmlns:a16="http://schemas.microsoft.com/office/drawing/2014/main" id="{4C8C2FFD-D9F7-47F6-9FA5-6D08875B5C81}"/>
              </a:ext>
            </a:extLst>
          </p:cNvPr>
          <p:cNvSpPr/>
          <p:nvPr/>
        </p:nvSpPr>
        <p:spPr>
          <a:xfrm>
            <a:off x="5104894" y="2135563"/>
            <a:ext cx="1268723" cy="266210"/>
          </a:xfrm>
          <a:prstGeom prst="rightArrow">
            <a:avLst/>
          </a:prstGeom>
          <a:solidFill>
            <a:srgbClr val="1A418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496559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" grpId="0"/>
      <p:bldP spid="12" grpId="0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Ομάδα 3">
            <a:extLst>
              <a:ext uri="{FF2B5EF4-FFF2-40B4-BE49-F238E27FC236}">
                <a16:creationId xmlns:a16="http://schemas.microsoft.com/office/drawing/2014/main" id="{02934813-26B9-4B9B-963F-E7F186AF098E}"/>
              </a:ext>
            </a:extLst>
          </p:cNvPr>
          <p:cNvGrpSpPr/>
          <p:nvPr/>
        </p:nvGrpSpPr>
        <p:grpSpPr>
          <a:xfrm>
            <a:off x="0" y="0"/>
            <a:ext cx="12192000" cy="6941875"/>
            <a:chOff x="0" y="0"/>
            <a:chExt cx="12192000" cy="6941875"/>
          </a:xfrm>
        </p:grpSpPr>
        <p:sp>
          <p:nvSpPr>
            <p:cNvPr id="5" name="Διάγραμμα ροής: Έγγραφο 4">
              <a:extLst>
                <a:ext uri="{FF2B5EF4-FFF2-40B4-BE49-F238E27FC236}">
                  <a16:creationId xmlns:a16="http://schemas.microsoft.com/office/drawing/2014/main" id="{E58FD479-BB0C-4CA2-904F-C98227C05310}"/>
                </a:ext>
              </a:extLst>
            </p:cNvPr>
            <p:cNvSpPr/>
            <p:nvPr/>
          </p:nvSpPr>
          <p:spPr>
            <a:xfrm>
              <a:off x="0" y="0"/>
              <a:ext cx="12192000" cy="1098551"/>
            </a:xfrm>
            <a:prstGeom prst="flowChartDocument">
              <a:avLst/>
            </a:prstGeom>
            <a:solidFill>
              <a:srgbClr val="F8BC28"/>
            </a:solidFill>
            <a:ln>
              <a:solidFill>
                <a:srgbClr val="F8BC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i="1" dirty="0">
                  <a:solidFill>
                    <a:srgbClr val="1A4185"/>
                  </a:solidFill>
                </a:rPr>
                <a:t>Team Objectives</a:t>
              </a:r>
              <a:endParaRPr lang="el-GR" sz="3600" b="1" i="1" dirty="0">
                <a:solidFill>
                  <a:srgbClr val="1A4185"/>
                </a:solidFill>
              </a:endParaRPr>
            </a:p>
          </p:txBody>
        </p:sp>
        <p:sp>
          <p:nvSpPr>
            <p:cNvPr id="6" name="Διάγραμμα ροής: Έγγραφο 5">
              <a:extLst>
                <a:ext uri="{FF2B5EF4-FFF2-40B4-BE49-F238E27FC236}">
                  <a16:creationId xmlns:a16="http://schemas.microsoft.com/office/drawing/2014/main" id="{15A2633B-FA4D-434C-887A-2CDF4A535123}"/>
                </a:ext>
              </a:extLst>
            </p:cNvPr>
            <p:cNvSpPr/>
            <p:nvPr/>
          </p:nvSpPr>
          <p:spPr>
            <a:xfrm rot="10800000">
              <a:off x="0" y="5843325"/>
              <a:ext cx="12192000" cy="1098550"/>
            </a:xfrm>
            <a:prstGeom prst="flowChartDocument">
              <a:avLst/>
            </a:prstGeom>
            <a:solidFill>
              <a:srgbClr val="1A4185"/>
            </a:solidFill>
            <a:ln>
              <a:solidFill>
                <a:srgbClr val="1A41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AD4F929-F5F0-4337-820E-CE69C3E165B4}"/>
              </a:ext>
            </a:extLst>
          </p:cNvPr>
          <p:cNvSpPr txBox="1"/>
          <p:nvPr/>
        </p:nvSpPr>
        <p:spPr>
          <a:xfrm>
            <a:off x="843513" y="2382559"/>
            <a:ext cx="7025951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rgbClr val="1A4185"/>
                </a:solidFill>
              </a:rPr>
              <a:t>Delivered fully functional system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rgbClr val="1A4185"/>
                </a:solidFill>
              </a:rPr>
              <a:t>Handle all potential errors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rgbClr val="1A4185"/>
                </a:solidFill>
              </a:rPr>
              <a:t>Avoid to affect existing system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rgbClr val="1A4185"/>
                </a:solidFill>
              </a:rPr>
              <a:t>Perform all necessary validations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l-GR" dirty="0"/>
          </a:p>
        </p:txBody>
      </p:sp>
      <p:pic>
        <p:nvPicPr>
          <p:cNvPr id="7" name="Εικόνα 6">
            <a:extLst>
              <a:ext uri="{FF2B5EF4-FFF2-40B4-BE49-F238E27FC236}">
                <a16:creationId xmlns:a16="http://schemas.microsoft.com/office/drawing/2014/main" id="{E82FC194-B193-4A69-8D99-527538DAE4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9565" y="1392205"/>
            <a:ext cx="3675872" cy="3675872"/>
          </a:xfrm>
          <a:prstGeom prst="rect">
            <a:avLst/>
          </a:prstGeom>
        </p:spPr>
      </p:pic>
      <p:pic>
        <p:nvPicPr>
          <p:cNvPr id="9" name="Εικόνα 8">
            <a:extLst>
              <a:ext uri="{FF2B5EF4-FFF2-40B4-BE49-F238E27FC236}">
                <a16:creationId xmlns:a16="http://schemas.microsoft.com/office/drawing/2014/main" id="{C60FC026-E40A-426C-8FC1-115F402464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5436" y="5383172"/>
            <a:ext cx="1905266" cy="190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625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Ομάδα 3">
            <a:extLst>
              <a:ext uri="{FF2B5EF4-FFF2-40B4-BE49-F238E27FC236}">
                <a16:creationId xmlns:a16="http://schemas.microsoft.com/office/drawing/2014/main" id="{02934813-26B9-4B9B-963F-E7F186AF098E}"/>
              </a:ext>
            </a:extLst>
          </p:cNvPr>
          <p:cNvGrpSpPr/>
          <p:nvPr/>
        </p:nvGrpSpPr>
        <p:grpSpPr>
          <a:xfrm>
            <a:off x="0" y="0"/>
            <a:ext cx="12192000" cy="6941875"/>
            <a:chOff x="0" y="0"/>
            <a:chExt cx="12192000" cy="6941875"/>
          </a:xfrm>
        </p:grpSpPr>
        <p:sp>
          <p:nvSpPr>
            <p:cNvPr id="5" name="Διάγραμμα ροής: Έγγραφο 4">
              <a:extLst>
                <a:ext uri="{FF2B5EF4-FFF2-40B4-BE49-F238E27FC236}">
                  <a16:creationId xmlns:a16="http://schemas.microsoft.com/office/drawing/2014/main" id="{E58FD479-BB0C-4CA2-904F-C98227C05310}"/>
                </a:ext>
              </a:extLst>
            </p:cNvPr>
            <p:cNvSpPr/>
            <p:nvPr/>
          </p:nvSpPr>
          <p:spPr>
            <a:xfrm>
              <a:off x="0" y="0"/>
              <a:ext cx="12192000" cy="1098551"/>
            </a:xfrm>
            <a:prstGeom prst="flowChartDocument">
              <a:avLst/>
            </a:prstGeom>
            <a:solidFill>
              <a:srgbClr val="F8BC28"/>
            </a:solidFill>
            <a:ln>
              <a:solidFill>
                <a:srgbClr val="F8BC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i="1" dirty="0">
                  <a:solidFill>
                    <a:srgbClr val="1A4185"/>
                  </a:solidFill>
                </a:rPr>
                <a:t>Current System Flow</a:t>
              </a:r>
              <a:endParaRPr lang="el-GR" sz="3600" b="1" i="1" dirty="0">
                <a:solidFill>
                  <a:srgbClr val="1A4185"/>
                </a:solidFill>
              </a:endParaRPr>
            </a:p>
          </p:txBody>
        </p:sp>
        <p:sp>
          <p:nvSpPr>
            <p:cNvPr id="6" name="Διάγραμμα ροής: Έγγραφο 5">
              <a:extLst>
                <a:ext uri="{FF2B5EF4-FFF2-40B4-BE49-F238E27FC236}">
                  <a16:creationId xmlns:a16="http://schemas.microsoft.com/office/drawing/2014/main" id="{15A2633B-FA4D-434C-887A-2CDF4A535123}"/>
                </a:ext>
              </a:extLst>
            </p:cNvPr>
            <p:cNvSpPr/>
            <p:nvPr/>
          </p:nvSpPr>
          <p:spPr>
            <a:xfrm rot="10800000">
              <a:off x="0" y="5843325"/>
              <a:ext cx="12192000" cy="1098550"/>
            </a:xfrm>
            <a:prstGeom prst="flowChartDocument">
              <a:avLst/>
            </a:prstGeom>
            <a:solidFill>
              <a:srgbClr val="1A4185"/>
            </a:solidFill>
            <a:ln>
              <a:solidFill>
                <a:srgbClr val="1A41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 dirty="0"/>
            </a:p>
          </p:txBody>
        </p:sp>
      </p:grpSp>
      <p:pic>
        <p:nvPicPr>
          <p:cNvPr id="9" name="Εικόνα 8">
            <a:extLst>
              <a:ext uri="{FF2B5EF4-FFF2-40B4-BE49-F238E27FC236}">
                <a16:creationId xmlns:a16="http://schemas.microsoft.com/office/drawing/2014/main" id="{5F26A5B2-3CC7-4784-BA62-E5B34B480A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5436" y="5383172"/>
            <a:ext cx="1905266" cy="190526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EE003B8-B525-43C3-A4BC-D847450DF927}"/>
              </a:ext>
            </a:extLst>
          </p:cNvPr>
          <p:cNvSpPr txBox="1"/>
          <p:nvPr/>
        </p:nvSpPr>
        <p:spPr>
          <a:xfrm>
            <a:off x="250426" y="1180804"/>
            <a:ext cx="5663538" cy="4661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i="1" dirty="0">
                <a:solidFill>
                  <a:srgbClr val="1A4185"/>
                </a:solidFill>
              </a:rPr>
              <a:t>Debtor sends a post request with payload.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i="1" dirty="0">
                <a:solidFill>
                  <a:srgbClr val="1A4185"/>
                </a:solidFill>
              </a:rPr>
              <a:t>Payment controller receives the post request.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i="1" dirty="0">
                <a:solidFill>
                  <a:srgbClr val="1A4185"/>
                </a:solidFill>
              </a:rPr>
              <a:t>Feeder Service pushes the payload to the queue.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i="1" dirty="0">
                <a:solidFill>
                  <a:srgbClr val="1A4185"/>
                </a:solidFill>
              </a:rPr>
              <a:t>RabbitMQ listener consumes the payload.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i="1" dirty="0">
                <a:solidFill>
                  <a:srgbClr val="1A4185"/>
                </a:solidFill>
              </a:rPr>
              <a:t>Payments Gateway initiates the payment process.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i="1" dirty="0">
                <a:solidFill>
                  <a:srgbClr val="1A4185"/>
                </a:solidFill>
              </a:rPr>
              <a:t>Account </a:t>
            </a:r>
            <a:r>
              <a:rPr lang="en-US" sz="2000" i="1" dirty="0" err="1">
                <a:solidFill>
                  <a:srgbClr val="1A4185"/>
                </a:solidFill>
              </a:rPr>
              <a:t>LookUp</a:t>
            </a:r>
            <a:r>
              <a:rPr lang="en-US" sz="2000" i="1" dirty="0">
                <a:solidFill>
                  <a:srgbClr val="1A4185"/>
                </a:solidFill>
              </a:rPr>
              <a:t> Flow validates Debtor &amp; Creditor.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i="1" dirty="0">
                <a:solidFill>
                  <a:srgbClr val="1A4185"/>
                </a:solidFill>
              </a:rPr>
              <a:t>Balance Inquiry Flow checks the transaction financially.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i="1" dirty="0">
                <a:solidFill>
                  <a:srgbClr val="1A4185"/>
                </a:solidFill>
              </a:rPr>
              <a:t>Posting Flow performs the transaction.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i="1" dirty="0">
                <a:solidFill>
                  <a:srgbClr val="1A4185"/>
                </a:solidFill>
              </a:rPr>
              <a:t>Creditor receives the payment amount.</a:t>
            </a:r>
            <a:endParaRPr lang="el-GR" sz="2000" i="1" dirty="0">
              <a:solidFill>
                <a:srgbClr val="1A4185"/>
              </a:solidFill>
            </a:endParaRPr>
          </a:p>
        </p:txBody>
      </p:sp>
      <p:pic>
        <p:nvPicPr>
          <p:cNvPr id="7" name="Εικόνα 6">
            <a:extLst>
              <a:ext uri="{FF2B5EF4-FFF2-40B4-BE49-F238E27FC236}">
                <a16:creationId xmlns:a16="http://schemas.microsoft.com/office/drawing/2014/main" id="{2A37D136-5737-4EA5-828B-BF6DF9C317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6163" y="735698"/>
            <a:ext cx="3963987" cy="5132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565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Ομάδα 3">
            <a:extLst>
              <a:ext uri="{FF2B5EF4-FFF2-40B4-BE49-F238E27FC236}">
                <a16:creationId xmlns:a16="http://schemas.microsoft.com/office/drawing/2014/main" id="{02934813-26B9-4B9B-963F-E7F186AF098E}"/>
              </a:ext>
            </a:extLst>
          </p:cNvPr>
          <p:cNvGrpSpPr/>
          <p:nvPr/>
        </p:nvGrpSpPr>
        <p:grpSpPr>
          <a:xfrm>
            <a:off x="0" y="0"/>
            <a:ext cx="12192000" cy="6941875"/>
            <a:chOff x="0" y="0"/>
            <a:chExt cx="12192000" cy="6941875"/>
          </a:xfrm>
        </p:grpSpPr>
        <p:sp>
          <p:nvSpPr>
            <p:cNvPr id="5" name="Διάγραμμα ροής: Έγγραφο 4">
              <a:extLst>
                <a:ext uri="{FF2B5EF4-FFF2-40B4-BE49-F238E27FC236}">
                  <a16:creationId xmlns:a16="http://schemas.microsoft.com/office/drawing/2014/main" id="{E58FD479-BB0C-4CA2-904F-C98227C05310}"/>
                </a:ext>
              </a:extLst>
            </p:cNvPr>
            <p:cNvSpPr/>
            <p:nvPr/>
          </p:nvSpPr>
          <p:spPr>
            <a:xfrm>
              <a:off x="0" y="0"/>
              <a:ext cx="12192000" cy="1098551"/>
            </a:xfrm>
            <a:prstGeom prst="flowChartDocument">
              <a:avLst/>
            </a:prstGeom>
            <a:solidFill>
              <a:srgbClr val="F8BC28"/>
            </a:solidFill>
            <a:ln>
              <a:solidFill>
                <a:srgbClr val="F8BC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i="1" dirty="0">
                  <a:solidFill>
                    <a:srgbClr val="1A4185"/>
                  </a:solidFill>
                </a:rPr>
                <a:t>Upgraded e-Wallet System Flow</a:t>
              </a:r>
              <a:endParaRPr lang="el-GR" sz="3600" b="1" i="1" dirty="0">
                <a:solidFill>
                  <a:srgbClr val="1A4185"/>
                </a:solidFill>
              </a:endParaRPr>
            </a:p>
          </p:txBody>
        </p:sp>
        <p:sp>
          <p:nvSpPr>
            <p:cNvPr id="6" name="Διάγραμμα ροής: Έγγραφο 5">
              <a:extLst>
                <a:ext uri="{FF2B5EF4-FFF2-40B4-BE49-F238E27FC236}">
                  <a16:creationId xmlns:a16="http://schemas.microsoft.com/office/drawing/2014/main" id="{15A2633B-FA4D-434C-887A-2CDF4A535123}"/>
                </a:ext>
              </a:extLst>
            </p:cNvPr>
            <p:cNvSpPr/>
            <p:nvPr/>
          </p:nvSpPr>
          <p:spPr>
            <a:xfrm rot="10800000">
              <a:off x="0" y="5843325"/>
              <a:ext cx="12192000" cy="1098550"/>
            </a:xfrm>
            <a:prstGeom prst="flowChartDocument">
              <a:avLst/>
            </a:prstGeom>
            <a:solidFill>
              <a:srgbClr val="1A4185"/>
            </a:solidFill>
            <a:ln>
              <a:solidFill>
                <a:srgbClr val="1A41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 dirty="0"/>
            </a:p>
          </p:txBody>
        </p:sp>
      </p:grpSp>
      <p:pic>
        <p:nvPicPr>
          <p:cNvPr id="8" name="Εικόνα 7">
            <a:extLst>
              <a:ext uri="{FF2B5EF4-FFF2-40B4-BE49-F238E27FC236}">
                <a16:creationId xmlns:a16="http://schemas.microsoft.com/office/drawing/2014/main" id="{8D4A9C1B-2181-43D7-BC6D-0A76F858A5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5436" y="5383172"/>
            <a:ext cx="1905266" cy="1905266"/>
          </a:xfrm>
          <a:prstGeom prst="rect">
            <a:avLst/>
          </a:prstGeom>
        </p:spPr>
      </p:pic>
      <p:pic>
        <p:nvPicPr>
          <p:cNvPr id="14" name="Εικόνα 13">
            <a:extLst>
              <a:ext uri="{FF2B5EF4-FFF2-40B4-BE49-F238E27FC236}">
                <a16:creationId xmlns:a16="http://schemas.microsoft.com/office/drawing/2014/main" id="{AB0D878B-90CA-4BF6-887D-C1AE86C396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5103" y="820271"/>
            <a:ext cx="4578776" cy="509701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227AFAC-2EDA-47B2-9097-E93CD497F31D}"/>
              </a:ext>
            </a:extLst>
          </p:cNvPr>
          <p:cNvSpPr txBox="1"/>
          <p:nvPr/>
        </p:nvSpPr>
        <p:spPr>
          <a:xfrm>
            <a:off x="121298" y="1098551"/>
            <a:ext cx="6966459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i="1" dirty="0">
                <a:solidFill>
                  <a:srgbClr val="1A4185"/>
                </a:solidFill>
              </a:rPr>
              <a:t>Debtor sends a post request with payload.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i="1" dirty="0">
                <a:solidFill>
                  <a:srgbClr val="1A4185"/>
                </a:solidFill>
              </a:rPr>
              <a:t>Payment controller receives the post request.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i="1" dirty="0">
                <a:solidFill>
                  <a:srgbClr val="1A4185"/>
                </a:solidFill>
              </a:rPr>
              <a:t>Wallet Feeder Service pushes the payload to the queue.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i="1" dirty="0">
                <a:solidFill>
                  <a:srgbClr val="1A4185"/>
                </a:solidFill>
              </a:rPr>
              <a:t>RabbitMQ listener consumes the payload.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i="1" dirty="0">
                <a:solidFill>
                  <a:srgbClr val="1A4185"/>
                </a:solidFill>
              </a:rPr>
              <a:t>Payments Gateway initiates the payment process.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i="1" dirty="0">
                <a:solidFill>
                  <a:srgbClr val="1A4185"/>
                </a:solidFill>
              </a:rPr>
              <a:t>Calculate Fee Flow calculates fee amount.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i="1" dirty="0">
                <a:solidFill>
                  <a:srgbClr val="1A4185"/>
                </a:solidFill>
              </a:rPr>
              <a:t>Wallet Account </a:t>
            </a:r>
            <a:r>
              <a:rPr lang="en-US" sz="2000" i="1" dirty="0" err="1">
                <a:solidFill>
                  <a:srgbClr val="1A4185"/>
                </a:solidFill>
              </a:rPr>
              <a:t>LookUp</a:t>
            </a:r>
            <a:r>
              <a:rPr lang="en-US" sz="2000" i="1" dirty="0">
                <a:solidFill>
                  <a:srgbClr val="1A4185"/>
                </a:solidFill>
              </a:rPr>
              <a:t> Flow validates Debtor &amp; Creditor.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i="1" dirty="0">
                <a:solidFill>
                  <a:srgbClr val="1A4185"/>
                </a:solidFill>
              </a:rPr>
              <a:t>Wallet Balance Inquiry Flow checks the transaction financially.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i="1" dirty="0">
                <a:solidFill>
                  <a:srgbClr val="1A4185"/>
                </a:solidFill>
              </a:rPr>
              <a:t>Wallet Posting Flow performs the transaction.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i="1" dirty="0">
                <a:solidFill>
                  <a:srgbClr val="1A4185"/>
                </a:solidFill>
              </a:rPr>
              <a:t>Creditor receives the e-Wallet payment amount.</a:t>
            </a:r>
            <a:endParaRPr lang="el-GR" sz="2000" i="1" dirty="0">
              <a:solidFill>
                <a:srgbClr val="1A4185"/>
              </a:solidFill>
            </a:endParaRPr>
          </a:p>
          <a:p>
            <a:endParaRPr lang="el-GR" sz="2000" dirty="0">
              <a:solidFill>
                <a:srgbClr val="1A418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5255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Ομάδα 3">
            <a:extLst>
              <a:ext uri="{FF2B5EF4-FFF2-40B4-BE49-F238E27FC236}">
                <a16:creationId xmlns:a16="http://schemas.microsoft.com/office/drawing/2014/main" id="{02934813-26B9-4B9B-963F-E7F186AF098E}"/>
              </a:ext>
            </a:extLst>
          </p:cNvPr>
          <p:cNvGrpSpPr/>
          <p:nvPr/>
        </p:nvGrpSpPr>
        <p:grpSpPr>
          <a:xfrm>
            <a:off x="0" y="0"/>
            <a:ext cx="12192000" cy="6941875"/>
            <a:chOff x="0" y="0"/>
            <a:chExt cx="12192000" cy="6941875"/>
          </a:xfrm>
        </p:grpSpPr>
        <p:sp>
          <p:nvSpPr>
            <p:cNvPr id="5" name="Διάγραμμα ροής: Έγγραφο 4">
              <a:extLst>
                <a:ext uri="{FF2B5EF4-FFF2-40B4-BE49-F238E27FC236}">
                  <a16:creationId xmlns:a16="http://schemas.microsoft.com/office/drawing/2014/main" id="{E58FD479-BB0C-4CA2-904F-C98227C05310}"/>
                </a:ext>
              </a:extLst>
            </p:cNvPr>
            <p:cNvSpPr/>
            <p:nvPr/>
          </p:nvSpPr>
          <p:spPr>
            <a:xfrm>
              <a:off x="0" y="0"/>
              <a:ext cx="12192000" cy="1098551"/>
            </a:xfrm>
            <a:prstGeom prst="flowChartDocument">
              <a:avLst/>
            </a:prstGeom>
            <a:solidFill>
              <a:srgbClr val="F8BC28"/>
            </a:solidFill>
            <a:ln>
              <a:solidFill>
                <a:srgbClr val="F8BC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 dirty="0"/>
            </a:p>
          </p:txBody>
        </p:sp>
        <p:sp>
          <p:nvSpPr>
            <p:cNvPr id="6" name="Διάγραμμα ροής: Έγγραφο 5">
              <a:extLst>
                <a:ext uri="{FF2B5EF4-FFF2-40B4-BE49-F238E27FC236}">
                  <a16:creationId xmlns:a16="http://schemas.microsoft.com/office/drawing/2014/main" id="{15A2633B-FA4D-434C-887A-2CDF4A535123}"/>
                </a:ext>
              </a:extLst>
            </p:cNvPr>
            <p:cNvSpPr/>
            <p:nvPr/>
          </p:nvSpPr>
          <p:spPr>
            <a:xfrm rot="10800000">
              <a:off x="0" y="5843325"/>
              <a:ext cx="12192000" cy="1098550"/>
            </a:xfrm>
            <a:prstGeom prst="flowChartDocument">
              <a:avLst/>
            </a:prstGeom>
            <a:solidFill>
              <a:srgbClr val="1A4185"/>
            </a:solidFill>
            <a:ln>
              <a:solidFill>
                <a:srgbClr val="1A41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 dirty="0"/>
            </a:p>
          </p:txBody>
        </p:sp>
      </p:grpSp>
      <p:pic>
        <p:nvPicPr>
          <p:cNvPr id="8" name="Εικόνα 7">
            <a:extLst>
              <a:ext uri="{FF2B5EF4-FFF2-40B4-BE49-F238E27FC236}">
                <a16:creationId xmlns:a16="http://schemas.microsoft.com/office/drawing/2014/main" id="{B7A4635A-6242-499F-AE42-B67E6E8A6B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5436" y="5383172"/>
            <a:ext cx="1905266" cy="1905266"/>
          </a:xfrm>
          <a:prstGeom prst="rect">
            <a:avLst/>
          </a:prstGeom>
        </p:spPr>
      </p:pic>
      <p:pic>
        <p:nvPicPr>
          <p:cNvPr id="11" name="Εικόνα 10">
            <a:extLst>
              <a:ext uri="{FF2B5EF4-FFF2-40B4-BE49-F238E27FC236}">
                <a16:creationId xmlns:a16="http://schemas.microsoft.com/office/drawing/2014/main" id="{D6FF1DF7-B14A-4D35-A8EB-2EB29CF99B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1943" y="1944452"/>
            <a:ext cx="3214531" cy="245155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0AC01B7-B64D-400A-B4A8-5BCEF9244228}"/>
              </a:ext>
            </a:extLst>
          </p:cNvPr>
          <p:cNvSpPr txBox="1"/>
          <p:nvPr/>
        </p:nvSpPr>
        <p:spPr>
          <a:xfrm>
            <a:off x="5341675" y="434176"/>
            <a:ext cx="457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l-G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D962C0B-2CC4-4AC3-9165-F8826451D28C}"/>
              </a:ext>
            </a:extLst>
          </p:cNvPr>
          <p:cNvSpPr txBox="1"/>
          <p:nvPr/>
        </p:nvSpPr>
        <p:spPr>
          <a:xfrm>
            <a:off x="4290024" y="226109"/>
            <a:ext cx="31695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i="1" dirty="0">
                <a:solidFill>
                  <a:srgbClr val="1A4185"/>
                </a:solidFill>
              </a:rPr>
              <a:t>System Security</a:t>
            </a:r>
            <a:endParaRPr lang="el-GR" sz="3600" b="1" i="1" dirty="0">
              <a:solidFill>
                <a:srgbClr val="1A4185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50FA1EA-0943-419E-8556-910D19C28F34}"/>
              </a:ext>
            </a:extLst>
          </p:cNvPr>
          <p:cNvSpPr txBox="1"/>
          <p:nvPr/>
        </p:nvSpPr>
        <p:spPr>
          <a:xfrm>
            <a:off x="276294" y="1460688"/>
            <a:ext cx="8925649" cy="39395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i="1" dirty="0">
                <a:solidFill>
                  <a:srgbClr val="1A4185"/>
                </a:solidFill>
              </a:rPr>
              <a:t>Basic Authentication method was used to secure the system </a:t>
            </a:r>
          </a:p>
          <a:p>
            <a:pPr>
              <a:lnSpc>
                <a:spcPct val="150000"/>
              </a:lnSpc>
            </a:pPr>
            <a:r>
              <a:rPr lang="en-US" sz="2000" i="1" dirty="0">
                <a:solidFill>
                  <a:srgbClr val="1A4185"/>
                </a:solidFill>
              </a:rPr>
              <a:t>      from unauthorized access.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i="1" dirty="0">
                <a:solidFill>
                  <a:srgbClr val="1A4185"/>
                </a:solidFill>
              </a:rPr>
              <a:t>Authentication succeeded by sending in the Post request’s Header the credentials</a:t>
            </a:r>
          </a:p>
          <a:p>
            <a:pPr>
              <a:lnSpc>
                <a:spcPct val="150000"/>
              </a:lnSpc>
            </a:pPr>
            <a:r>
              <a:rPr lang="en-US" sz="2000" i="1" dirty="0">
                <a:solidFill>
                  <a:srgbClr val="1A4185"/>
                </a:solidFill>
              </a:rPr>
              <a:t>      of the user.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i="1" dirty="0">
                <a:solidFill>
                  <a:srgbClr val="1A4185"/>
                </a:solidFill>
              </a:rPr>
              <a:t>If the user exists and have the privileges to access the page, system authenticates</a:t>
            </a:r>
          </a:p>
          <a:p>
            <a:pPr>
              <a:lnSpc>
                <a:spcPct val="150000"/>
              </a:lnSpc>
            </a:pPr>
            <a:r>
              <a:rPr lang="en-US" sz="2000" i="1" dirty="0">
                <a:solidFill>
                  <a:srgbClr val="1A4185"/>
                </a:solidFill>
              </a:rPr>
              <a:t>      them.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i="1" dirty="0">
                <a:solidFill>
                  <a:srgbClr val="1A4185"/>
                </a:solidFill>
              </a:rPr>
              <a:t>If not, the system rejects the request.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000" i="1" dirty="0">
              <a:solidFill>
                <a:srgbClr val="1A4185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l-GR" sz="2000" b="1" i="1" dirty="0">
              <a:solidFill>
                <a:srgbClr val="1A418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0891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Εικόνα 2" descr="Εικόνα που περιέχει κείμενο&#10;&#10;Περιγραφή που δημιουργήθηκε αυτόματα">
            <a:extLst>
              <a:ext uri="{FF2B5EF4-FFF2-40B4-BE49-F238E27FC236}">
                <a16:creationId xmlns:a16="http://schemas.microsoft.com/office/drawing/2014/main" id="{81E097D3-EADD-49FE-A5AF-AE8E84961D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6050" y="1472095"/>
            <a:ext cx="6319900" cy="3911077"/>
          </a:xfrm>
          <a:prstGeom prst="rect">
            <a:avLst/>
          </a:prstGeom>
        </p:spPr>
      </p:pic>
      <p:grpSp>
        <p:nvGrpSpPr>
          <p:cNvPr id="4" name="Ομάδα 3">
            <a:extLst>
              <a:ext uri="{FF2B5EF4-FFF2-40B4-BE49-F238E27FC236}">
                <a16:creationId xmlns:a16="http://schemas.microsoft.com/office/drawing/2014/main" id="{02934813-26B9-4B9B-963F-E7F186AF098E}"/>
              </a:ext>
            </a:extLst>
          </p:cNvPr>
          <p:cNvGrpSpPr/>
          <p:nvPr/>
        </p:nvGrpSpPr>
        <p:grpSpPr>
          <a:xfrm>
            <a:off x="0" y="0"/>
            <a:ext cx="12192000" cy="6941875"/>
            <a:chOff x="0" y="0"/>
            <a:chExt cx="12192000" cy="6941875"/>
          </a:xfrm>
        </p:grpSpPr>
        <p:sp>
          <p:nvSpPr>
            <p:cNvPr id="5" name="Διάγραμμα ροής: Έγγραφο 4">
              <a:extLst>
                <a:ext uri="{FF2B5EF4-FFF2-40B4-BE49-F238E27FC236}">
                  <a16:creationId xmlns:a16="http://schemas.microsoft.com/office/drawing/2014/main" id="{E58FD479-BB0C-4CA2-904F-C98227C05310}"/>
                </a:ext>
              </a:extLst>
            </p:cNvPr>
            <p:cNvSpPr/>
            <p:nvPr/>
          </p:nvSpPr>
          <p:spPr>
            <a:xfrm>
              <a:off x="0" y="0"/>
              <a:ext cx="12192000" cy="1098551"/>
            </a:xfrm>
            <a:prstGeom prst="flowChartDocument">
              <a:avLst/>
            </a:prstGeom>
            <a:solidFill>
              <a:srgbClr val="F8BC28"/>
            </a:solidFill>
            <a:ln>
              <a:solidFill>
                <a:srgbClr val="F8BC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i="1" dirty="0">
                  <a:solidFill>
                    <a:srgbClr val="1A4185"/>
                  </a:solidFill>
                </a:rPr>
                <a:t>System in Action</a:t>
              </a:r>
              <a:endParaRPr lang="el-GR" sz="3600" b="1" i="1" dirty="0">
                <a:solidFill>
                  <a:srgbClr val="1A4185"/>
                </a:solidFill>
              </a:endParaRPr>
            </a:p>
          </p:txBody>
        </p:sp>
        <p:sp>
          <p:nvSpPr>
            <p:cNvPr id="6" name="Διάγραμμα ροής: Έγγραφο 5">
              <a:extLst>
                <a:ext uri="{FF2B5EF4-FFF2-40B4-BE49-F238E27FC236}">
                  <a16:creationId xmlns:a16="http://schemas.microsoft.com/office/drawing/2014/main" id="{15A2633B-FA4D-434C-887A-2CDF4A535123}"/>
                </a:ext>
              </a:extLst>
            </p:cNvPr>
            <p:cNvSpPr/>
            <p:nvPr/>
          </p:nvSpPr>
          <p:spPr>
            <a:xfrm rot="10800000">
              <a:off x="0" y="5843325"/>
              <a:ext cx="12192000" cy="1098550"/>
            </a:xfrm>
            <a:prstGeom prst="flowChartDocument">
              <a:avLst/>
            </a:prstGeom>
            <a:solidFill>
              <a:srgbClr val="1A4185"/>
            </a:solidFill>
            <a:ln>
              <a:solidFill>
                <a:srgbClr val="1A41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 dirty="0"/>
            </a:p>
          </p:txBody>
        </p:sp>
      </p:grpSp>
      <p:pic>
        <p:nvPicPr>
          <p:cNvPr id="8" name="Εικόνα 7">
            <a:extLst>
              <a:ext uri="{FF2B5EF4-FFF2-40B4-BE49-F238E27FC236}">
                <a16:creationId xmlns:a16="http://schemas.microsoft.com/office/drawing/2014/main" id="{636991DA-4104-44A2-9D80-BB06C77F92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5436" y="5383172"/>
            <a:ext cx="1905266" cy="190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0711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Εικόνα 8" descr="Εικόνα που περιέχει αυτοκίνητο, ασήμι&#10;&#10;Περιγραφή που δημιουργήθηκε αυτόματα">
            <a:extLst>
              <a:ext uri="{FF2B5EF4-FFF2-40B4-BE49-F238E27FC236}">
                <a16:creationId xmlns:a16="http://schemas.microsoft.com/office/drawing/2014/main" id="{BBBBE768-E0AA-4612-8A1D-A92606FDDAA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91" t="11269" r="6" b="337"/>
          <a:stretch/>
        </p:blipFill>
        <p:spPr>
          <a:xfrm>
            <a:off x="9408920" y="307649"/>
            <a:ext cx="2783080" cy="6136182"/>
          </a:xfrm>
          <a:prstGeom prst="rect">
            <a:avLst/>
          </a:prstGeom>
          <a:noFill/>
        </p:spPr>
      </p:pic>
      <p:grpSp>
        <p:nvGrpSpPr>
          <p:cNvPr id="4" name="Ομάδα 3">
            <a:extLst>
              <a:ext uri="{FF2B5EF4-FFF2-40B4-BE49-F238E27FC236}">
                <a16:creationId xmlns:a16="http://schemas.microsoft.com/office/drawing/2014/main" id="{02934813-26B9-4B9B-963F-E7F186AF098E}"/>
              </a:ext>
            </a:extLst>
          </p:cNvPr>
          <p:cNvGrpSpPr/>
          <p:nvPr/>
        </p:nvGrpSpPr>
        <p:grpSpPr>
          <a:xfrm>
            <a:off x="0" y="0"/>
            <a:ext cx="12192000" cy="6941875"/>
            <a:chOff x="0" y="0"/>
            <a:chExt cx="12192000" cy="6941875"/>
          </a:xfrm>
        </p:grpSpPr>
        <p:sp>
          <p:nvSpPr>
            <p:cNvPr id="5" name="Διάγραμμα ροής: Έγγραφο 4">
              <a:extLst>
                <a:ext uri="{FF2B5EF4-FFF2-40B4-BE49-F238E27FC236}">
                  <a16:creationId xmlns:a16="http://schemas.microsoft.com/office/drawing/2014/main" id="{E58FD479-BB0C-4CA2-904F-C98227C05310}"/>
                </a:ext>
              </a:extLst>
            </p:cNvPr>
            <p:cNvSpPr/>
            <p:nvPr/>
          </p:nvSpPr>
          <p:spPr>
            <a:xfrm>
              <a:off x="0" y="0"/>
              <a:ext cx="12192000" cy="1098551"/>
            </a:xfrm>
            <a:prstGeom prst="flowChartDocument">
              <a:avLst/>
            </a:prstGeom>
            <a:solidFill>
              <a:srgbClr val="F8BC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 dirty="0"/>
            </a:p>
          </p:txBody>
        </p:sp>
        <p:sp>
          <p:nvSpPr>
            <p:cNvPr id="6" name="Διάγραμμα ροής: Έγγραφο 5">
              <a:extLst>
                <a:ext uri="{FF2B5EF4-FFF2-40B4-BE49-F238E27FC236}">
                  <a16:creationId xmlns:a16="http://schemas.microsoft.com/office/drawing/2014/main" id="{15A2633B-FA4D-434C-887A-2CDF4A535123}"/>
                </a:ext>
              </a:extLst>
            </p:cNvPr>
            <p:cNvSpPr/>
            <p:nvPr/>
          </p:nvSpPr>
          <p:spPr>
            <a:xfrm rot="10800000">
              <a:off x="0" y="5843325"/>
              <a:ext cx="12192000" cy="1098550"/>
            </a:xfrm>
            <a:prstGeom prst="flowChartDocument">
              <a:avLst/>
            </a:prstGeom>
            <a:solidFill>
              <a:srgbClr val="1A4185"/>
            </a:solidFill>
            <a:ln>
              <a:solidFill>
                <a:srgbClr val="1A41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 dirty="0"/>
            </a:p>
          </p:txBody>
        </p:sp>
      </p:grpSp>
      <p:pic>
        <p:nvPicPr>
          <p:cNvPr id="8" name="Εικόνα 7">
            <a:extLst>
              <a:ext uri="{FF2B5EF4-FFF2-40B4-BE49-F238E27FC236}">
                <a16:creationId xmlns:a16="http://schemas.microsoft.com/office/drawing/2014/main" id="{EA28A8BB-2AEC-4371-9F22-9532518243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5436" y="5383172"/>
            <a:ext cx="1905266" cy="190526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3696036-2D51-40E8-9F0C-C378D349A871}"/>
              </a:ext>
            </a:extLst>
          </p:cNvPr>
          <p:cNvSpPr txBox="1"/>
          <p:nvPr/>
        </p:nvSpPr>
        <p:spPr>
          <a:xfrm>
            <a:off x="1937047" y="218395"/>
            <a:ext cx="82039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1" dirty="0">
                <a:solidFill>
                  <a:srgbClr val="1A4185"/>
                </a:solidFill>
              </a:rPr>
              <a:t>	Power BI	- Sales Financial Dashboard   </a:t>
            </a:r>
            <a:endParaRPr lang="el-GR" sz="3600" b="1" i="1" dirty="0">
              <a:solidFill>
                <a:srgbClr val="1A4185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2A58B7-9192-47FD-9974-4D611DBEB8BB}"/>
              </a:ext>
            </a:extLst>
          </p:cNvPr>
          <p:cNvSpPr txBox="1"/>
          <p:nvPr/>
        </p:nvSpPr>
        <p:spPr>
          <a:xfrm>
            <a:off x="397795" y="2063629"/>
            <a:ext cx="6991644" cy="2814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i="1" dirty="0">
                <a:solidFill>
                  <a:srgbClr val="1A4185"/>
                </a:solidFill>
              </a:rPr>
              <a:t>Create an interactive dashboard report for Monica Motors.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i="1" dirty="0">
                <a:solidFill>
                  <a:srgbClr val="1A4185"/>
                </a:solidFill>
              </a:rPr>
              <a:t>Analyze given financial data of 2013 &amp; 2014, such as profits and sales.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i="1" dirty="0">
                <a:solidFill>
                  <a:srgbClr val="1A4185"/>
                </a:solidFill>
              </a:rPr>
              <a:t>Represent financial outcomes with Power BI visuals.	</a:t>
            </a:r>
          </a:p>
          <a:p>
            <a:pPr lvl="1" algn="just">
              <a:lnSpc>
                <a:spcPct val="150000"/>
              </a:lnSpc>
            </a:pPr>
            <a:endParaRPr lang="en-US" sz="2000" i="1" dirty="0">
              <a:solidFill>
                <a:srgbClr val="1A4185"/>
              </a:solidFill>
            </a:endParaRPr>
          </a:p>
          <a:p>
            <a:pPr algn="just">
              <a:lnSpc>
                <a:spcPct val="150000"/>
              </a:lnSpc>
            </a:pPr>
            <a:endParaRPr lang="en-US" sz="2000" i="1" dirty="0">
              <a:solidFill>
                <a:srgbClr val="1A4185"/>
              </a:solidFill>
            </a:endParaRPr>
          </a:p>
        </p:txBody>
      </p:sp>
      <p:pic>
        <p:nvPicPr>
          <p:cNvPr id="11" name="Εικόνα 10" descr="Εικόνα που περιέχει κείμενο&#10;&#10;Περιγραφή που δημιουργήθηκε αυτόματα">
            <a:extLst>
              <a:ext uri="{FF2B5EF4-FFF2-40B4-BE49-F238E27FC236}">
                <a16:creationId xmlns:a16="http://schemas.microsoft.com/office/drawing/2014/main" id="{56B0E217-C66F-483D-BA18-54959C85296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4994" y="216936"/>
            <a:ext cx="781159" cy="64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359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Ομάδα 3">
            <a:extLst>
              <a:ext uri="{FF2B5EF4-FFF2-40B4-BE49-F238E27FC236}">
                <a16:creationId xmlns:a16="http://schemas.microsoft.com/office/drawing/2014/main" id="{02934813-26B9-4B9B-963F-E7F186AF098E}"/>
              </a:ext>
            </a:extLst>
          </p:cNvPr>
          <p:cNvGrpSpPr/>
          <p:nvPr/>
        </p:nvGrpSpPr>
        <p:grpSpPr>
          <a:xfrm>
            <a:off x="0" y="0"/>
            <a:ext cx="12192000" cy="6941875"/>
            <a:chOff x="0" y="0"/>
            <a:chExt cx="12192000" cy="6941875"/>
          </a:xfrm>
        </p:grpSpPr>
        <p:sp>
          <p:nvSpPr>
            <p:cNvPr id="5" name="Διάγραμμα ροής: Έγγραφο 4">
              <a:extLst>
                <a:ext uri="{FF2B5EF4-FFF2-40B4-BE49-F238E27FC236}">
                  <a16:creationId xmlns:a16="http://schemas.microsoft.com/office/drawing/2014/main" id="{E58FD479-BB0C-4CA2-904F-C98227C05310}"/>
                </a:ext>
              </a:extLst>
            </p:cNvPr>
            <p:cNvSpPr/>
            <p:nvPr/>
          </p:nvSpPr>
          <p:spPr>
            <a:xfrm>
              <a:off x="0" y="0"/>
              <a:ext cx="12192000" cy="1098551"/>
            </a:xfrm>
            <a:prstGeom prst="flowChartDocument">
              <a:avLst/>
            </a:prstGeom>
            <a:solidFill>
              <a:srgbClr val="F8BC28"/>
            </a:solidFill>
            <a:ln>
              <a:solidFill>
                <a:srgbClr val="F8BC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  <p:sp>
          <p:nvSpPr>
            <p:cNvPr id="6" name="Διάγραμμα ροής: Έγγραφο 5">
              <a:extLst>
                <a:ext uri="{FF2B5EF4-FFF2-40B4-BE49-F238E27FC236}">
                  <a16:creationId xmlns:a16="http://schemas.microsoft.com/office/drawing/2014/main" id="{15A2633B-FA4D-434C-887A-2CDF4A535123}"/>
                </a:ext>
              </a:extLst>
            </p:cNvPr>
            <p:cNvSpPr/>
            <p:nvPr/>
          </p:nvSpPr>
          <p:spPr>
            <a:xfrm rot="10800000">
              <a:off x="0" y="5843325"/>
              <a:ext cx="12192000" cy="1098550"/>
            </a:xfrm>
            <a:prstGeom prst="flowChartDocument">
              <a:avLst/>
            </a:prstGeom>
            <a:solidFill>
              <a:srgbClr val="1A4185"/>
            </a:solidFill>
            <a:ln>
              <a:solidFill>
                <a:srgbClr val="1A41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 dirty="0"/>
            </a:p>
          </p:txBody>
        </p:sp>
      </p:grpSp>
      <p:pic>
        <p:nvPicPr>
          <p:cNvPr id="8" name="Εικόνα 7">
            <a:extLst>
              <a:ext uri="{FF2B5EF4-FFF2-40B4-BE49-F238E27FC236}">
                <a16:creationId xmlns:a16="http://schemas.microsoft.com/office/drawing/2014/main" id="{C7A863C7-53D0-4457-8B88-7FD2A85FD3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5436" y="5383172"/>
            <a:ext cx="1905266" cy="190526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9F5D8C2-224F-4432-8E51-802E6F55DC1B}"/>
              </a:ext>
            </a:extLst>
          </p:cNvPr>
          <p:cNvSpPr txBox="1"/>
          <p:nvPr/>
        </p:nvSpPr>
        <p:spPr>
          <a:xfrm>
            <a:off x="4257332" y="226109"/>
            <a:ext cx="3677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1" dirty="0">
                <a:solidFill>
                  <a:srgbClr val="1A4185"/>
                </a:solidFill>
              </a:rPr>
              <a:t>What We Learned</a:t>
            </a:r>
            <a:endParaRPr lang="el-GR" sz="3600" b="1" i="1" dirty="0">
              <a:solidFill>
                <a:srgbClr val="1A4185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34499D-B5BB-4D12-BE3A-C844BC9DF818}"/>
              </a:ext>
            </a:extLst>
          </p:cNvPr>
          <p:cNvSpPr txBox="1"/>
          <p:nvPr/>
        </p:nvSpPr>
        <p:spPr>
          <a:xfrm>
            <a:off x="1098083" y="1551563"/>
            <a:ext cx="4482736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i="1" dirty="0">
                <a:solidFill>
                  <a:srgbClr val="1A4185"/>
                </a:solidFill>
              </a:rPr>
              <a:t>Spring Framework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i="1" dirty="0">
                <a:solidFill>
                  <a:srgbClr val="1A4185"/>
                </a:solidFill>
              </a:rPr>
              <a:t>Payment’s transaction procedure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i="1" dirty="0">
                <a:solidFill>
                  <a:srgbClr val="1A4185"/>
                </a:solidFill>
              </a:rPr>
              <a:t>Power BI tool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i="1" dirty="0">
                <a:solidFill>
                  <a:srgbClr val="1A4185"/>
                </a:solidFill>
              </a:rPr>
              <a:t>Teamwork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i="1" dirty="0">
                <a:solidFill>
                  <a:srgbClr val="1A4185"/>
                </a:solidFill>
              </a:rPr>
              <a:t>Communication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i="1" dirty="0">
                <a:solidFill>
                  <a:srgbClr val="1A4185"/>
                </a:solidFill>
              </a:rPr>
              <a:t>Collaboration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000" i="1" dirty="0">
              <a:solidFill>
                <a:srgbClr val="1A4185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l-GR" sz="2800" dirty="0">
              <a:solidFill>
                <a:srgbClr val="1A4185"/>
              </a:solidFill>
            </a:endParaRPr>
          </a:p>
        </p:txBody>
      </p:sp>
      <p:pic>
        <p:nvPicPr>
          <p:cNvPr id="11" name="Εικόνα 10">
            <a:extLst>
              <a:ext uri="{FF2B5EF4-FFF2-40B4-BE49-F238E27FC236}">
                <a16:creationId xmlns:a16="http://schemas.microsoft.com/office/drawing/2014/main" id="{3BFAF3D0-08FC-4C8D-906F-EF2B65268C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3202" y="1524370"/>
            <a:ext cx="66675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940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089EFDCEC88ED4D8799D8F5376023A7" ma:contentTypeVersion="6" ma:contentTypeDescription="Create a new document." ma:contentTypeScope="" ma:versionID="8ed657e875a485cf16ac8a9662c824d6">
  <xsd:schema xmlns:xsd="http://www.w3.org/2001/XMLSchema" xmlns:xs="http://www.w3.org/2001/XMLSchema" xmlns:p="http://schemas.microsoft.com/office/2006/metadata/properties" xmlns:ns2="7912634e-9125-4c56-8d7a-3560e5586f7d" targetNamespace="http://schemas.microsoft.com/office/2006/metadata/properties" ma:root="true" ma:fieldsID="4a30e2896906a1ccd5c44250ca669db1" ns2:_="">
    <xsd:import namespace="7912634e-9125-4c56-8d7a-3560e5586f7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912634e-9125-4c56-8d7a-3560e5586f7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A023741-70DF-4910-8E09-57EDB25C5F25}"/>
</file>

<file path=customXml/itemProps2.xml><?xml version="1.0" encoding="utf-8"?>
<ds:datastoreItem xmlns:ds="http://schemas.openxmlformats.org/officeDocument/2006/customXml" ds:itemID="{290D65EF-42F8-4AFC-8D89-696E03671BE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7F1D031-538D-4585-B668-C29CCC546F18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399</TotalTime>
  <Words>354</Words>
  <Application>Microsoft Office PowerPoint</Application>
  <PresentationFormat>Ευρεία οθόνη</PresentationFormat>
  <Paragraphs>64</Paragraphs>
  <Slides>10</Slides>
  <Notes>4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4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Θέμα του Office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Παρουσίαση του PowerPoint</dc:title>
  <dc:creator>Panagiotis Kavvadias</dc:creator>
  <cp:lastModifiedBy>Panagiotis Kavvadias</cp:lastModifiedBy>
  <cp:revision>13</cp:revision>
  <dcterms:created xsi:type="dcterms:W3CDTF">2021-12-20T11:20:12Z</dcterms:created>
  <dcterms:modified xsi:type="dcterms:W3CDTF">2021-12-21T15:58:05Z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0x0101009089EFDCEC88ED4D8799D8F5376023A7</vt:lpwstr>
  </property>
</Properties>
</file>