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7"/>
  </p:notesMasterIdLst>
  <p:sldIdLst>
    <p:sldId id="271" r:id="rId5"/>
    <p:sldId id="256" r:id="rId6"/>
    <p:sldId id="258" r:id="rId7"/>
    <p:sldId id="259" r:id="rId8"/>
    <p:sldId id="27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A9174F6-5462-43D7-8F67-9C5D45B55C6C}">
          <p14:sldIdLst>
            <p14:sldId id="271"/>
            <p14:sldId id="256"/>
            <p14:sldId id="258"/>
            <p14:sldId id="259"/>
            <p14:sldId id="272"/>
            <p14:sldId id="263"/>
            <p14:sldId id="264"/>
            <p14:sldId id="265"/>
            <p14:sldId id="266"/>
            <p14:sldId id="267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5252D-7837-45BE-9CE1-59AC411FEECA}" type="datetimeFigureOut">
              <a:rPr lang="el-GR" smtClean="0"/>
              <a:t>3/6/2020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653EF-B5FE-45CF-A916-72CA28E3AA5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4580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653EF-B5FE-45CF-A916-72CA28E3AA56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4934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5F99-1938-4423-902B-16DB6177C915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E17A-ADB2-48AF-B317-FF2205A61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19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5F99-1938-4423-902B-16DB6177C915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E17A-ADB2-48AF-B317-FF2205A61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74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5F99-1938-4423-902B-16DB6177C915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E17A-ADB2-48AF-B317-FF2205A61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96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5F99-1938-4423-902B-16DB6177C915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E17A-ADB2-48AF-B317-FF2205A61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53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5F99-1938-4423-902B-16DB6177C915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E17A-ADB2-48AF-B317-FF2205A61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40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5F99-1938-4423-902B-16DB6177C915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E17A-ADB2-48AF-B317-FF2205A61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37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5F99-1938-4423-902B-16DB6177C915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E17A-ADB2-48AF-B317-FF2205A61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08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5F99-1938-4423-902B-16DB6177C915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E17A-ADB2-48AF-B317-FF2205A61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25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5F99-1938-4423-902B-16DB6177C915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E17A-ADB2-48AF-B317-FF2205A61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87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5F99-1938-4423-902B-16DB6177C915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E17A-ADB2-48AF-B317-FF2205A61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09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5F99-1938-4423-902B-16DB6177C915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E17A-ADB2-48AF-B317-FF2205A61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90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15F99-1938-4423-902B-16DB6177C915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2E17A-ADB2-48AF-B317-FF2205A61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29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572A-476F-463A-90AA-FDBBFDE4F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7"/>
            <a:ext cx="10515600" cy="4676776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l-G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ΑΝΑΛΥΣΗ, ΣΧΕΔΙΑΣΗ ΚΑΙ ΑΝΑΠΤΥΞΗ ΠΛΗΡΟΦΟΡΙΑΚΟΥ ΣΥΣΤΗΜΑΤΟΣ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ΠΑΝΕΛΛΗΝΙΟΥ Γ.Σ.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l-GR" sz="2400" dirty="0"/>
          </a:p>
          <a:p>
            <a:pPr marL="0" indent="0" algn="ctr">
              <a:buNone/>
            </a:pPr>
            <a:r>
              <a:rPr lang="el-GR" sz="2400" dirty="0">
                <a:latin typeface="Century" panose="02040604050505020304" pitchFamily="18" charset="0"/>
              </a:rPr>
              <a:t>ΣΥΜΜΕΤΕΧΟΝΤΕΣ:</a:t>
            </a:r>
          </a:p>
          <a:p>
            <a:pPr marL="0" indent="0" algn="ctr">
              <a:buNone/>
            </a:pPr>
            <a:r>
              <a:rPr lang="el-GR" sz="2400" dirty="0">
                <a:latin typeface="Century" panose="02040604050505020304" pitchFamily="18" charset="0"/>
              </a:rPr>
              <a:t>ΑΝΕΣΤΗΣ ΔΗΜΟΥ(</a:t>
            </a:r>
            <a:r>
              <a:rPr lang="en-GB" sz="2400" dirty="0">
                <a:latin typeface="Century" panose="02040604050505020304" pitchFamily="18" charset="0"/>
              </a:rPr>
              <a:t>d2170052)</a:t>
            </a:r>
          </a:p>
          <a:p>
            <a:pPr marL="0" indent="0" algn="ctr">
              <a:buNone/>
            </a:pPr>
            <a:r>
              <a:rPr lang="el-GR" sz="2400" dirty="0">
                <a:latin typeface="Century" panose="02040604050505020304" pitchFamily="18" charset="0"/>
              </a:rPr>
              <a:t>ΕΛΕΥΘΕΡΙΟΣ ΚΑΝΤΙΝΟΣ(</a:t>
            </a:r>
            <a:r>
              <a:rPr lang="en-GB" sz="2400" dirty="0">
                <a:latin typeface="Century" panose="02040604050505020304" pitchFamily="18" charset="0"/>
              </a:rPr>
              <a:t>d2170077)</a:t>
            </a:r>
          </a:p>
          <a:p>
            <a:pPr marL="0" indent="0" algn="ctr">
              <a:buNone/>
            </a:pPr>
            <a:endParaRPr lang="el-GR" sz="2400" dirty="0"/>
          </a:p>
          <a:p>
            <a:pPr marL="0" indent="0">
              <a:buNone/>
            </a:pPr>
            <a:endParaRPr lang="en-GB" sz="2400" b="1" dirty="0"/>
          </a:p>
        </p:txBody>
      </p:sp>
      <p:pic>
        <p:nvPicPr>
          <p:cNvPr id="4" name="Εικόνα 2">
            <a:extLst>
              <a:ext uri="{FF2B5EF4-FFF2-40B4-BE49-F238E27FC236}">
                <a16:creationId xmlns:a16="http://schemas.microsoft.com/office/drawing/2014/main" id="{90AC83D1-EA00-4ED4-BCEB-736B8CED58B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090" y="230187"/>
            <a:ext cx="5080000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214CBE-E5A6-465B-A318-BBC8474CC3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764" y="449580"/>
            <a:ext cx="1438275" cy="83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9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A55F7-21D7-41E8-9703-C540BCC53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360" y="1233237"/>
            <a:ext cx="9281220" cy="4391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b="1" dirty="0">
                <a:latin typeface="Century" panose="02040604050505020304" pitchFamily="18" charset="0"/>
              </a:rPr>
              <a:t>Λειτουργίες του Πληροφοριακού Συστήματος</a:t>
            </a:r>
            <a:endParaRPr lang="en-US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l-GR" sz="1100" dirty="0">
              <a:latin typeface="Century" panose="020406040505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l-GR" sz="2400" dirty="0">
                <a:latin typeface="Century" panose="02040604050505020304" pitchFamily="18" charset="0"/>
              </a:rPr>
              <a:t>Διατήρηση ιστορικού δεδομένων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sz="2400" dirty="0">
                <a:latin typeface="Century" panose="02040604050505020304" pitchFamily="18" charset="0"/>
              </a:rPr>
              <a:t>Ελεγχόμενη είσοδος στις εγκαταστάσεις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sz="2400" dirty="0">
                <a:latin typeface="Century" panose="02040604050505020304" pitchFamily="18" charset="0"/>
              </a:rPr>
              <a:t>Ενοικίαση εγκαταστάσεων μέσω του διαδικτύου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sz="2400" dirty="0">
                <a:latin typeface="Century" panose="02040604050505020304" pitchFamily="18" charset="0"/>
              </a:rPr>
              <a:t>Προβολή πίνακα διαθεσιμότητας των εγκαταστάσεων σε πραγματικό χρόνο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sz="2400" dirty="0">
                <a:latin typeface="Century" panose="02040604050505020304" pitchFamily="18" charset="0"/>
              </a:rPr>
              <a:t>Εξαγωγή αναφορών και συγκεντρωτικών στατιστικών δεδομένων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357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F6145-A206-4206-BCBE-02A8556BE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064" y="1359569"/>
            <a:ext cx="8811126" cy="4138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b="1" dirty="0">
                <a:latin typeface="Century" panose="02040604050505020304" pitchFamily="18" charset="0"/>
              </a:rPr>
              <a:t>Αρχιτεκτονική του Συστήματος</a:t>
            </a:r>
            <a:endParaRPr lang="en-US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GB" sz="11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l-GR" sz="2000" dirty="0">
                <a:latin typeface="Century" panose="02040604050505020304" pitchFamily="18" charset="0"/>
              </a:rPr>
              <a:t>Η ανάπτυξη του συστήματος θα επιτευχθεί μέσω της χρήσης μιας σχεσιακής βάσης δεδομένων της </a:t>
            </a:r>
            <a:r>
              <a:rPr lang="en-US" sz="2000" dirty="0">
                <a:latin typeface="Century" panose="02040604050505020304" pitchFamily="18" charset="0"/>
              </a:rPr>
              <a:t>MS Access</a:t>
            </a:r>
            <a:r>
              <a:rPr lang="el-GR" sz="2000" dirty="0">
                <a:latin typeface="Century" panose="02040604050505020304" pitchFamily="18" charset="0"/>
              </a:rPr>
              <a:t>. Επίσης, η ανάπτυξη της </a:t>
            </a:r>
            <a:r>
              <a:rPr lang="en-US" sz="2000" dirty="0">
                <a:latin typeface="Century" panose="02040604050505020304" pitchFamily="18" charset="0"/>
              </a:rPr>
              <a:t>web </a:t>
            </a:r>
            <a:r>
              <a:rPr lang="el-GR" sz="2000" dirty="0">
                <a:latin typeface="Century" panose="02040604050505020304" pitchFamily="18" charset="0"/>
              </a:rPr>
              <a:t>εφαρμογής θα πραγματοποιηθεί μέσω του προγράμματος </a:t>
            </a:r>
            <a:r>
              <a:rPr lang="en-US" sz="2000" dirty="0">
                <a:latin typeface="Century" panose="02040604050505020304" pitchFamily="18" charset="0"/>
              </a:rPr>
              <a:t>MS Access </a:t>
            </a:r>
            <a:r>
              <a:rPr lang="el-GR" sz="2000" dirty="0">
                <a:latin typeface="Century" panose="02040604050505020304" pitchFamily="18" charset="0"/>
              </a:rPr>
              <a:t>και η ύπαρξη της καθιστά απαραίτητη την ύπαρξη σταθερής σύνδεσης δικτύου έτσι ώστε να εξασφαλίζεται η απρόσκοπτη ροή δεδομένων. Όσον αφορά τα υπολογιστικά συστήματα δεν θα χρησιμοποιηθούν υπολογιστές όπου θα διαχειρίζονται τα δεδομένα καθώς αυτό θα επιτυγχάνεται μέσω της </a:t>
            </a:r>
            <a:r>
              <a:rPr lang="en-US" sz="2000" dirty="0">
                <a:latin typeface="Century" panose="02040604050505020304" pitchFamily="18" charset="0"/>
              </a:rPr>
              <a:t>MS Access</a:t>
            </a:r>
            <a:r>
              <a:rPr lang="el-GR" sz="2000" dirty="0">
                <a:latin typeface="Century" panose="02040604050505020304" pitchFamily="18" charset="0"/>
              </a:rPr>
              <a:t>. </a:t>
            </a:r>
            <a:endParaRPr lang="en-US" sz="2000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6869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4168D-750D-4534-AE4B-E4DB094F2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75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l-GR" sz="4000" dirty="0">
                <a:latin typeface="Century Gothic" panose="020B0502020202020204" pitchFamily="34" charset="0"/>
              </a:rPr>
              <a:t>Ευχαριστούμε για την προσοχή σας!</a:t>
            </a:r>
            <a:r>
              <a:rPr lang="en-US" sz="4000" dirty="0">
                <a:latin typeface="Century Gothic" panose="020B0502020202020204" pitchFamily="34" charset="0"/>
              </a:rPr>
              <a:t>!</a:t>
            </a:r>
            <a:endParaRPr lang="en-GB" sz="4000" dirty="0">
              <a:latin typeface="Century Gothic" panose="020B0502020202020204" pitchFamily="34" charset="0"/>
            </a:endParaRPr>
          </a:p>
        </p:txBody>
      </p:sp>
      <p:pic>
        <p:nvPicPr>
          <p:cNvPr id="9" name="Graphic 8" descr="Winking face outline">
            <a:extLst>
              <a:ext uri="{FF2B5EF4-FFF2-40B4-BE49-F238E27FC236}">
                <a16:creationId xmlns:a16="http://schemas.microsoft.com/office/drawing/2014/main" id="{ED2FA5E7-B36C-4439-925E-18C00CF26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8921" y="3623094"/>
            <a:ext cx="1354158" cy="135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3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90BFA-DE7F-43BC-B814-E7C0D6E44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6769" y="987634"/>
            <a:ext cx="8879304" cy="4882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b="1" dirty="0">
                <a:latin typeface="Century" panose="02040604050505020304" pitchFamily="18" charset="0"/>
              </a:rPr>
              <a:t>Προφίλ επιχείρησης</a:t>
            </a:r>
          </a:p>
          <a:p>
            <a:pPr marL="0" indent="0">
              <a:buNone/>
            </a:pPr>
            <a:r>
              <a:rPr lang="el-GR" sz="1800" dirty="0">
                <a:latin typeface="Century" panose="02040604050505020304" pitchFamily="18" charset="0"/>
              </a:rPr>
              <a:t>Ο </a:t>
            </a:r>
            <a:r>
              <a:rPr lang="el-GR" sz="1800" b="1" dirty="0">
                <a:latin typeface="Century" panose="02040604050505020304" pitchFamily="18" charset="0"/>
              </a:rPr>
              <a:t>Πανελλήνιος Γυμναστικός Σύλλογος</a:t>
            </a:r>
            <a:r>
              <a:rPr lang="el-GR" sz="1800" dirty="0">
                <a:latin typeface="Century" panose="02040604050505020304" pitchFamily="18" charset="0"/>
              </a:rPr>
              <a:t> είναι ένας από τους παλαιότερους αθλητικούς συλλόγους της Ελλάδας. Ο σύλλογος ιδρύθηκε στις 20 Φεβρουαρίου του 1891. Η βασική δραστηριότητα του σωματείου είναι η εκμάθηση αθλητικών δραστηριοτήτων και η επαγγελματική ενασχόληση με αυτές. Παρέχει επίσης την δυνατότητα , σε όποιον επιθυμεί, να ενοικιάσει για ένα συγκεκριμένο χρονικό διάστημα, ένα από τα γήπεδα τένις, μπάσκετ, ποδοσφαίρου καθώς και πρόσβαση στην εσωτερική τους πισίνα και στον στίβο. Παράλληλα διοργανώνει διάφορες εκδηλώσεις.</a:t>
            </a:r>
          </a:p>
          <a:p>
            <a:pPr marL="0" indent="0">
              <a:buNone/>
            </a:pPr>
            <a:endParaRPr lang="el-GR" sz="2400" dirty="0"/>
          </a:p>
          <a:p>
            <a:pPr marL="0" indent="0">
              <a:buNone/>
            </a:pPr>
            <a:r>
              <a:rPr lang="el-GR" sz="2400" b="1" dirty="0">
                <a:latin typeface="Century" panose="02040604050505020304" pitchFamily="18" charset="0"/>
              </a:rPr>
              <a:t>Αθλητικές Εγκαταστάσεις</a:t>
            </a:r>
          </a:p>
          <a:p>
            <a:pPr marL="0" indent="0">
              <a:buNone/>
            </a:pPr>
            <a:r>
              <a:rPr lang="el-GR" sz="1800" dirty="0">
                <a:latin typeface="Century" panose="02040604050505020304" pitchFamily="18" charset="0"/>
              </a:rPr>
              <a:t>Ο σύλλογος διαθέτει 3 γήπεδα ποδοσφαίρου 5χ5, 2 υπαίθρια γήπεδα μπάσκετ, 2 υπαίθρια γήπεδα τένις, εξωτερικό στίβο και εσωτερική πισίνα τα οποία έχει διαθέσιμα προς ενοικίαση, χρησιμοποιώντας το παρακάτω σύστημα:</a:t>
            </a:r>
          </a:p>
          <a:p>
            <a:pPr marL="0" indent="0">
              <a:buNone/>
            </a:pPr>
            <a:endParaRPr lang="el-GR" sz="2400" b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77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B3D8-67D1-4B1A-85E0-01B1B872B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358" y="195444"/>
            <a:ext cx="7724273" cy="869786"/>
          </a:xfrm>
        </p:spPr>
        <p:txBody>
          <a:bodyPr>
            <a:normAutofit/>
          </a:bodyPr>
          <a:lstStyle/>
          <a:p>
            <a:r>
              <a:rPr lang="el-GR" sz="2800" b="1" dirty="0">
                <a:latin typeface="Century" panose="02040604050505020304" pitchFamily="18" charset="0"/>
              </a:rPr>
              <a:t>Παρούσα κατάσταση</a:t>
            </a:r>
            <a:endParaRPr lang="en-GB" sz="2800" b="1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91FA6-2EBF-45FE-ABC8-539C16E84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0358" y="1065230"/>
            <a:ext cx="9119937" cy="5111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latin typeface="Century" panose="02040604050505020304" pitchFamily="18" charset="0"/>
              </a:rPr>
              <a:t>Data Flow Diagram</a:t>
            </a:r>
            <a:endParaRPr lang="en-GB" sz="2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94C9DE-0612-4719-9ECA-B60D935B4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642" y="1695903"/>
            <a:ext cx="5768989" cy="409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8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E8663-D937-44CB-AEB3-AEE2FE672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426" y="1058778"/>
            <a:ext cx="8819147" cy="4620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b="1" dirty="0">
                <a:latin typeface="Century" panose="02040604050505020304" pitchFamily="18" charset="0"/>
              </a:rPr>
              <a:t>Προβλήματα</a:t>
            </a:r>
          </a:p>
          <a:p>
            <a:pPr marL="0" indent="0">
              <a:buNone/>
            </a:pPr>
            <a:endParaRPr lang="el-GR" sz="1400" b="1" dirty="0">
              <a:latin typeface="Century" panose="02040604050505020304" pitchFamily="18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el-GR" sz="2000" dirty="0">
                <a:latin typeface="Century" panose="02040604050505020304" pitchFamily="18" charset="0"/>
              </a:rPr>
              <a:t>Έλλειψη διατήρησης ιστορικού δεδομένων (past data) με αποτέλεσμα να μην υπάρχει η δυνατότητα αποκόμισης διαχειριστικών αναφορών (reports).</a:t>
            </a:r>
            <a:endParaRPr lang="en-GB" sz="2000" dirty="0">
              <a:latin typeface="Century" panose="02040604050505020304" pitchFamily="18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el-GR" sz="2000" dirty="0">
                <a:latin typeface="Century" panose="02040604050505020304" pitchFamily="18" charset="0"/>
              </a:rPr>
              <a:t>Δεν υπάρχει η δυνατότητα άμεσης πρόσβασης σε πληροφορίες από οποιοδήποτε σημείο</a:t>
            </a:r>
            <a:endParaRPr lang="en-GB" sz="2000" dirty="0">
              <a:latin typeface="Century" panose="02040604050505020304" pitchFamily="18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el-GR" sz="2000" dirty="0">
                <a:latin typeface="Century" panose="02040604050505020304" pitchFamily="18" charset="0"/>
              </a:rPr>
              <a:t>Δεν προσφέρεται η δυνατότητα άμεσης κράτησης και προβολής διαθεσιμότητας και τιμών στον πελάτη μέσω διαδικτύου.</a:t>
            </a:r>
            <a:endParaRPr lang="en-GB" sz="2000" dirty="0">
              <a:latin typeface="Century" panose="02040604050505020304" pitchFamily="18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el-GR" sz="2000" dirty="0">
                <a:latin typeface="Century" panose="02040604050505020304" pitchFamily="18" charset="0"/>
              </a:rPr>
              <a:t>Έλλειψη συντονισμού μεταξύ των υπαλλήλων</a:t>
            </a:r>
            <a:endParaRPr lang="en-GB" sz="2000" dirty="0">
              <a:latin typeface="Century" panose="02040604050505020304" pitchFamily="18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el-GR" sz="2000" dirty="0">
                <a:latin typeface="Century" panose="02040604050505020304" pitchFamily="18" charset="0"/>
              </a:rPr>
              <a:t> Δεν υπάρχει η δυνατότητα αυτοματισμού διαδικασιών έτσι ώστε να μην χρειάζεται ανθρώπινη ενέργεια για την διεκπεραίωση τους. </a:t>
            </a:r>
            <a:endParaRPr lang="en-GB" sz="2000" dirty="0">
              <a:latin typeface="Century" panose="020406040505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303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7C21-E147-46D9-A384-F0434AD1B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853" y="238795"/>
            <a:ext cx="8410073" cy="765843"/>
          </a:xfrm>
        </p:spPr>
        <p:txBody>
          <a:bodyPr>
            <a:normAutofit/>
          </a:bodyPr>
          <a:lstStyle/>
          <a:p>
            <a:r>
              <a:rPr lang="el-GR" sz="2800" b="1" dirty="0">
                <a:latin typeface="Century" panose="02040604050505020304" pitchFamily="18" charset="0"/>
              </a:rPr>
              <a:t>Γενικες Πληροφορίες Πληροφοριακου Συστήματος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B394-9C0D-4B27-BE6A-683DFC5E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853" y="1197143"/>
            <a:ext cx="9360568" cy="48667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l-GR" sz="2400" dirty="0">
                <a:latin typeface="Century" panose="02040604050505020304" pitchFamily="18" charset="0"/>
              </a:rPr>
              <a:t>Τίτλος Πληροφοριακού Συστήματος</a:t>
            </a:r>
          </a:p>
          <a:p>
            <a:pPr marL="0" indent="0">
              <a:buNone/>
            </a:pPr>
            <a:r>
              <a:rPr lang="el-GR" sz="2000" dirty="0">
                <a:latin typeface="Century" panose="02040604050505020304" pitchFamily="18" charset="0"/>
              </a:rPr>
              <a:t>Το πληροφοριακό σύστημα θα έχει τίτλο: ΠΛΗΡΟΦΟΡΙΑΚΟ ΣΥΣΤΗΜΑ ΠΑΝΕΛΛΗΝΙΟΣ Γ.Σ.</a:t>
            </a:r>
          </a:p>
          <a:p>
            <a:pPr marL="0" indent="0">
              <a:buNone/>
            </a:pPr>
            <a:endParaRPr lang="el-GR" sz="1100" dirty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l-GR" sz="2400" dirty="0">
                <a:latin typeface="Century" panose="02040604050505020304" pitchFamily="18" charset="0"/>
              </a:rPr>
              <a:t>Αντικειμενικοί στόχοι</a:t>
            </a:r>
          </a:p>
          <a:p>
            <a:pPr marL="0" indent="0">
              <a:buNone/>
            </a:pPr>
            <a:r>
              <a:rPr lang="el-GR" sz="2000" dirty="0">
                <a:latin typeface="Century" panose="02040604050505020304" pitchFamily="18" charset="0"/>
              </a:rPr>
              <a:t>Ο στόχος του πληροφοριακού συστήματος είναι η βελτίωση της αποτελεσματικότητας και της αποδοτικότητας του οργανισμού μέσω του εκσυγχρονισμού του συστήματος ενοικίασης των αθλητικών του εγκαταστάσεων.</a:t>
            </a:r>
          </a:p>
          <a:p>
            <a:pPr marL="0" indent="0">
              <a:buNone/>
            </a:pPr>
            <a:endParaRPr lang="el-GR" sz="1100" dirty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l-GR" sz="2400" dirty="0">
                <a:latin typeface="Century" panose="02040604050505020304" pitchFamily="18" charset="0"/>
              </a:rPr>
              <a:t>Τμήματα και προσωπικό που εμπλέκονται</a:t>
            </a:r>
          </a:p>
          <a:p>
            <a:pPr marL="0" indent="0">
              <a:buNone/>
            </a:pPr>
            <a:r>
              <a:rPr lang="el-GR" sz="2000" dirty="0">
                <a:latin typeface="Century" panose="02040604050505020304" pitchFamily="18" charset="0"/>
              </a:rPr>
              <a:t>Το πληροφοριακό σύστημα θα αφορά τους υπάλληλους της γραμματείας, έχοντας ως στόχο την διευκόλυνση της εργασίας τους καθώς και τα ανώτερα στελέχη στοχεύοντας στην αναβάθμιση των υπηρεσιών του σωματείου.</a:t>
            </a:r>
            <a:endParaRPr lang="el-GR" sz="34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86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BF2B3-6BD2-474C-86BB-B731B8A7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495" y="697831"/>
            <a:ext cx="9529010" cy="482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b="1" dirty="0">
                <a:latin typeface="Century" panose="02040604050505020304" pitchFamily="18" charset="0"/>
              </a:rPr>
              <a:t>Πληροφοριακές ανάγκες χρηστών</a:t>
            </a:r>
          </a:p>
          <a:p>
            <a:pPr marL="0" indent="0">
              <a:buNone/>
            </a:pPr>
            <a:endParaRPr lang="el-GR" sz="1400" dirty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l-GR" sz="2400" dirty="0">
                <a:latin typeface="Century" panose="02040604050505020304" pitchFamily="18" charset="0"/>
              </a:rPr>
              <a:t>Εργαζόμενοι</a:t>
            </a:r>
          </a:p>
          <a:p>
            <a:pPr lvl="0"/>
            <a:r>
              <a:rPr lang="el-GR" sz="2000" dirty="0">
                <a:latin typeface="Century" panose="02040604050505020304" pitchFamily="18" charset="0"/>
              </a:rPr>
              <a:t>Διατήρηση αρχείου πελατών έτσι ώστε να μην χρειάζεται η επαναλαμβανομένη καταγραφή των πελατών του σωματείου.</a:t>
            </a:r>
            <a:endParaRPr lang="en-GB" sz="2000" dirty="0">
              <a:latin typeface="Century" panose="02040604050505020304" pitchFamily="18" charset="0"/>
            </a:endParaRPr>
          </a:p>
          <a:p>
            <a:pPr lvl="0"/>
            <a:r>
              <a:rPr lang="el-GR" sz="2000" dirty="0">
                <a:latin typeface="Century" panose="02040604050505020304" pitchFamily="18" charset="0"/>
              </a:rPr>
              <a:t>Αυτοματοποιημένη πρόσβαση των πελατών και των αθλητών έτσι ώστε να μην είναι υποχρεωμένος ο εργαζόμενος στην γραμματεία να διατηρεί τις ώρες έναρξης και λήξης των δραστηριοτήτων.</a:t>
            </a:r>
            <a:endParaRPr lang="en-GB" sz="2000" dirty="0">
              <a:latin typeface="Century" panose="02040604050505020304" pitchFamily="18" charset="0"/>
            </a:endParaRPr>
          </a:p>
          <a:p>
            <a:pPr lvl="0"/>
            <a:r>
              <a:rPr lang="el-GR" sz="2000" dirty="0">
                <a:latin typeface="Century" panose="02040604050505020304" pitchFamily="18" charset="0"/>
              </a:rPr>
              <a:t>Διαδικτυακή </a:t>
            </a:r>
            <a:r>
              <a:rPr lang="el-GR" sz="2000">
                <a:latin typeface="Century" panose="02040604050505020304" pitchFamily="18" charset="0"/>
              </a:rPr>
              <a:t>ανάρτηση πινάκων </a:t>
            </a:r>
            <a:r>
              <a:rPr lang="el-GR" sz="2000" dirty="0">
                <a:latin typeface="Century" panose="02040604050505020304" pitchFamily="18" charset="0"/>
              </a:rPr>
              <a:t>διαθεσιμότητας έτσι ώστε να μην επιφορτίζεται η γραμματεία με την τηλεφωνική ενημέρωση των πελατών και των προπονητών για τον πίνακα διαθεσιμότητας.</a:t>
            </a:r>
            <a:endParaRPr lang="en-GB" sz="2000" dirty="0">
              <a:latin typeface="Century" panose="02040604050505020304" pitchFamily="18" charset="0"/>
            </a:endParaRPr>
          </a:p>
          <a:p>
            <a:pPr lvl="0"/>
            <a:r>
              <a:rPr lang="el-GR" sz="2000" dirty="0">
                <a:latin typeface="Century" panose="02040604050505020304" pitchFamily="18" charset="0"/>
              </a:rPr>
              <a:t>Περιορισμό λαθών μέσω της χρήσης υπολογιστικών συστημάτων.</a:t>
            </a:r>
            <a:endParaRPr lang="en-GB" sz="2000" dirty="0">
              <a:latin typeface="Century" panose="02040604050505020304" pitchFamily="18" charset="0"/>
            </a:endParaRPr>
          </a:p>
          <a:p>
            <a:pPr lvl="0"/>
            <a:r>
              <a:rPr lang="el-GR" sz="2000" dirty="0">
                <a:latin typeface="Century" panose="02040604050505020304" pitchFamily="18" charset="0"/>
              </a:rPr>
              <a:t> Εύκολη και ευέλικτη διεπαφή χρήστη.</a:t>
            </a:r>
          </a:p>
          <a:p>
            <a:pPr marL="0" indent="0">
              <a:buNone/>
            </a:pPr>
            <a:endParaRPr lang="en-GB" sz="2000" u="sng" dirty="0"/>
          </a:p>
          <a:p>
            <a:pPr marL="0" lvl="0" indent="0">
              <a:buNone/>
            </a:pPr>
            <a:endParaRPr lang="en-GB" sz="2000" u="sng" dirty="0"/>
          </a:p>
          <a:p>
            <a:endParaRPr lang="en-GB" sz="2000" u="sng" dirty="0"/>
          </a:p>
        </p:txBody>
      </p:sp>
    </p:spTree>
    <p:extLst>
      <p:ext uri="{BB962C8B-B14F-4D97-AF65-F5344CB8AC3E}">
        <p14:creationId xmlns:p14="http://schemas.microsoft.com/office/powerpoint/2010/main" val="393080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6ED8-8430-462F-8DE0-85BC20223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81263"/>
            <a:ext cx="9444789" cy="55465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l-GR" sz="2400" dirty="0">
                <a:latin typeface="Century" panose="02040604050505020304" pitchFamily="18" charset="0"/>
              </a:rPr>
              <a:t>Πελάτες</a:t>
            </a:r>
          </a:p>
          <a:p>
            <a:pPr lvl="0"/>
            <a:r>
              <a:rPr lang="el-GR" sz="2200" dirty="0">
                <a:latin typeface="Century" panose="02040604050505020304" pitchFamily="18" charset="0"/>
              </a:rPr>
              <a:t>Άμεση πρόσβαση των πελατών σε πληροφορίες σε σχέση με την τιμή και την διαθεσιμότητα των εγκαταστάσεων.</a:t>
            </a:r>
            <a:endParaRPr lang="en-GB" sz="2200" dirty="0">
              <a:latin typeface="Century" panose="02040604050505020304" pitchFamily="18" charset="0"/>
            </a:endParaRPr>
          </a:p>
          <a:p>
            <a:pPr lvl="0"/>
            <a:r>
              <a:rPr lang="el-GR" sz="2200" dirty="0">
                <a:latin typeface="Century" panose="02040604050505020304" pitchFamily="18" charset="0"/>
              </a:rPr>
              <a:t>Διευκόλυνση της διαδικασίας κράτησης, με δυνατότητα ηλεκτρονικής κράτησης.</a:t>
            </a:r>
            <a:endParaRPr lang="en-GB" sz="2200" dirty="0">
              <a:latin typeface="Century" panose="02040604050505020304" pitchFamily="18" charset="0"/>
            </a:endParaRPr>
          </a:p>
          <a:p>
            <a:pPr lvl="0"/>
            <a:r>
              <a:rPr lang="el-GR" sz="2200" dirty="0">
                <a:latin typeface="Century" panose="02040604050505020304" pitchFamily="18" charset="0"/>
              </a:rPr>
              <a:t>Προστασία των προσωπικών δεδομένων των πελατών.</a:t>
            </a:r>
          </a:p>
          <a:p>
            <a:pPr lvl="0"/>
            <a:endParaRPr lang="el-GR" sz="2000" u="sng" dirty="0">
              <a:latin typeface="Century" panose="02040604050505020304" pitchFamily="18" charset="0"/>
            </a:endParaRPr>
          </a:p>
          <a:p>
            <a:pPr marL="0" lvl="0" indent="0">
              <a:buNone/>
            </a:pPr>
            <a:r>
              <a:rPr lang="el-GR" sz="2400" dirty="0">
                <a:latin typeface="Century" panose="02040604050505020304" pitchFamily="18" charset="0"/>
              </a:rPr>
              <a:t>Προπονητές</a:t>
            </a:r>
          </a:p>
          <a:p>
            <a:r>
              <a:rPr lang="el-GR" sz="2200" dirty="0">
                <a:latin typeface="Century" panose="02040604050505020304" pitchFamily="18" charset="0"/>
              </a:rPr>
              <a:t>Άμεση πρόσβαση στον πίνακα διαθεσιμότητας των εγκαταστάσεων έτσι ώστε να μπορούν να οργανώνουν ομαλά τις προπονήσεις τους.</a:t>
            </a:r>
          </a:p>
          <a:p>
            <a:endParaRPr lang="el-GR" sz="2000" u="sng" dirty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l-GR" sz="2400" dirty="0">
                <a:latin typeface="Century" panose="02040604050505020304" pitchFamily="18" charset="0"/>
              </a:rPr>
              <a:t>Διοίκηση</a:t>
            </a:r>
            <a:endParaRPr lang="en-GB" sz="2400" dirty="0">
              <a:latin typeface="Century" panose="02040604050505020304" pitchFamily="18" charset="0"/>
            </a:endParaRPr>
          </a:p>
          <a:p>
            <a:pPr lvl="0"/>
            <a:r>
              <a:rPr lang="el-GR" sz="2200" dirty="0">
                <a:latin typeface="Century" panose="02040604050505020304" pitchFamily="18" charset="0"/>
              </a:rPr>
              <a:t>Ικανότητα προσπέλασης σε παλαιότερα δεδομένα άμεσα στον χρόνο.</a:t>
            </a:r>
            <a:endParaRPr lang="en-GB" sz="2200" dirty="0">
              <a:latin typeface="Century" panose="02040604050505020304" pitchFamily="18" charset="0"/>
            </a:endParaRPr>
          </a:p>
          <a:p>
            <a:pPr lvl="0"/>
            <a:r>
              <a:rPr lang="el-GR" sz="2200" dirty="0">
                <a:latin typeface="Century" panose="02040604050505020304" pitchFamily="18" charset="0"/>
              </a:rPr>
              <a:t>Παροχή στοιχείων επικοινωνίας των πελατών με σκοπό την τακτική ενημέρωση τους για τυχόν προσφορές ή εκδηλώσεις του συλλόγου.</a:t>
            </a:r>
          </a:p>
          <a:p>
            <a:r>
              <a:rPr lang="el-GR" sz="2200" dirty="0">
                <a:latin typeface="Century" panose="02040604050505020304" pitchFamily="18" charset="0"/>
              </a:rPr>
              <a:t>Ασφάλιση προσωπικών δεδομένων των δυνητικών χρηστών.</a:t>
            </a:r>
            <a:endParaRPr lang="en-GB" sz="2200" dirty="0">
              <a:latin typeface="Century" panose="02040604050505020304" pitchFamily="18" charset="0"/>
            </a:endParaRPr>
          </a:p>
          <a:p>
            <a:pPr lvl="0"/>
            <a:endParaRPr lang="en-GB" sz="2000" dirty="0"/>
          </a:p>
          <a:p>
            <a:pPr marL="0" indent="0">
              <a:buNone/>
            </a:pPr>
            <a:endParaRPr lang="el-GR" sz="2000" u="sng" dirty="0"/>
          </a:p>
          <a:p>
            <a:endParaRPr lang="en-GB" sz="2000" u="sng" dirty="0"/>
          </a:p>
        </p:txBody>
      </p:sp>
    </p:spTree>
    <p:extLst>
      <p:ext uri="{BB962C8B-B14F-4D97-AF65-F5344CB8AC3E}">
        <p14:creationId xmlns:p14="http://schemas.microsoft.com/office/powerpoint/2010/main" val="269849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EF19D-8ED5-479C-AE12-CCEBAEACD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447" y="393757"/>
            <a:ext cx="3013627" cy="2000527"/>
          </a:xfrm>
        </p:spPr>
        <p:txBody>
          <a:bodyPr>
            <a:noAutofit/>
          </a:bodyPr>
          <a:lstStyle/>
          <a:p>
            <a:r>
              <a:rPr lang="el-GR" sz="2800" b="1" dirty="0">
                <a:latin typeface="Century" panose="02040604050505020304" pitchFamily="18" charset="0"/>
              </a:rPr>
              <a:t>Σχεδίαση </a:t>
            </a:r>
            <a:br>
              <a:rPr lang="el-GR" sz="2800" b="1" dirty="0">
                <a:latin typeface="Century" panose="02040604050505020304" pitchFamily="18" charset="0"/>
              </a:rPr>
            </a:br>
            <a:r>
              <a:rPr lang="el-GR" sz="2800" b="1" dirty="0">
                <a:latin typeface="Century" panose="02040604050505020304" pitchFamily="18" charset="0"/>
              </a:rPr>
              <a:t>Πληροφοριακού</a:t>
            </a:r>
            <a:br>
              <a:rPr lang="el-GR" sz="2800" b="1" dirty="0">
                <a:latin typeface="Century" panose="02040604050505020304" pitchFamily="18" charset="0"/>
              </a:rPr>
            </a:br>
            <a:r>
              <a:rPr lang="el-GR" sz="2800" b="1" dirty="0">
                <a:latin typeface="Century" panose="02040604050505020304" pitchFamily="18" charset="0"/>
              </a:rPr>
              <a:t>Συστήματος</a:t>
            </a:r>
            <a:endParaRPr lang="en-GB" sz="2800" b="1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4169A-FCF0-4746-9866-3E3E4289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47" y="2157981"/>
            <a:ext cx="3013627" cy="472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latin typeface="Century" panose="02040604050505020304" pitchFamily="18" charset="0"/>
              </a:rPr>
              <a:t>Data Flow Diagram</a:t>
            </a:r>
            <a:endParaRPr lang="en-GB" sz="2400" i="1" dirty="0">
              <a:latin typeface="Century" panose="020406040505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7C2F60-B9AE-4427-839F-C865B94C5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052" y="205276"/>
            <a:ext cx="7208638" cy="644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39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A1A18-1E4C-4ED5-A6C3-DD8AD1BE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242" y="721152"/>
            <a:ext cx="2249906" cy="445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i="1" dirty="0">
                <a:latin typeface="Century" panose="02040604050505020304" pitchFamily="18" charset="0"/>
              </a:rPr>
              <a:t>UML </a:t>
            </a:r>
            <a:r>
              <a:rPr lang="en-US" sz="2400" i="1" dirty="0">
                <a:latin typeface="Century" panose="02040604050505020304" pitchFamily="18" charset="0"/>
              </a:rPr>
              <a:t>diagram</a:t>
            </a:r>
            <a:endParaRPr lang="el-GR" sz="2400" i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1C4ED-9E9D-4B88-BB4B-A9488CED8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752" y="263951"/>
            <a:ext cx="5354053" cy="633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92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Έγγραφο" ma:contentTypeID="0x010100CEC414E2848D38499EEA1F05D72BCFFC" ma:contentTypeVersion="4" ma:contentTypeDescription="Δημιουργία νέου εγγράφου" ma:contentTypeScope="" ma:versionID="45e049808436fd0fc62445dbcbb6fe81">
  <xsd:schema xmlns:xsd="http://www.w3.org/2001/XMLSchema" xmlns:xs="http://www.w3.org/2001/XMLSchema" xmlns:p="http://schemas.microsoft.com/office/2006/metadata/properties" xmlns:ns2="6abf0336-84da-4945-9d1b-a21b641b5927" xmlns:ns3="52db4a2e-efd9-4060-8eef-ba74a14ce727" targetNamespace="http://schemas.microsoft.com/office/2006/metadata/properties" ma:root="true" ma:fieldsID="027847618eee3635e6653470c424fd26" ns2:_="" ns3:_="">
    <xsd:import namespace="6abf0336-84da-4945-9d1b-a21b641b5927"/>
    <xsd:import namespace="52db4a2e-efd9-4060-8eef-ba74a14ce7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bf0336-84da-4945-9d1b-a21b641b59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db4a2e-efd9-4060-8eef-ba74a14ce72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Κοινή χρήση με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Κοινή χρήση με λεπτομέρειες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Τύπος περιεχομένου"/>
        <xsd:element ref="dc:title" minOccurs="0" maxOccurs="1" ma:index="4" ma:displayName="Τίτλο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248B4A-5F28-4AEC-851A-BD524ABDB8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bf0336-84da-4945-9d1b-a21b641b5927"/>
    <ds:schemaRef ds:uri="52db4a2e-efd9-4060-8eef-ba74a14ce7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BA9492A-0202-493F-B40E-D90AFEDBCE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8C68E2-8074-483D-B568-A72ED53DAFF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</TotalTime>
  <Words>610</Words>
  <Application>Microsoft Office PowerPoint</Application>
  <PresentationFormat>Widescreen</PresentationFormat>
  <Paragraphs>66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Century</vt:lpstr>
      <vt:lpstr>Century Gothic</vt:lpstr>
      <vt:lpstr>Times New Roman</vt:lpstr>
      <vt:lpstr>Wingdings</vt:lpstr>
      <vt:lpstr>Office Theme</vt:lpstr>
      <vt:lpstr>PowerPoint Presentation</vt:lpstr>
      <vt:lpstr>PowerPoint Presentation</vt:lpstr>
      <vt:lpstr>Παρούσα κατάσταση</vt:lpstr>
      <vt:lpstr>PowerPoint Presentation</vt:lpstr>
      <vt:lpstr>Γενικες Πληροφορίες Πληροφοριακου Συστήματος</vt:lpstr>
      <vt:lpstr>PowerPoint Presentation</vt:lpstr>
      <vt:lpstr>PowerPoint Presentation</vt:lpstr>
      <vt:lpstr>Σχεδίαση  Πληροφοριακού Συστήματος</vt:lpstr>
      <vt:lpstr>PowerPoint Presentation</vt:lpstr>
      <vt:lpstr>PowerPoint Presentation</vt:lpstr>
      <vt:lpstr>PowerPoint Presentation</vt:lpstr>
      <vt:lpstr>Ευχαριστούμε για την προσοχή σας!!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ELEFTHERIOS KANTINOS</dc:creator>
  <cp:lastModifiedBy>ANESTIS DIMOU</cp:lastModifiedBy>
  <cp:revision>30</cp:revision>
  <dcterms:created xsi:type="dcterms:W3CDTF">2020-05-29T13:04:21Z</dcterms:created>
  <dcterms:modified xsi:type="dcterms:W3CDTF">2020-06-03T14:39:35Z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0x010100CEC414E2848D38499EEA1F05D72BCFFC</vt:lpwstr>
  </property>
</Properties>
</file>