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 from the middle line over removals</a:t>
            </a:r>
          </a:p>
        </c:rich>
      </c:tx>
      <c:layout>
        <c:manualLayout>
          <c:xMode val="edge"/>
          <c:yMode val="edge"/>
          <c:x val="0.69028917385736122"/>
          <c:y val="1.5957451582417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AM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accent4">
                    <a:alpha val="14000"/>
                  </a:schemeClr>
                </a:glow>
              </a:effectLst>
            </c:spPr>
          </c:marker>
          <c:yVal>
            <c:numRef>
              <c:f>Sheet1!$C$1:$C$5</c:f>
              <c:numCache>
                <c:formatCode>General</c:formatCode>
                <c:ptCount val="5"/>
                <c:pt idx="0">
                  <c:v>70</c:v>
                </c:pt>
                <c:pt idx="1">
                  <c:v>79</c:v>
                </c:pt>
                <c:pt idx="2">
                  <c:v>78</c:v>
                </c:pt>
                <c:pt idx="3">
                  <c:v>56</c:v>
                </c:pt>
                <c:pt idx="4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B8-F14C-AD2C-1853FBCA3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392655"/>
        <c:axId val="1234394303"/>
      </c:scatterChart>
      <c:valAx>
        <c:axId val="1234392655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M"/>
          </a:p>
        </c:txPr>
        <c:crossAx val="1234394303"/>
        <c:crosses val="autoZero"/>
        <c:crossBetween val="midCat"/>
        <c:majorUnit val="1"/>
      </c:valAx>
      <c:valAx>
        <c:axId val="1234394303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M"/>
          </a:p>
        </c:txPr>
        <c:crossAx val="1234392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AM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71CB-39C3-D848-A8A4-B0D207E3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F30-98F1-AE49-991A-00C6FDB2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8715-ABB2-6C44-BDFE-0114A0F6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2F06-FB3A-AC44-B969-B7207D8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AC9E-1D2B-7F46-A3DB-8AE8635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14844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621A-9A1D-A74A-80E2-CE709B07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9EC49-0174-8F42-B3E2-E1A839D7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CC80-55F5-6145-8A55-EC6E50A4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165A-77E0-144B-96F6-21C330CE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E659-B36B-DB4A-A99A-C46E2EC7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633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FF6DE-5EE7-704B-BB51-DBFD25A0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34778-29A0-A246-9030-6A8395BD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720C-33A9-6947-B2CE-6C84CDCC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2106-B495-1D4C-8617-4A765AB9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4CA0-9851-334D-B85E-82DAE4B0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518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B45-8731-9546-8E94-CFE2F8BA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ED55-158B-EB46-AD64-E36288E4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26D7-5CB2-8643-89D2-FEDA2598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CB69-02B8-C845-A5BE-CC66DFB5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8ACE-7C51-2446-A753-A15B730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497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1212-BC27-A645-A15F-EA5404AB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8750-6CF9-5C4A-989F-67B05160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EE89-FEC0-4E43-B243-F6D4288D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5001-CE9F-7444-9A7B-F5EFE57E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FA3D-12E6-564A-A067-A14D2110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1229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31BA-9D40-5847-A201-4EEFDD23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99D8-4B66-DC4E-931D-0ABE3CCD3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0F73-5099-744D-B887-56E53E5E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C124-FEBE-D34F-BB24-E854FCA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09B5-7911-8F45-BC70-1223AAB4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82F40-AB53-F24F-B0F2-32274658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46384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F004-C7E4-1C41-A74B-2964A69E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026B-4816-D546-AF0D-2B42CD59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DBAC8-001F-8945-819B-F9019CECB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E0466-3BED-564F-BF2E-333223009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2502-40E2-5641-9C08-D53708B9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BDBFE-FAFD-E446-A7D5-7A3FEF4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5A433-3BE1-4D49-B1A1-F7374C89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F9C03-B4E9-794F-BFA4-B6399108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796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D44-9A48-9A4F-A27C-EF01E3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85766-2ECC-8549-A99F-9F92922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0A99-5785-F447-8482-40578DEC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C848A-6FB9-FE4D-A0EC-3CC81CA5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108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E4731-64B7-E849-9E02-74214201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16E99-07B6-C744-8BBE-49C82680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37E5-5EBF-B249-9245-F169E10C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59241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637F-8704-074B-8D7C-BAE04907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0FCD-E14B-1E4A-821C-01E6C1AC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3B1C0-418C-E542-9800-EB5A8659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E308-2F3E-F04F-8BC2-10E9E3C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1CFE-3604-9D48-9B04-A5D27D10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200AF-BA10-BC4F-87D0-B5BC30B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9457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BCE3-F0F5-D54C-835A-15B3ED93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09626-4B25-A840-88AC-E1272E07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2E2D-D642-A14F-9A03-B452AACB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8B56-3D54-7242-9C09-EEF3C23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7AD82-F3E6-8044-A72D-7EC3B13C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AC002-3E58-F843-A324-09C4BC71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600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B832B-38EF-0D44-B6A7-85985E52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8398-99C0-C945-BB2F-9E6DC90D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24C6-191C-484C-9A8D-E0BD9BA1C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19BC-6BBF-A14B-B063-A2E1ECDD4A23}" type="datetimeFigureOut">
              <a:rPr lang="en-AM" smtClean="0"/>
              <a:t>11/30/20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D71A-5023-8549-9A20-F46295F69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55C4-74A7-DF42-B61D-17E3A497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F2B1-494B-BB4E-8C00-9D97F4B7BE2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8358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tif"/><Relationship Id="rId7" Type="http://schemas.openxmlformats.org/officeDocument/2006/relationships/image" Target="../media/image15.tif"/><Relationship Id="rId12" Type="http://schemas.microsoft.com/office/2007/relationships/hdphoto" Target="../media/hdphoto4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"/><Relationship Id="rId11" Type="http://schemas.microsoft.com/office/2007/relationships/hdphoto" Target="../media/hdphoto3.wdp"/><Relationship Id="rId5" Type="http://schemas.openxmlformats.org/officeDocument/2006/relationships/image" Target="../media/image13.tif"/><Relationship Id="rId10" Type="http://schemas.microsoft.com/office/2007/relationships/hdphoto" Target="../media/hdphoto2.wdp"/><Relationship Id="rId4" Type="http://schemas.openxmlformats.org/officeDocument/2006/relationships/image" Target="../media/image12.tif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1B481-7950-5A41-92D8-C072B84F1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AM" sz="2000" b="1" i="1">
                <a:solidFill>
                  <a:srgbClr val="080808"/>
                </a:solidFill>
              </a:rPr>
              <a:t>CS260 Image Processing</a:t>
            </a:r>
            <a:r>
              <a:rPr lang="en-AM" sz="2000">
                <a:solidFill>
                  <a:srgbClr val="080808"/>
                </a:solidFill>
              </a:rPr>
              <a:t>, Fall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80581-5313-2F45-9A79-8C77250D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AM" sz="3600" dirty="0">
                <a:solidFill>
                  <a:srgbClr val="080808"/>
                </a:solidFill>
              </a:rPr>
              <a:t>Solving the mistery of the </a:t>
            </a:r>
            <a:r>
              <a:rPr lang="en-AM" sz="3600" b="1" dirty="0">
                <a:solidFill>
                  <a:srgbClr val="080808"/>
                </a:solidFill>
              </a:rPr>
              <a:t>center of mass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9E28A-22FA-3E46-B2C3-FFA62E30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AM" b="1"/>
              <a:t>Python</a:t>
            </a:r>
            <a:r>
              <a:rPr lang="en-AM"/>
              <a:t> comes to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F160-1611-2442-AF57-03805D7E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92194" cy="4696881"/>
          </a:xfrm>
        </p:spPr>
        <p:txBody>
          <a:bodyPr>
            <a:normAutofit fontScale="92500"/>
          </a:bodyPr>
          <a:lstStyle/>
          <a:p>
            <a:r>
              <a:rPr lang="en-AM" sz="2400" dirty="0"/>
              <a:t>To be sure that the center of mass is calculated in the way I expected, I decided to take the binarized versions of the plates from the previous entry (entry 2) and write a function to claculate the </a:t>
            </a:r>
            <a:r>
              <a:rPr lang="en-AM" sz="2400" b="1" dirty="0"/>
              <a:t>weighted</a:t>
            </a:r>
            <a:r>
              <a:rPr lang="en-AM" sz="2400" dirty="0"/>
              <a:t> </a:t>
            </a:r>
            <a:r>
              <a:rPr lang="en-AM" sz="2400" b="1" dirty="0"/>
              <a:t>center of mass</a:t>
            </a:r>
            <a:r>
              <a:rPr lang="en-AM" sz="2400" dirty="0"/>
              <a:t>.</a:t>
            </a:r>
          </a:p>
          <a:p>
            <a:r>
              <a:rPr lang="en-AM" sz="2400" dirty="0"/>
              <a:t>Although the function is very unefficient, as it uses </a:t>
            </a:r>
            <a:r>
              <a:rPr lang="en-AM" sz="2400" i="1" dirty="0"/>
              <a:t>for</a:t>
            </a:r>
            <a:r>
              <a:rPr lang="en-AM" sz="2400" dirty="0"/>
              <a:t> loops, it calculates the weighted mean of all non-white pixels, where the weights are the </a:t>
            </a:r>
            <a:r>
              <a:rPr lang="en-AM" sz="2400" b="1" dirty="0"/>
              <a:t>nomalized grayscale color values</a:t>
            </a:r>
            <a:r>
              <a:rPr lang="en-AM" sz="2400" dirty="0"/>
              <a:t>. </a:t>
            </a:r>
          </a:p>
          <a:p>
            <a:r>
              <a:rPr lang="en-AM" sz="2400" dirty="0"/>
              <a:t>Here is the code snippet. You can find all the code in </a:t>
            </a:r>
            <a:r>
              <a:rPr lang="en-AM" sz="2400" b="1" i="1" dirty="0"/>
              <a:t>ImageHandler.py</a:t>
            </a:r>
            <a:r>
              <a:rPr lang="en-AM" sz="2400" dirty="0"/>
              <a:t> and </a:t>
            </a:r>
            <a:r>
              <a:rPr lang="en-AM" sz="2400" b="1" i="1" dirty="0"/>
              <a:t>3-to-4-center-of-mass.py.</a:t>
            </a:r>
          </a:p>
          <a:p>
            <a:endParaRPr lang="en-AM" sz="2400" dirty="0"/>
          </a:p>
          <a:p>
            <a:endParaRPr lang="en-AM" sz="2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8" descr="Python in production engineering - Facebook Code">
            <a:extLst>
              <a:ext uri="{FF2B5EF4-FFF2-40B4-BE49-F238E27FC236}">
                <a16:creationId xmlns:a16="http://schemas.microsoft.com/office/drawing/2014/main" id="{8C5DBB12-AA7F-7A4B-9BD9-EFE127552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5" r="-3" b="4183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04A93D-E045-314C-B60D-381C76D19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44" r="25431" b="-350"/>
          <a:stretch/>
        </p:blipFill>
        <p:spPr>
          <a:xfrm>
            <a:off x="5930394" y="1825625"/>
            <a:ext cx="6261607" cy="5049309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183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B33EA-FF21-664F-B667-139EE9B3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AM" b="1" dirty="0"/>
              <a:t>Vertical axis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FF0-172F-F443-A9D1-094D18C9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19650" cy="4351338"/>
          </a:xfrm>
        </p:spPr>
        <p:txBody>
          <a:bodyPr>
            <a:normAutofit/>
          </a:bodyPr>
          <a:lstStyle/>
          <a:p>
            <a:r>
              <a:rPr lang="en-AM" sz="2000" dirty="0"/>
              <a:t>Another update that I deed was changing the vertical reference line. </a:t>
            </a:r>
          </a:p>
          <a:p>
            <a:r>
              <a:rPr lang="en-AM" sz="2000" dirty="0"/>
              <a:t>After staring at the bulls for several minutes, </a:t>
            </a:r>
            <a:r>
              <a:rPr lang="en-US" sz="2000" dirty="0"/>
              <a:t>I</a:t>
            </a:r>
            <a:r>
              <a:rPr lang="en-AM" sz="2000" dirty="0"/>
              <a:t> realized that the my brain does NOT perceive the inclination of the bull against the </a:t>
            </a:r>
            <a:r>
              <a:rPr lang="en-AM" sz="2000" b="1" dirty="0"/>
              <a:t>pure midpoint line</a:t>
            </a:r>
            <a:r>
              <a:rPr lang="en-AM" sz="2000" dirty="0"/>
              <a:t> of the whole body of the bull.</a:t>
            </a:r>
          </a:p>
          <a:p>
            <a:r>
              <a:rPr lang="en-AM" sz="2000" dirty="0"/>
              <a:t>Instead, the reference line I am taking is the middle of the </a:t>
            </a:r>
            <a:r>
              <a:rPr lang="en-AM" sz="2000" b="1" dirty="0"/>
              <a:t>front and back legs</a:t>
            </a:r>
            <a:r>
              <a:rPr lang="en-AM" sz="2000" dirty="0"/>
              <a:t>, as the animal, in fact, balances itself on its four legs. </a:t>
            </a:r>
          </a:p>
          <a:p>
            <a:r>
              <a:rPr lang="en-AM" sz="2000" dirty="0"/>
              <a:t>Thus, my next step was to update t</a:t>
            </a:r>
            <a:r>
              <a:rPr lang="en-US" sz="2000" dirty="0"/>
              <a:t>he</a:t>
            </a:r>
            <a:r>
              <a:rPr lang="en-AM" sz="2000" dirty="0"/>
              <a:t> </a:t>
            </a:r>
            <a:r>
              <a:rPr lang="en-AM" sz="2000" b="1" dirty="0"/>
              <a:t>vertical reference line</a:t>
            </a:r>
            <a:r>
              <a:rPr lang="en-AM" sz="2000" dirty="0"/>
              <a:t>.</a:t>
            </a:r>
          </a:p>
        </p:txBody>
      </p:sp>
      <p:pic>
        <p:nvPicPr>
          <p:cNvPr id="11" name="Picture 10" descr="A picture containing game, drawing&#10;&#10;Description automatically generated">
            <a:extLst>
              <a:ext uri="{FF2B5EF4-FFF2-40B4-BE49-F238E27FC236}">
                <a16:creationId xmlns:a16="http://schemas.microsoft.com/office/drawing/2014/main" id="{9C05C402-36EB-A743-A76A-8EA04B73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26" y="807741"/>
            <a:ext cx="3226367" cy="2355247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9" name="Picture 8" descr="A picture containing book, drawing&#10;&#10;Description automatically generated">
            <a:extLst>
              <a:ext uri="{FF2B5EF4-FFF2-40B4-BE49-F238E27FC236}">
                <a16:creationId xmlns:a16="http://schemas.microsoft.com/office/drawing/2014/main" id="{ABD3BB69-12E8-0E43-AAD9-9CDC42FA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183" y="435619"/>
            <a:ext cx="3245858" cy="2345132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0D3FC8-C7AB-6E40-A1E5-3B6D6A31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23" y="3564108"/>
            <a:ext cx="3250917" cy="234878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DF3BBD6-D435-EB47-8CC2-07E1430F0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928" y="3140357"/>
            <a:ext cx="3226368" cy="235524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3074" name="Picture 2" descr="ShadowDraw®">
            <a:extLst>
              <a:ext uri="{FF2B5EF4-FFF2-40B4-BE49-F238E27FC236}">
                <a16:creationId xmlns:a16="http://schemas.microsoft.com/office/drawing/2014/main" id="{D6F6F145-956B-5649-889D-C3F5059B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9885">
            <a:off x="4393980" y="3356771"/>
            <a:ext cx="1498750" cy="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adowDraw®">
            <a:extLst>
              <a:ext uri="{FF2B5EF4-FFF2-40B4-BE49-F238E27FC236}">
                <a16:creationId xmlns:a16="http://schemas.microsoft.com/office/drawing/2014/main" id="{96B6100C-DCF8-4440-85F1-093C016D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25">
            <a:off x="4891122" y="4998503"/>
            <a:ext cx="910134" cy="6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8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59D74-7477-4245-BD42-057D9CBD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4" y="3300413"/>
            <a:ext cx="3840061" cy="141005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Calculating the center of mass over removals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A9BCA-DCA5-EF4B-920D-ED3CA095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771182"/>
            <a:ext cx="6472238" cy="467258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532C4-9584-8F45-9343-4B6F91614C34}"/>
              </a:ext>
            </a:extLst>
          </p:cNvPr>
          <p:cNvSpPr txBox="1"/>
          <p:nvPr/>
        </p:nvSpPr>
        <p:spPr>
          <a:xfrm>
            <a:off x="414334" y="342903"/>
            <a:ext cx="4457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radley Hand" pitchFamily="2" charset="77"/>
              </a:rPr>
              <a:t>N</a:t>
            </a:r>
            <a:r>
              <a:rPr lang="en-AM" sz="2400" dirty="0">
                <a:solidFill>
                  <a:srgbClr val="0070C0"/>
                </a:solidFill>
                <a:latin typeface="Bradley Hand" pitchFamily="2" charset="77"/>
              </a:rPr>
              <a:t>otice also how the point is being “lifted” to come </a:t>
            </a:r>
          </a:p>
          <a:p>
            <a:r>
              <a:rPr lang="en-AM" sz="2400" dirty="0">
                <a:solidFill>
                  <a:srgbClr val="0070C0"/>
                </a:solidFill>
                <a:latin typeface="Bradley Hand" pitchFamily="2" charset="77"/>
              </a:rPr>
              <a:t>closer to the </a:t>
            </a:r>
            <a:r>
              <a:rPr lang="en-AM" sz="2400" b="1" dirty="0">
                <a:solidFill>
                  <a:srgbClr val="0070C0"/>
                </a:solidFill>
                <a:latin typeface="Bradley Hand" pitchFamily="2" charset="77"/>
              </a:rPr>
              <a:t>ellipsoidal axis</a:t>
            </a:r>
            <a:r>
              <a:rPr lang="en-AM" sz="2400" dirty="0">
                <a:solidFill>
                  <a:srgbClr val="0070C0"/>
                </a:solidFill>
                <a:latin typeface="Bradley Hand" pitchFamily="2" charset="77"/>
              </a:rPr>
              <a:t> of the body.</a:t>
            </a:r>
          </a:p>
        </p:txBody>
      </p:sp>
    </p:spTree>
    <p:extLst>
      <p:ext uri="{BB962C8B-B14F-4D97-AF65-F5344CB8AC3E}">
        <p14:creationId xmlns:p14="http://schemas.microsoft.com/office/powerpoint/2010/main" val="6818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A1B9-2D0C-EC41-9479-DD61F07D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In numbers</a:t>
            </a:r>
            <a:endParaRPr lang="en-AM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8E29-0BFE-8B47-A8A3-B13D8F60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AM" sz="2400"/>
              <a:t>If we talk in numbers, and plot the </a:t>
            </a:r>
            <a:r>
              <a:rPr lang="en-AM" sz="2400" b="1"/>
              <a:t>distance</a:t>
            </a:r>
            <a:r>
              <a:rPr lang="en-AM" sz="2400"/>
              <a:t> of the weighted center of mass </a:t>
            </a:r>
            <a:r>
              <a:rPr lang="en-AM" sz="2400" b="1"/>
              <a:t>from the reference line</a:t>
            </a:r>
            <a:r>
              <a:rPr lang="en-AM" sz="2400"/>
              <a:t>, we will notice exactly what we expected.</a:t>
            </a:r>
          </a:p>
          <a:p>
            <a:r>
              <a:rPr lang="en-AM" sz="2400"/>
              <a:t>At first, when we remove the tail part, the bull will </a:t>
            </a:r>
            <a:r>
              <a:rPr lang="en-AM" sz="2400" b="1"/>
              <a:t>“lean” forward </a:t>
            </a:r>
            <a:r>
              <a:rPr lang="en-AM" sz="2400"/>
              <a:t>and the distance will </a:t>
            </a:r>
            <a:r>
              <a:rPr lang="en-AM" sz="2400" b="1"/>
              <a:t>increase</a:t>
            </a:r>
            <a:r>
              <a:rPr lang="en-AM" sz="2400"/>
              <a:t>.</a:t>
            </a:r>
          </a:p>
          <a:p>
            <a:r>
              <a:rPr lang="en-AM" sz="2400"/>
              <a:t>Then, by reproducing Picasso’s actions, we will gradually </a:t>
            </a:r>
            <a:r>
              <a:rPr lang="en-AM" sz="2400" b="1"/>
              <a:t>correct the balance </a:t>
            </a:r>
            <a:r>
              <a:rPr lang="en-AM" sz="2400"/>
              <a:t>and the distance will decrease and become closer to that of plate 4.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CE70C43D-C934-42D0-BFB0-645B8A76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BD9543-3813-5D4F-883C-E625C9B1E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598750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12FEC956-8389-8148-A088-584DDF9F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9039">
            <a:off x="6650264" y="1055880"/>
            <a:ext cx="1924842" cy="1392302"/>
          </a:xfrm>
          <a:prstGeom prst="rect">
            <a:avLst/>
          </a:prstGeom>
          <a:effectLst>
            <a:outerShdw blurRad="342900" dist="50800" dir="5400000" algn="ctr" rotWithShape="0">
              <a:schemeClr val="tx1"/>
            </a:outerShdw>
          </a:effectLst>
        </p:spPr>
      </p:pic>
      <p:pic>
        <p:nvPicPr>
          <p:cNvPr id="10" name="Picture 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A78B9C6-A1DD-B647-A096-F8F58333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09955">
            <a:off x="9379737" y="3413741"/>
            <a:ext cx="1924842" cy="1392303"/>
          </a:xfrm>
          <a:prstGeom prst="rect">
            <a:avLst/>
          </a:prstGeom>
          <a:effectLst>
            <a:outerShdw blurRad="342900" dist="50800" dir="5400000" algn="ctr" rotWithShape="0">
              <a:schemeClr val="tx1"/>
            </a:outerShdw>
          </a:effec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25BB444-2E6D-9249-B157-CB58CCB3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717" y="4409171"/>
            <a:ext cx="1924842" cy="1392303"/>
          </a:xfrm>
          <a:prstGeom prst="rect">
            <a:avLst/>
          </a:prstGeom>
          <a:effectLst>
            <a:outerShdw blurRad="342900" dist="50800" dir="5400000" algn="ctr" rotWithShape="0">
              <a:schemeClr val="tx1"/>
            </a:outerShdw>
          </a:effectLst>
        </p:spPr>
      </p:pic>
      <p:pic>
        <p:nvPicPr>
          <p:cNvPr id="18" name="Picture 17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066ECF4C-EF2C-614A-ACE3-D58F67C49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62594">
            <a:off x="1214325" y="3016869"/>
            <a:ext cx="1924842" cy="1392302"/>
          </a:xfrm>
          <a:prstGeom prst="rect">
            <a:avLst/>
          </a:prstGeom>
          <a:effectLst>
            <a:outerShdw blurRad="342900" dist="50800" dir="5400000" algn="ctr" rotWithShape="0">
              <a:schemeClr val="tx1"/>
            </a:outerShdw>
          </a:effectLst>
        </p:spPr>
      </p:pic>
      <p:pic>
        <p:nvPicPr>
          <p:cNvPr id="6" name="Picture 5" descr="A picture containing book&#10;&#10;Description automatically generated">
            <a:extLst>
              <a:ext uri="{FF2B5EF4-FFF2-40B4-BE49-F238E27FC236}">
                <a16:creationId xmlns:a16="http://schemas.microsoft.com/office/drawing/2014/main" id="{97EAEC05-B17A-4245-900C-D6F8726DC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7696">
            <a:off x="2698334" y="311825"/>
            <a:ext cx="1924842" cy="1392303"/>
          </a:xfrm>
          <a:prstGeom prst="rect">
            <a:avLst/>
          </a:prstGeom>
          <a:effectLst>
            <a:outerShdw blurRad="342900" dist="50800" dir="5400000" algn="ctr" rotWithShape="0">
              <a:schemeClr val="tx1"/>
            </a:outerShdw>
          </a:effectLst>
        </p:spPr>
      </p:pic>
      <p:pic>
        <p:nvPicPr>
          <p:cNvPr id="1026" name="Picture 2" descr="ThumbTack PNG Transparent Images | PNG All">
            <a:extLst>
              <a:ext uri="{FF2B5EF4-FFF2-40B4-BE49-F238E27FC236}">
                <a16:creationId xmlns:a16="http://schemas.microsoft.com/office/drawing/2014/main" id="{F7F0BB0B-11DE-9B44-AC58-DD0A7C65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82" y="217045"/>
            <a:ext cx="349133" cy="5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umbTack PNG Transparent Images | PNG All">
            <a:extLst>
              <a:ext uri="{FF2B5EF4-FFF2-40B4-BE49-F238E27FC236}">
                <a16:creationId xmlns:a16="http://schemas.microsoft.com/office/drawing/2014/main" id="{CE308970-A2E5-714E-95DD-4ACBFD0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13" y="2882153"/>
            <a:ext cx="349133" cy="5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umbTack PNG Transparent Images | PNG All">
            <a:extLst>
              <a:ext uri="{FF2B5EF4-FFF2-40B4-BE49-F238E27FC236}">
                <a16:creationId xmlns:a16="http://schemas.microsoft.com/office/drawing/2014/main" id="{9E3E9190-EA78-574D-85D9-2EC54401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81" y="899359"/>
            <a:ext cx="349133" cy="5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humbTack PNG Transparent Images | PNG All">
            <a:extLst>
              <a:ext uri="{FF2B5EF4-FFF2-40B4-BE49-F238E27FC236}">
                <a16:creationId xmlns:a16="http://schemas.microsoft.com/office/drawing/2014/main" id="{EDDBD349-C8EC-134E-93A4-368CFD08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80" y="3309197"/>
            <a:ext cx="349133" cy="5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3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332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</vt:lpstr>
      <vt:lpstr>Calibri</vt:lpstr>
      <vt:lpstr>Calibri Light</vt:lpstr>
      <vt:lpstr>Office Theme</vt:lpstr>
      <vt:lpstr>Solving the mistery of the center of mass</vt:lpstr>
      <vt:lpstr>Python comes to help!</vt:lpstr>
      <vt:lpstr>Vertical axis</vt:lpstr>
      <vt:lpstr>Calculating the center of mass over removals</vt:lpstr>
      <vt:lpstr>In numbers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mistery of the center of mass</dc:title>
  <dc:creator>Aneta Baloyan</dc:creator>
  <cp:lastModifiedBy>Aneta Baloyan</cp:lastModifiedBy>
  <cp:revision>2</cp:revision>
  <dcterms:created xsi:type="dcterms:W3CDTF">2020-11-30T12:48:22Z</dcterms:created>
  <dcterms:modified xsi:type="dcterms:W3CDTF">2020-11-30T12:54:23Z</dcterms:modified>
</cp:coreProperties>
</file>