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93" r:id="rId4"/>
    <p:sldId id="304" r:id="rId5"/>
    <p:sldId id="283" r:id="rId6"/>
    <p:sldId id="282" r:id="rId7"/>
    <p:sldId id="267" r:id="rId8"/>
    <p:sldId id="272" r:id="rId9"/>
    <p:sldId id="302" r:id="rId10"/>
    <p:sldId id="265" r:id="rId11"/>
    <p:sldId id="299" r:id="rId12"/>
    <p:sldId id="298" r:id="rId13"/>
    <p:sldId id="297" r:id="rId14"/>
    <p:sldId id="303" r:id="rId15"/>
    <p:sldId id="275" r:id="rId16"/>
    <p:sldId id="278" r:id="rId17"/>
    <p:sldId id="295" r:id="rId18"/>
    <p:sldId id="273" r:id="rId19"/>
    <p:sldId id="291" r:id="rId20"/>
    <p:sldId id="305" r:id="rId21"/>
    <p:sldId id="286" r:id="rId22"/>
    <p:sldId id="269" r:id="rId23"/>
    <p:sldId id="296" r:id="rId24"/>
    <p:sldId id="309" r:id="rId25"/>
    <p:sldId id="266" r:id="rId26"/>
    <p:sldId id="308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  <a:srgbClr val="FF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325" autoAdjust="0"/>
  </p:normalViewPr>
  <p:slideViewPr>
    <p:cSldViewPr snapToGrid="0">
      <p:cViewPr varScale="1">
        <p:scale>
          <a:sx n="80" d="100"/>
          <a:sy n="80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9C539-58E8-4105-8A56-E1CDE3C9B56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C756-CB54-4EA0-9BEE-6806E369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model</a:t>
            </a:r>
          </a:p>
          <a:p>
            <a:r>
              <a:rPr lang="en-US" dirty="0"/>
              <a:t>5 Dense layers</a:t>
            </a:r>
          </a:p>
          <a:p>
            <a:r>
              <a:rPr lang="en-US" dirty="0"/>
              <a:t>4 Dropout layers – to minimize the overfitting </a:t>
            </a:r>
          </a:p>
          <a:p>
            <a:endParaRPr lang="en-US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(Rectified Linear Unit)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756-CB54-4EA0-9BEE-6806E369D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756-CB54-4EA0-9BEE-6806E369DF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E3CF-5453-4EDC-A3D6-F76090C4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CFDCD-7519-4C0E-8C8E-6E2E0974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6DB-E5BF-4514-A929-7DAA5A7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E4F3-A513-4D53-BB6F-DDACABBE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4B1F-6CC9-4846-9B3E-810A988C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4CED-EF35-4890-B99D-255CED18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78B9-D798-40D3-9D57-98511C4D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0D47-42FD-40F1-A696-7735C6B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3FD7-99CC-4C58-B5DF-D985F59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C25C-576D-4BD4-B7D4-845DF8AE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00460-214B-4313-89D6-50AF36840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E93D-A28B-4F04-B0D5-9F394E5E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590E-7193-411C-B689-BF999F0A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8998-D70A-4699-8A13-F1FEF499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90D7-59CC-47C1-8A06-76711B91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96E9-C80E-4B07-85F4-599369C0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B186-8FB4-4DF1-8078-E866A016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9E93-4D17-4407-B13C-4CA14CCF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F5B6-5D1A-4998-8594-B2A1A1E8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90EC-58D6-4BA3-8D11-F1EBF267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D3F-07B8-4156-BB33-577204F8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ACAF-A18D-4F87-837B-64F955C9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CADB-0915-443A-87F5-3C783EEA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7482-0C7D-4EF3-9F57-5AC3EDD7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84B8-8669-4B9A-900A-3DA9106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84DD-B4F0-41BE-A923-67C46FC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7FB9-312D-41A5-91B9-5F72A7645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71C6-3260-40A9-91DC-C86072CE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8BEE-B54F-4D23-A6EE-DD398901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6B9-B47D-4483-9C0D-F3A7E730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907C-BF1E-441F-9FC8-21715DCB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309B-1D36-45C7-9D50-78F4C28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A1D4-4D81-43AA-91D5-652FD07A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14E2C-7B7A-450D-BCE7-B8CBDACB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91D3D-16AE-457E-9404-1AD02F7DA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7967-7481-476A-BB31-2B1350942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D0A49-844A-4A70-B884-A0040B2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E99FA-5C35-46C7-98C5-0BF42AA3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8AE-B942-44C2-AE61-D9BC85CD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539D-A1C8-4DD8-AC8F-C80B259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4C87F-EF04-43D1-89DF-5DF9C6E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4B1D3-0F44-4A24-B691-17CB4FD2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AED44-608C-4ED2-BEFB-2623B3E6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A568E-FAF0-4607-9834-77F4DE3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24DEB-9E30-4BB5-BF61-262CC9DA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A1640-1D9F-44F7-BEF1-BDC44947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07E3-2E11-4CEE-B9B0-4C2DCA2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7FC4-4A16-44B4-B8E9-42943C3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098D-6A8D-4294-9F5A-9A803BF5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9D05-D93F-4A07-8AAD-8238DF9C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EC79-9210-4688-AB65-D42602BB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691C-490B-4175-B441-291A4EE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D1B7-DD81-4A1E-902C-74FB44E2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783FF-95A0-44D9-B054-9AC2FF180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F0C4-1A8D-46B8-9A7F-139AD6F0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32832-B588-41D7-B931-4D0F6A4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AECE-8233-4BF3-9E0D-9DE38825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2501-683E-4D30-94C4-47917B5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65F52-A703-466F-BD66-3D573986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338F9-813C-4849-B2E3-B2985FD1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AE32-DC12-41BD-9409-CE98373D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9A14-BECB-477B-9089-5ACB56A1B89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1C42-4D3B-4973-AE11-7C626A1E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235E-BE34-4E4C-AE49-A92599A3F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D129-5972-4CD0-AB98-833DA336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erikbruin/airbnb-amsterda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buildings in the background&#10;&#10;Description automatically generated">
            <a:extLst>
              <a:ext uri="{FF2B5EF4-FFF2-40B4-BE49-F238E27FC236}">
                <a16:creationId xmlns:a16="http://schemas.microsoft.com/office/drawing/2014/main" id="{FFFF0F52-C0FE-46B6-B30E-B56864C5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22" y="-710415"/>
            <a:ext cx="12697906" cy="8465271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81D299E-B4A0-4AED-900C-71C9BEB4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7" y="1725083"/>
            <a:ext cx="10905066" cy="3407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059F0-42EF-4769-BE5D-F5264C035021}"/>
              </a:ext>
            </a:extLst>
          </p:cNvPr>
          <p:cNvSpPr txBox="1"/>
          <p:nvPr/>
        </p:nvSpPr>
        <p:spPr>
          <a:xfrm>
            <a:off x="6321660" y="5653832"/>
            <a:ext cx="437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Anete Rudzite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Data Analytics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Amsterdam, 2019</a:t>
            </a:r>
          </a:p>
        </p:txBody>
      </p:sp>
    </p:spTree>
    <p:extLst>
      <p:ext uri="{BB962C8B-B14F-4D97-AF65-F5344CB8AC3E}">
        <p14:creationId xmlns:p14="http://schemas.microsoft.com/office/powerpoint/2010/main" val="329157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3B344D-862F-4CBA-AE45-46CB6B4B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25" y="1474652"/>
            <a:ext cx="7324725" cy="51149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95096F4-1772-4D59-8340-9C5E904B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Q1. Predicting the price</a:t>
            </a:r>
          </a:p>
        </p:txBody>
      </p:sp>
    </p:spTree>
    <p:extLst>
      <p:ext uri="{BB962C8B-B14F-4D97-AF65-F5344CB8AC3E}">
        <p14:creationId xmlns:p14="http://schemas.microsoft.com/office/powerpoint/2010/main" val="40444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C2AF632-1324-4AC6-900B-3B7423C7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Q1. Predicting the price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10DBB-E5B1-43C2-97A8-A0F70D0C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64" y="1924152"/>
            <a:ext cx="2600325" cy="447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EF75B-3398-46DC-9F9F-FFF9F53D7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8" y="1670929"/>
            <a:ext cx="2247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8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6EE24-4A49-40D5-93BF-47E08989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9" y="1882085"/>
            <a:ext cx="5148061" cy="39201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A67733-D5DD-43EB-AC26-E8B97603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Q1. Predicting the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87662-0B15-4759-BD40-BFF27881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36" y="1882085"/>
            <a:ext cx="5420464" cy="40091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3D3BB-2706-4721-9A22-74D07E6A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634" y="5802238"/>
            <a:ext cx="1273404" cy="408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MAE: 27.5</a:t>
            </a:r>
          </a:p>
        </p:txBody>
      </p:sp>
    </p:spTree>
    <p:extLst>
      <p:ext uri="{BB962C8B-B14F-4D97-AF65-F5344CB8AC3E}">
        <p14:creationId xmlns:p14="http://schemas.microsoft.com/office/powerpoint/2010/main" val="40904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6A38B-84D3-48FE-910D-E3D2D05F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4" y="1789725"/>
            <a:ext cx="5826352" cy="44998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E20404-0970-4C39-B964-B723F5C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Q1. Predicting the price</a:t>
            </a:r>
          </a:p>
        </p:txBody>
      </p:sp>
    </p:spTree>
    <p:extLst>
      <p:ext uri="{BB962C8B-B14F-4D97-AF65-F5344CB8AC3E}">
        <p14:creationId xmlns:p14="http://schemas.microsoft.com/office/powerpoint/2010/main" val="36833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5C0-B940-4C2A-9E9E-C8F62C3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77E5-0637-4B19-8F10-BD5A8EE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3"/>
            <a:ext cx="10515600" cy="306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5A5F"/>
                </a:solidFill>
              </a:rPr>
              <a:t>Q2: Exploratory analysis of reviews: what are the most important factors for guests?</a:t>
            </a:r>
          </a:p>
        </p:txBody>
      </p:sp>
    </p:spTree>
    <p:extLst>
      <p:ext uri="{BB962C8B-B14F-4D97-AF65-F5344CB8AC3E}">
        <p14:creationId xmlns:p14="http://schemas.microsoft.com/office/powerpoint/2010/main" val="155795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97E-8B62-4C3B-9543-041B2677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Exploratory analysis of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D2634-8A8E-4A19-B99A-A7BFF44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83" y="1690688"/>
            <a:ext cx="6518383" cy="40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6F92-FE37-4E6F-B8D7-DCAE6368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Exploratory analysis of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51F14-2198-4AFF-9557-562EC0B4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9" y="1508987"/>
            <a:ext cx="6578938" cy="46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B9C0-479B-49B0-A4C7-5948F968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Exploratory analysis of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E8BE4-DD14-4026-8A42-35F37ABB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75" y="1882389"/>
            <a:ext cx="5468427" cy="36134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2FF81-F64A-47F5-BFEE-34896245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2491" y="5406523"/>
            <a:ext cx="642411" cy="30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r: 0.3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F1EC4-9AE0-4DA7-839B-5A6F8DDA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7" y="1817050"/>
            <a:ext cx="5294688" cy="36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4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0FA3-5924-491E-97C1-E34618DE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79" y="1602557"/>
            <a:ext cx="4093723" cy="4823741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7B7F"/>
                </a:solidFill>
                <a:latin typeface="+mj-lt"/>
              </a:rPr>
              <a:t>        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“My stay was great!”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“Perfect apartment in a perfect location. And </a:t>
            </a:r>
            <a:r>
              <a:rPr lang="en-US" dirty="0" err="1">
                <a:latin typeface="+mj-lt"/>
              </a:rPr>
              <a:t>jitske</a:t>
            </a:r>
            <a:r>
              <a:rPr lang="en-US" dirty="0">
                <a:latin typeface="+mj-lt"/>
              </a:rPr>
              <a:t> is the nicest host ever.”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“Awesome houseboat with a great location!”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“Great experience! </a:t>
            </a:r>
            <a:r>
              <a:rPr lang="en-US" dirty="0" err="1">
                <a:latin typeface="+mj-lt"/>
              </a:rPr>
              <a:t>Consigliato</a:t>
            </a:r>
            <a:r>
              <a:rPr lang="en-US" dirty="0">
                <a:latin typeface="+mj-lt"/>
              </a:rPr>
              <a:t>!”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“Had a great stay! Everything was as described und </a:t>
            </a:r>
            <a:r>
              <a:rPr lang="en-US" dirty="0" err="1">
                <a:latin typeface="+mj-lt"/>
              </a:rPr>
              <a:t>Maikel</a:t>
            </a:r>
            <a:r>
              <a:rPr lang="en-US" dirty="0">
                <a:latin typeface="+mj-lt"/>
              </a:rPr>
              <a:t> was the </a:t>
            </a:r>
            <a:r>
              <a:rPr lang="en-US" dirty="0" err="1">
                <a:latin typeface="+mj-lt"/>
              </a:rPr>
              <a:t>perfekt</a:t>
            </a:r>
            <a:r>
              <a:rPr lang="en-US" dirty="0">
                <a:latin typeface="+mj-lt"/>
              </a:rPr>
              <a:t> host. I'd </a:t>
            </a:r>
            <a:r>
              <a:rPr lang="en-US" dirty="0" err="1">
                <a:latin typeface="+mj-lt"/>
              </a:rPr>
              <a:t>definetely</a:t>
            </a:r>
            <a:r>
              <a:rPr lang="en-US" dirty="0">
                <a:latin typeface="+mj-lt"/>
              </a:rPr>
              <a:t> recommend this apartment.”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072751-5FAD-487E-88ED-BEFEDE4A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20" y="1602556"/>
            <a:ext cx="783365" cy="744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3C0DF-4CE4-4FCA-A93A-878323C2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229" y="2446774"/>
            <a:ext cx="5976101" cy="397952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92D260A-4A12-4B43-844E-3927E98F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Q2. Exploratory analysis of reviews</a:t>
            </a:r>
          </a:p>
        </p:txBody>
      </p:sp>
    </p:spTree>
    <p:extLst>
      <p:ext uri="{BB962C8B-B14F-4D97-AF65-F5344CB8AC3E}">
        <p14:creationId xmlns:p14="http://schemas.microsoft.com/office/powerpoint/2010/main" val="23238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CE8A3F-2F31-4847-B697-E8CAD9E34238}"/>
              </a:ext>
            </a:extLst>
          </p:cNvPr>
          <p:cNvSpPr txBox="1">
            <a:spLocks/>
          </p:cNvSpPr>
          <p:nvPr/>
        </p:nvSpPr>
        <p:spPr>
          <a:xfrm>
            <a:off x="830679" y="1602557"/>
            <a:ext cx="4093723" cy="4823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+mj-lt"/>
            </a:endParaRPr>
          </a:p>
          <a:p>
            <a:pPr marL="0" indent="0" algn="ctr">
              <a:buNone/>
            </a:pPr>
            <a:endParaRPr lang="en-US" b="1">
              <a:latin typeface="+mj-lt"/>
            </a:endParaRPr>
          </a:p>
          <a:p>
            <a:pPr marL="0" indent="0" algn="ctr">
              <a:buNone/>
            </a:pPr>
            <a:r>
              <a:rPr lang="en-US" b="1">
                <a:latin typeface="+mj-lt"/>
              </a:rPr>
              <a:t>          </a:t>
            </a:r>
            <a:endParaRPr lang="en-US">
              <a:latin typeface="+mj-lt"/>
            </a:endParaRPr>
          </a:p>
          <a:p>
            <a:pPr lvl="1"/>
            <a:endParaRPr lang="en-US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+mj-lt"/>
              </a:rPr>
              <a:t>“Worst experience ever due to bad wifi that host promised to fix but never did. Add a rodent running around the kitchen and late night bar noise ... and we were very disappointed !”</a:t>
            </a:r>
          </a:p>
          <a:p>
            <a:pPr marL="457200" lvl="1" indent="0">
              <a:buNone/>
            </a:pPr>
            <a:endParaRPr lang="en-US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+mj-lt"/>
              </a:rPr>
              <a:t>“It’s so bad home”</a:t>
            </a:r>
          </a:p>
          <a:p>
            <a:pPr marL="457200" lvl="1" indent="0">
              <a:buNone/>
            </a:pPr>
            <a:endParaRPr lang="en-US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+mj-lt"/>
              </a:rPr>
              <a:t>“The place is in disrepair and very dirty.”</a:t>
            </a:r>
          </a:p>
          <a:p>
            <a:pPr marL="457200" lvl="1" indent="0">
              <a:buNone/>
            </a:pPr>
            <a:endParaRPr lang="en-US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+mj-lt"/>
              </a:rPr>
              <a:t>“Her behavior was terrible. no polite. and the house inside the dirt”</a:t>
            </a: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A2F6D-CCF7-4FBC-97AC-BC08324C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29" y="2490147"/>
            <a:ext cx="5976101" cy="4002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AFBD9-61A3-4767-91C7-EA58CCFC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19" y="1838129"/>
            <a:ext cx="880751" cy="8031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7DAD2C-C155-4DA0-9B2B-9871FCFA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Q2. Exploratory analysis of reviews</a:t>
            </a:r>
          </a:p>
        </p:txBody>
      </p:sp>
    </p:spTree>
    <p:extLst>
      <p:ext uri="{BB962C8B-B14F-4D97-AF65-F5344CB8AC3E}">
        <p14:creationId xmlns:p14="http://schemas.microsoft.com/office/powerpoint/2010/main" val="20049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0A2-FC7E-44B8-BDD5-8DA4DA39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2644-AF02-4022-93B2-D200DDC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915" cy="429237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20 000 Airbnb listings in Amsterdam as of December 6th, 2018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Source: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&gt; 80 variables (neighborhood, price, host response time, amenities, etc.)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431 830 reviews for 17624 apartments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57DC30-609E-4EEA-B3B0-BA7EDADC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14" y="1825624"/>
            <a:ext cx="6540537" cy="39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77E5-0637-4B19-8F10-BD5A8EE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3"/>
            <a:ext cx="10515600" cy="306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5A5F"/>
                </a:solidFill>
              </a:rPr>
              <a:t>Q3: Is it possible to predict the sentiment of reviews?</a:t>
            </a:r>
          </a:p>
          <a:p>
            <a:pPr marL="0" indent="0" algn="ctr">
              <a:buNone/>
            </a:pPr>
            <a:endParaRPr lang="en-US" sz="4800" dirty="0">
              <a:solidFill>
                <a:srgbClr val="FF5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3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B7EA-FD06-4C2C-B4FC-A7D4806B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Predicting the average review polarity</a:t>
            </a:r>
          </a:p>
        </p:txBody>
      </p:sp>
      <p:pic>
        <p:nvPicPr>
          <p:cNvPr id="10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EDA0C-3FAB-479A-A3AF-02BF5BAB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37" y="1493674"/>
            <a:ext cx="2433241" cy="52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E2888B-5005-4380-B861-50F12071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Q3. Predicting the average review polarity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514B38-F833-42FF-AEBB-8E1D3010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02" y="5656444"/>
            <a:ext cx="956036" cy="31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MAE: 0.07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C8ED3-B872-4932-8A38-BC644BF0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9" y="1741832"/>
            <a:ext cx="5211112" cy="3931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83D9A-C2B7-4B86-BADE-226CD4B1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61" y="1741832"/>
            <a:ext cx="4832412" cy="39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E77E0D-E868-40D6-91E9-E324286A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Q3. Predicting the average review polarity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CD29A-08F9-4CD7-8B1F-A56763C1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13" y="1690688"/>
            <a:ext cx="6052644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77E5-0637-4B19-8F10-BD5A8EE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8959"/>
            <a:ext cx="10515600" cy="2690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5A5F"/>
                </a:solidFill>
              </a:rPr>
              <a:t>CONCLUSIONS</a:t>
            </a:r>
          </a:p>
          <a:p>
            <a:pPr marL="0" indent="0" algn="ctr">
              <a:buNone/>
            </a:pPr>
            <a:endParaRPr lang="en-US" sz="6000" dirty="0">
              <a:solidFill>
                <a:srgbClr val="FF5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0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0C0F-715E-4C1E-A017-453E071A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E6FD-8C71-4518-B4BD-474D4DC1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57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price per night can be predicted with the Mean Absolute Error of 27.5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There could be other factors that affect the price (for example, the quality of photos)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average review polarity can be predicted with the Mean Absolute Error of 0.07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45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F91-0472-4928-A55F-CE0C6349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64EB-DDED-40A1-B346-48DF2F5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most important factors for Airbnb guests: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Location, accessibility</a:t>
            </a:r>
          </a:p>
          <a:p>
            <a:pPr lvl="1"/>
            <a:r>
              <a:rPr lang="en-US" dirty="0">
                <a:latin typeface="+mj-lt"/>
              </a:rPr>
              <a:t>Cleanliness</a:t>
            </a:r>
          </a:p>
          <a:p>
            <a:pPr lvl="1"/>
            <a:r>
              <a:rPr lang="en-US" dirty="0">
                <a:latin typeface="+mj-lt"/>
              </a:rPr>
              <a:t>Breakfast included</a:t>
            </a:r>
          </a:p>
          <a:p>
            <a:pPr lvl="1"/>
            <a:r>
              <a:rPr lang="en-US" dirty="0">
                <a:latin typeface="+mj-lt"/>
              </a:rPr>
              <a:t>Communication</a:t>
            </a:r>
          </a:p>
          <a:p>
            <a:pPr lvl="1"/>
            <a:r>
              <a:rPr lang="en-US" dirty="0" err="1">
                <a:latin typeface="+mj-lt"/>
              </a:rPr>
              <a:t>Wifi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Price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50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ody of water with buildings in the background&#10;&#10;Description automatically generated">
            <a:extLst>
              <a:ext uri="{FF2B5EF4-FFF2-40B4-BE49-F238E27FC236}">
                <a16:creationId xmlns:a16="http://schemas.microsoft.com/office/drawing/2014/main" id="{75ADD339-FEEF-479E-88AD-4EA2950F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22" y="-710415"/>
            <a:ext cx="12697906" cy="8465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8E824-09B2-4842-81F3-184132545997}"/>
              </a:ext>
            </a:extLst>
          </p:cNvPr>
          <p:cNvSpPr txBox="1"/>
          <p:nvPr/>
        </p:nvSpPr>
        <p:spPr>
          <a:xfrm>
            <a:off x="2615623" y="4753769"/>
            <a:ext cx="93325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5A5F"/>
                </a:solidFill>
              </a:rPr>
              <a:t>THANK YOU</a:t>
            </a:r>
            <a:endParaRPr lang="en-US" sz="2800" b="1" dirty="0">
              <a:solidFill>
                <a:srgbClr val="FF5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0031-D7CF-409C-88FC-ADDE7925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95B3-C02D-4E2A-9AD6-BEE49C6F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489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Q1: Is it possible to predict the price per night?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Q2: Exploratory analysis of reviews: what are the most important factors for guests?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Q3: Is it possible to predict the review sentiment?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12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5C0-B940-4C2A-9E9E-C8F62C3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77E5-0637-4B19-8F10-BD5A8EE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77"/>
            <a:ext cx="10515600" cy="2783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5A5F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5233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6668AF-9347-49DF-8340-9C97297F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 I</a:t>
            </a: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0ECF2F07-4BC8-41C0-973C-3242761A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02518"/>
            <a:ext cx="10515599" cy="41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18C9-0271-4938-9AC5-3E77D6E7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F1F0B-4BFE-4E21-AD69-D280D9CA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0" y="1690688"/>
            <a:ext cx="5044660" cy="385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3E1D3-AC74-41F5-B309-18BDD543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32" y="1694340"/>
            <a:ext cx="5044661" cy="38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D28E-0D07-4561-B5BD-F638DE8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BF50B-6051-41D4-9428-3E1526A5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73" y="1690688"/>
            <a:ext cx="7795933" cy="44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9B596-8963-487D-BC8A-503CC9A6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41" y="1857983"/>
            <a:ext cx="5426956" cy="334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2CE04-52D6-424D-B8B6-941C04BB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2" y="1857982"/>
            <a:ext cx="5583869" cy="334570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A1463E2-06C7-4C8B-843D-4042A31E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exploration IV</a:t>
            </a:r>
          </a:p>
        </p:txBody>
      </p:sp>
    </p:spTree>
    <p:extLst>
      <p:ext uri="{BB962C8B-B14F-4D97-AF65-F5344CB8AC3E}">
        <p14:creationId xmlns:p14="http://schemas.microsoft.com/office/powerpoint/2010/main" val="123323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77E5-0637-4B19-8F10-BD5A8EE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3"/>
            <a:ext cx="10515600" cy="306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5A5F"/>
                </a:solidFill>
              </a:rPr>
              <a:t>Q1: Is it possible to predict the price per night?</a:t>
            </a:r>
          </a:p>
        </p:txBody>
      </p:sp>
    </p:spTree>
    <p:extLst>
      <p:ext uri="{BB962C8B-B14F-4D97-AF65-F5344CB8AC3E}">
        <p14:creationId xmlns:p14="http://schemas.microsoft.com/office/powerpoint/2010/main" val="186001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88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Data</vt:lpstr>
      <vt:lpstr>Questions</vt:lpstr>
      <vt:lpstr>PowerPoint Presentation</vt:lpstr>
      <vt:lpstr>Data exploration I</vt:lpstr>
      <vt:lpstr>Data exploration II</vt:lpstr>
      <vt:lpstr>Data exploration III</vt:lpstr>
      <vt:lpstr>Data exploration IV</vt:lpstr>
      <vt:lpstr>PowerPoint Presentation</vt:lpstr>
      <vt:lpstr>Q1. Predicting the price</vt:lpstr>
      <vt:lpstr>Q1. Predicting the price</vt:lpstr>
      <vt:lpstr>Q1. Predicting the price</vt:lpstr>
      <vt:lpstr>Q1. Predicting the price</vt:lpstr>
      <vt:lpstr>PowerPoint Presentation</vt:lpstr>
      <vt:lpstr>Q2. Exploratory analysis of reviews</vt:lpstr>
      <vt:lpstr>Q2. Exploratory analysis of reviews</vt:lpstr>
      <vt:lpstr>Q2. Exploratory analysis of reviews</vt:lpstr>
      <vt:lpstr>Q2. Exploratory analysis of reviews</vt:lpstr>
      <vt:lpstr>Q2. Exploratory analysis of reviews</vt:lpstr>
      <vt:lpstr>PowerPoint Presentation</vt:lpstr>
      <vt:lpstr>Q3. Predicting the average review polarity</vt:lpstr>
      <vt:lpstr>Q3. Predicting the average review polarity</vt:lpstr>
      <vt:lpstr>Q3. Predicting the average review polarity</vt:lpstr>
      <vt:lpstr>PowerPoint Presentation</vt:lpstr>
      <vt:lpstr>Conclusions I</vt:lpstr>
      <vt:lpstr>Conclusions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Anete Rudzite</dc:creator>
  <cp:lastModifiedBy>Anete Rudzite</cp:lastModifiedBy>
  <cp:revision>3</cp:revision>
  <dcterms:created xsi:type="dcterms:W3CDTF">2019-12-05T08:25:17Z</dcterms:created>
  <dcterms:modified xsi:type="dcterms:W3CDTF">2019-12-05T08:33:45Z</dcterms:modified>
</cp:coreProperties>
</file>