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86" r:id="rId4"/>
    <p:sldId id="282" r:id="rId5"/>
    <p:sldId id="258" r:id="rId6"/>
    <p:sldId id="272" r:id="rId7"/>
    <p:sldId id="267" r:id="rId8"/>
    <p:sldId id="268" r:id="rId9"/>
    <p:sldId id="281" r:id="rId10"/>
    <p:sldId id="265" r:id="rId11"/>
    <p:sldId id="277" r:id="rId12"/>
    <p:sldId id="278" r:id="rId13"/>
    <p:sldId id="283" r:id="rId14"/>
    <p:sldId id="279" r:id="rId15"/>
    <p:sldId id="285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ete Rudzite" initials="AR" lastIdx="2" clrIdx="0">
    <p:extLst>
      <p:ext uri="{19B8F6BF-5375-455C-9EA6-DF929625EA0E}">
        <p15:presenceInfo xmlns:p15="http://schemas.microsoft.com/office/powerpoint/2012/main" userId="f7e665b4ee1f13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D0FEF-97F6-4CD3-8FFE-8E4E43A3566C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A0777-F070-413D-96E1-B63FD5C9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4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A0777-F070-413D-96E1-B63FD5C9D9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A0777-F070-413D-96E1-B63FD5C9D9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92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A0777-F070-413D-96E1-B63FD5C9D9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6650-896A-46FA-8782-8531F82FE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39686-45AE-4FBE-8989-8D824975B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269AC-F2F9-409E-81CE-502FAE7E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237-BB50-44C7-B229-7E58F985DF7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5E96-1E2A-4671-A85F-D3D1ECE1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4EAE1-0C27-45F3-9E23-40F81A56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42C3-D172-4303-A2F2-EA65D92A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3475-954B-44F9-A7FF-658AB0A8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5E4BC-4097-40CD-A445-4A74FC189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E7060-2E07-4386-B9F7-6ECA78F7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237-BB50-44C7-B229-7E58F985DF7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CDB6-8D38-4C1B-BDFE-3914DC26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27D7-58BF-45AF-8EC4-7A750BB1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42C3-D172-4303-A2F2-EA65D92A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5CB5F-E762-4BEC-B34E-764473D88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99097-F3E0-49AA-8ADE-465963F7A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BD22F-8A32-4F1A-B698-463554B9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237-BB50-44C7-B229-7E58F985DF7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72349-43CC-449B-8C54-B80161D0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1D5C8-AA79-4D7D-8305-1A113A0E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42C3-D172-4303-A2F2-EA65D92A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5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6D20-B542-48D5-98B2-EE69A703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2D7-41BC-4B72-85A3-6FCACC84F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0E2E-9C5D-47B5-B91F-E6C7DF57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237-BB50-44C7-B229-7E58F985DF7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3EE3F-C826-4691-82C8-7F2DA3B2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50E00-90BD-4045-A17B-21FADAA6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42C3-D172-4303-A2F2-EA65D92A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1FC9-E79C-45B5-BC46-4961398D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E7118-D833-4B2B-96AF-07CD7CB9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3D819-A398-4FA9-9E0E-962FED4F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237-BB50-44C7-B229-7E58F985DF7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70895-7B06-4463-9933-3AAACF8F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AD70C-6CC3-47B3-AA2A-90F09E72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42C3-D172-4303-A2F2-EA65D92A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5F04-EEC8-480C-8D28-9E9C96EE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5C2F-0EE0-4E47-A00E-458162D4E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0BCDB-E876-47FA-A0DE-E89F9404B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B350E-6568-461B-BD8B-6E8344C8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237-BB50-44C7-B229-7E58F985DF7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3A680-FA97-4FB0-86B9-8D6EB38B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9F75-2B2A-4898-B790-F13586C5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42C3-D172-4303-A2F2-EA65D92A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3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1D3F-C61B-4472-B16C-31849905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E22ED-4BD3-436D-AC42-6EE4DF67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E8323-901E-49DD-8ECB-749E4B97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968C5-D9E1-4C4D-90DD-AB639325E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C3059-1F34-4D8C-823B-726C80435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9205A-BA2B-4845-8D62-2BBAED33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237-BB50-44C7-B229-7E58F985DF7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005D5-69AC-460A-9D76-AD20BB44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07FE9-B35E-4ECC-86A3-3218F3AA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42C3-D172-4303-A2F2-EA65D92A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D34B-F235-4368-82C2-996DB99B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4200A-E4F9-4324-86A4-99E30E05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237-BB50-44C7-B229-7E58F985DF7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54E98-27D4-4E30-B68D-E0340D15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C439E-E99E-41F0-B8B0-FD56E2F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42C3-D172-4303-A2F2-EA65D92A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3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4B7AA-ED8B-46E7-BCA7-27BAB4E1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237-BB50-44C7-B229-7E58F985DF7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E3C22-945A-4636-A0B1-35CCC652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DBF11-8F23-4321-84F0-DF941D88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42C3-D172-4303-A2F2-EA65D92A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0809-C229-4090-850D-459B68B2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7D58-F517-4C92-95CA-39922FD7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5F924-5B4B-43A9-9FDF-49405936C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F6DB-11C0-4A6D-9FFC-C0B77388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237-BB50-44C7-B229-7E58F985DF7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132E4-5193-4C95-92F3-0A7122F2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D9E1-667B-4C90-9F28-60B7938E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42C3-D172-4303-A2F2-EA65D92A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2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788E-96A6-43B8-97CD-1DF64903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CDF94-5C7D-4D12-9175-8F0FE4454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6A74A-6FDB-4D2A-BFBB-46D3BEDC0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32B6F-324E-431D-B9C8-01857525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237-BB50-44C7-B229-7E58F985DF7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FE78C-7DF2-462B-B4F1-498898B5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8B8C9-B03D-47AB-8B8D-54757210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42C3-D172-4303-A2F2-EA65D92A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9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87116-42FA-4021-B58A-4872BFE7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59E2-5C24-4FC2-88D6-66EAD4130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6B03D-8CE1-444D-8E56-4402DC9EB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C7237-BB50-44C7-B229-7E58F985DF7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0D91-32E7-409A-A2D3-46F15E24F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BE5F3-706D-4119-9E5D-EC35164F2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242C3-D172-4303-A2F2-EA65D92A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oomberg.com/press-releases/2019-10-09/playing-cards-board-games-market-size-worth-21-56-billion-by-2025-grand-view-research-in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omberg.com/press-releases/2019-10-09/playing-cards-board-games-market-size-worth-21-56-billion-by-2025-grand-view-research-inc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vanelteren/boardgamegeek-reviews#games_detailed_info.cs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D9E21-5915-4617-B57D-7031C1CE7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MOST RATED BOARD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09F15-75E1-42E9-B9B3-50F7F1070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800" i="1" dirty="0" err="1">
                <a:solidFill>
                  <a:schemeClr val="bg1"/>
                </a:solidFill>
              </a:rPr>
              <a:t>BoardGameGeek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Ratings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remote&#10;&#10;Description automatically generated">
            <a:extLst>
              <a:ext uri="{FF2B5EF4-FFF2-40B4-BE49-F238E27FC236}">
                <a16:creationId xmlns:a16="http://schemas.microsoft.com/office/drawing/2014/main" id="{32FEDEE3-AA77-495D-BC5B-501997947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8" t="9091" r="28634" b="1"/>
          <a:stretch/>
        </p:blipFill>
        <p:spPr>
          <a:xfrm>
            <a:off x="5269336" y="473720"/>
            <a:ext cx="632251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05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532FF0-E0AD-4AB2-9E37-4D9F0EB9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0"/>
            <a:ext cx="10317480" cy="476472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+mj-lt"/>
              </a:rPr>
              <a:t>As the board game popularity increases, it is expected that more games will be designed for specific groups – for example, families, millennials</a:t>
            </a:r>
            <a:r>
              <a:rPr lang="en-US" baseline="30000" dirty="0">
                <a:latin typeface="+mj-lt"/>
              </a:rPr>
              <a:t>1</a:t>
            </a:r>
          </a:p>
          <a:p>
            <a:endParaRPr lang="en-US" baseline="30000" dirty="0">
              <a:latin typeface="+mj-lt"/>
            </a:endParaRPr>
          </a:p>
          <a:p>
            <a:r>
              <a:rPr lang="en-US" dirty="0">
                <a:latin typeface="+mj-lt"/>
              </a:rPr>
              <a:t>11% of the ranked BGG games are in the Family Game Rank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Defining the top ‘Family’ games (724):</a:t>
            </a:r>
          </a:p>
          <a:p>
            <a:pPr lvl="1"/>
            <a:r>
              <a:rPr lang="en-US" dirty="0">
                <a:latin typeface="+mj-lt"/>
              </a:rPr>
              <a:t>Rated 6.0 or higher</a:t>
            </a:r>
          </a:p>
          <a:p>
            <a:pPr lvl="1"/>
            <a:r>
              <a:rPr lang="en-US" sz="2400" dirty="0">
                <a:latin typeface="+mj-lt"/>
              </a:rPr>
              <a:t>Published since 2010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Features:</a:t>
            </a:r>
          </a:p>
          <a:p>
            <a:pPr lvl="1"/>
            <a:r>
              <a:rPr lang="en-US" sz="2500" dirty="0">
                <a:latin typeface="+mj-lt"/>
              </a:rPr>
              <a:t>Game mechanics</a:t>
            </a:r>
          </a:p>
          <a:p>
            <a:pPr lvl="1"/>
            <a:r>
              <a:rPr lang="en-US" sz="2500" dirty="0">
                <a:latin typeface="+mj-lt"/>
              </a:rPr>
              <a:t>Playing time</a:t>
            </a:r>
          </a:p>
          <a:p>
            <a:pPr lvl="1"/>
            <a:r>
              <a:rPr lang="en-US" dirty="0">
                <a:latin typeface="+mj-lt"/>
              </a:rPr>
              <a:t>Weight (complexity)</a:t>
            </a:r>
          </a:p>
          <a:p>
            <a:pPr lvl="1"/>
            <a:r>
              <a:rPr lang="en-US" dirty="0">
                <a:latin typeface="+mj-lt"/>
              </a:rPr>
              <a:t>Average of the number of players</a:t>
            </a:r>
          </a:p>
          <a:p>
            <a:pPr lvl="1"/>
            <a:r>
              <a:rPr lang="en-US" dirty="0">
                <a:latin typeface="+mj-lt"/>
              </a:rPr>
              <a:t>Min age</a:t>
            </a:r>
          </a:p>
          <a:p>
            <a:pPr lvl="1"/>
            <a:r>
              <a:rPr lang="en-US" dirty="0">
                <a:latin typeface="+mj-lt"/>
              </a:rPr>
              <a:t>Language dependency</a:t>
            </a:r>
          </a:p>
          <a:p>
            <a:pPr lvl="1"/>
            <a:endParaRPr lang="en-US" dirty="0">
              <a:latin typeface="+mj-lt"/>
            </a:endParaRPr>
          </a:p>
          <a:p>
            <a:endParaRPr lang="en-US" baseline="30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8DCE7-DC9F-4315-8989-6D35A1FD8396}"/>
              </a:ext>
            </a:extLst>
          </p:cNvPr>
          <p:cNvSpPr txBox="1"/>
          <p:nvPr/>
        </p:nvSpPr>
        <p:spPr>
          <a:xfrm>
            <a:off x="838200" y="6428320"/>
            <a:ext cx="10831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 </a:t>
            </a:r>
            <a:r>
              <a:rPr lang="en-US" sz="1200" dirty="0">
                <a:hlinkClick r:id="rId2"/>
              </a:rPr>
              <a:t>www.bloomberg.com</a:t>
            </a:r>
            <a:endParaRPr lang="en-US" sz="1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27D115-D286-4EB0-91A2-BC22CF43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games attract most ratings in the ‘Family’ rank?</a:t>
            </a:r>
            <a:br>
              <a:rPr lang="en-US" sz="54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0270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8EAC9E-CC37-41A7-B9C7-F57766F39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games attract most ratings in the ‘Family’ rank?</a:t>
            </a:r>
            <a:br>
              <a:rPr lang="en-US" sz="5400" dirty="0"/>
            </a:b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F01EB4-6D6E-4AD6-98C4-B1252238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254125"/>
            <a:ext cx="108299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1D9F13B-CE17-45CA-8448-77F1EB036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484" y="1404440"/>
            <a:ext cx="5992514" cy="441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352BEB-9BCC-4769-B1D4-19549613A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404440"/>
            <a:ext cx="5886450" cy="44196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3145886-4C02-4771-85DE-E297B257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games attract most ratings in the ‘Family’ rank?</a:t>
            </a:r>
            <a:br>
              <a:rPr lang="en-US" sz="54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663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D5132BA-6B8C-4E36-8946-91E84938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games attract most ratings in the ‘Family’ rank?</a:t>
            </a:r>
            <a:br>
              <a:rPr lang="en-US" sz="5400" dirty="0"/>
            </a:br>
            <a:endParaRPr lang="en-US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9306F6-B3A8-4F4B-8304-05F7E075B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092" y="1583684"/>
            <a:ext cx="6006908" cy="4466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14FBB4-4084-43A8-96A6-68EA9148F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76" y="1740483"/>
            <a:ext cx="5608503" cy="422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2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CE3CB9-4593-4751-9E91-6B4F96B3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445"/>
            <a:ext cx="10515600" cy="129830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games attract most ratings in the ‘Family’ rank?</a:t>
            </a:r>
            <a:br>
              <a:rPr lang="en-US" sz="5400" dirty="0"/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E7933-EF65-4971-AF4B-FB6D8104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735" y="1474160"/>
            <a:ext cx="6486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65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52E1-1E69-48C7-9C85-8BA01B19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7366-833E-443F-B95E-BEE25181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960"/>
            <a:ext cx="10297160" cy="484600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Average rating and comment length have a weak positive linear correlation (r=0.34). Games that have been rated between 6 and 8 have the longest comments</a:t>
            </a:r>
          </a:p>
          <a:p>
            <a:r>
              <a:rPr lang="en-US" dirty="0">
                <a:latin typeface="+mj-lt"/>
              </a:rPr>
              <a:t>There is a moderate positive correlation (r=0.5) between the rating and polarity of the comments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Most ‘Family’ games have:</a:t>
            </a:r>
          </a:p>
          <a:p>
            <a:pPr lvl="1"/>
            <a:r>
              <a:rPr lang="en-US" dirty="0">
                <a:latin typeface="+mj-lt"/>
              </a:rPr>
              <a:t>‘Hand Management’ mechanics</a:t>
            </a:r>
          </a:p>
          <a:p>
            <a:pPr lvl="1"/>
            <a:r>
              <a:rPr lang="en-US" dirty="0">
                <a:latin typeface="+mj-lt"/>
              </a:rPr>
              <a:t>playing time below 60 minutes</a:t>
            </a:r>
          </a:p>
          <a:p>
            <a:pPr lvl="1"/>
            <a:r>
              <a:rPr lang="en-US" dirty="0">
                <a:latin typeface="+mj-lt"/>
              </a:rPr>
              <a:t>weight (complexity) of 2 (5-point scale)</a:t>
            </a:r>
          </a:p>
          <a:p>
            <a:pPr lvl="1"/>
            <a:r>
              <a:rPr lang="en-US" dirty="0">
                <a:latin typeface="+mj-lt"/>
              </a:rPr>
              <a:t>average number of players of 2</a:t>
            </a:r>
          </a:p>
          <a:p>
            <a:pPr lvl="1"/>
            <a:r>
              <a:rPr lang="en-US" dirty="0">
                <a:latin typeface="+mj-lt"/>
              </a:rPr>
              <a:t>min age of players below 10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0877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remote&#10;&#10;Description automatically generated">
            <a:extLst>
              <a:ext uri="{FF2B5EF4-FFF2-40B4-BE49-F238E27FC236}">
                <a16:creationId xmlns:a16="http://schemas.microsoft.com/office/drawing/2014/main" id="{6B9EBF79-8C4E-480D-ACAA-357A48D3E6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216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3D60-0F4D-4D62-8754-64C3A71C2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621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7081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8BB1-614C-4DA6-B2A8-CEB28191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Why board games?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7F737-FCE3-4F5F-A765-233375611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157"/>
            <a:ext cx="5294449" cy="4351338"/>
          </a:xfrm>
        </p:spPr>
        <p:txBody>
          <a:bodyPr>
            <a:normAutofit/>
          </a:bodyPr>
          <a:lstStyle/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‘The global playing cards and board games market size is anticipated to reach USD 21.56 billion by 2025, according to a new report by Grand View Research, Inc.’</a:t>
            </a:r>
            <a:r>
              <a:rPr lang="en-US" sz="2400" baseline="30000" dirty="0">
                <a:latin typeface="+mj-lt"/>
              </a:rPr>
              <a:t>1 </a:t>
            </a:r>
            <a:r>
              <a:rPr lang="en-US" sz="2400" dirty="0">
                <a:latin typeface="+mj-lt"/>
              </a:rPr>
              <a:t>					</a:t>
            </a:r>
            <a:r>
              <a:rPr lang="en-US" sz="1600" dirty="0">
                <a:latin typeface="+mj-lt"/>
              </a:rPr>
              <a:t>- Bloomberg, Oct. 9, 2019</a:t>
            </a:r>
          </a:p>
          <a:p>
            <a:r>
              <a:rPr lang="en-US" sz="2400" dirty="0">
                <a:latin typeface="+mj-lt"/>
              </a:rPr>
              <a:t>SPIEL / Essen Game Fair (Germany) has seen an increase in attendees</a:t>
            </a:r>
          </a:p>
          <a:p>
            <a:pPr marL="0" indent="0">
              <a:buNone/>
            </a:pPr>
            <a:endParaRPr lang="en-US" sz="2400" baseline="30000" dirty="0">
              <a:latin typeface="+mj-lt"/>
            </a:endParaRPr>
          </a:p>
          <a:p>
            <a:r>
              <a:rPr lang="en-US" sz="2400" dirty="0">
                <a:latin typeface="+mj-lt"/>
              </a:rPr>
              <a:t>Board games are fun!</a:t>
            </a:r>
          </a:p>
        </p:txBody>
      </p:sp>
      <p:pic>
        <p:nvPicPr>
          <p:cNvPr id="6" name="Picture 5" descr="A group of people standing in front of a large crowd of people&#10;&#10;Description automatically generated">
            <a:extLst>
              <a:ext uri="{FF2B5EF4-FFF2-40B4-BE49-F238E27FC236}">
                <a16:creationId xmlns:a16="http://schemas.microsoft.com/office/drawing/2014/main" id="{FC9EC9C2-BA75-46E2-9327-803BF5960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166" y="570478"/>
            <a:ext cx="4578833" cy="3434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2345A7-810D-4142-9878-D1B91306051B}"/>
              </a:ext>
            </a:extLst>
          </p:cNvPr>
          <p:cNvSpPr txBox="1"/>
          <p:nvPr/>
        </p:nvSpPr>
        <p:spPr>
          <a:xfrm>
            <a:off x="838200" y="6428320"/>
            <a:ext cx="10831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 </a:t>
            </a:r>
            <a:r>
              <a:rPr lang="en-US" sz="1200" dirty="0">
                <a:hlinkClick r:id="rId3"/>
              </a:rPr>
              <a:t>www.bloomberg.com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77A48-2D75-43B4-8595-0AA522929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935" y="3103992"/>
            <a:ext cx="5653896" cy="381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1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504B-1E5C-414F-A61C-8F4134C1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4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But sometimes…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D00293-1200-4497-A2D8-A0F98009F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15" y="2124551"/>
            <a:ext cx="6363970" cy="357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8046-E81D-4CA2-B01A-7E795842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0BA464-E1BD-4115-BBC4-426FED2AF09B}"/>
              </a:ext>
            </a:extLst>
          </p:cNvPr>
          <p:cNvSpPr txBox="1">
            <a:spLocks/>
          </p:cNvSpPr>
          <p:nvPr/>
        </p:nvSpPr>
        <p:spPr>
          <a:xfrm>
            <a:off x="838200" y="17784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13M ratings from </a:t>
            </a:r>
            <a:r>
              <a:rPr lang="en-US" i="1" dirty="0" err="1">
                <a:latin typeface="+mj-lt"/>
              </a:rPr>
              <a:t>BoardGameGeek</a:t>
            </a:r>
            <a:r>
              <a:rPr lang="en-US" i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online forum</a:t>
            </a:r>
          </a:p>
          <a:p>
            <a:r>
              <a:rPr lang="en-US" dirty="0">
                <a:latin typeface="+mj-lt"/>
              </a:rPr>
              <a:t>17k games</a:t>
            </a:r>
          </a:p>
          <a:p>
            <a:r>
              <a:rPr lang="en-US" dirty="0">
                <a:latin typeface="+mj-lt"/>
              </a:rPr>
              <a:t>2.6M comments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Source: </a:t>
            </a:r>
            <a:r>
              <a:rPr lang="en-US" dirty="0">
                <a:latin typeface="+mj-lt"/>
                <a:hlinkClick r:id="rId3"/>
              </a:rPr>
              <a:t>Kaggle.com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Text processing library: </a:t>
            </a:r>
            <a:r>
              <a:rPr lang="en-US" dirty="0" err="1">
                <a:latin typeface="+mj-lt"/>
              </a:rPr>
              <a:t>TextBlob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7A1153-FE08-44D6-8179-54792317A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123" y="4027490"/>
            <a:ext cx="1914525" cy="866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97FAC1-20FA-46E6-8369-0E11244CF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265" y="4460878"/>
            <a:ext cx="1542896" cy="15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4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9792-CF41-450D-8393-881F1EE0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8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EED3-9B62-4BC3-84E2-DD6C506C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What is the correlation between the average rating of a game and the average comment length?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What is the correlation between the average rating and the average comment polarity?</a:t>
            </a:r>
            <a:endParaRPr lang="en-US" sz="1600" dirty="0">
              <a:latin typeface="+mj-lt"/>
            </a:endParaRP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What games attract most ratings in the ‘Family’ rank?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433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F49D4A-453F-41A2-8214-6AA211108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221" y="1690011"/>
            <a:ext cx="6068063" cy="399958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5FDCC27-09F0-4082-8AE2-FA458B55E509}"/>
              </a:ext>
            </a:extLst>
          </p:cNvPr>
          <p:cNvSpPr txBox="1">
            <a:spLocks/>
          </p:cNvSpPr>
          <p:nvPr/>
        </p:nvSpPr>
        <p:spPr>
          <a:xfrm>
            <a:off x="838200" y="563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the correlation between the average rating of a game and the comment length?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B2CFC-21B4-4EF3-B247-08961F522B87}"/>
              </a:ext>
            </a:extLst>
          </p:cNvPr>
          <p:cNvSpPr txBox="1"/>
          <p:nvPr/>
        </p:nvSpPr>
        <p:spPr>
          <a:xfrm>
            <a:off x="8522003" y="5266966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r=0.34</a:t>
            </a:r>
          </a:p>
        </p:txBody>
      </p:sp>
    </p:spTree>
    <p:extLst>
      <p:ext uri="{BB962C8B-B14F-4D97-AF65-F5344CB8AC3E}">
        <p14:creationId xmlns:p14="http://schemas.microsoft.com/office/powerpoint/2010/main" val="175944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AE4FD-8B10-4D61-9601-77C5861A0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5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Comment samples:</a:t>
            </a:r>
          </a:p>
          <a:p>
            <a:r>
              <a:rPr lang="en-US" sz="2400" dirty="0">
                <a:latin typeface="+mj-lt"/>
              </a:rPr>
              <a:t>Rating: 10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Rating: 1</a:t>
            </a:r>
          </a:p>
          <a:p>
            <a:endParaRPr lang="en-US" sz="24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32550-B388-43CD-A607-F4FC4870A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99" y="2526176"/>
            <a:ext cx="9975202" cy="1805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8FBD8-BCAB-489E-A478-5814EF840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99" y="4792994"/>
            <a:ext cx="10373738" cy="188233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FBA914A-3BC6-40C5-AA51-E463628A6F65}"/>
              </a:ext>
            </a:extLst>
          </p:cNvPr>
          <p:cNvSpPr txBox="1">
            <a:spLocks/>
          </p:cNvSpPr>
          <p:nvPr/>
        </p:nvSpPr>
        <p:spPr>
          <a:xfrm>
            <a:off x="838200" y="563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the correlation between the average rating of a game and the comment length?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8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93B05-5AA8-4E78-AB3C-F21DA879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Comment samples:</a:t>
            </a:r>
          </a:p>
          <a:p>
            <a:r>
              <a:rPr lang="en-US" dirty="0">
                <a:latin typeface="+mj-lt"/>
              </a:rPr>
              <a:t>Rating: 7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95EC5-AAAE-4FE5-A381-E4B6B0C4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68" y="2425604"/>
            <a:ext cx="10116664" cy="37987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F198E17-8013-47A3-9521-7BAEF644CCB0}"/>
              </a:ext>
            </a:extLst>
          </p:cNvPr>
          <p:cNvSpPr txBox="1">
            <a:spLocks/>
          </p:cNvSpPr>
          <p:nvPr/>
        </p:nvSpPr>
        <p:spPr>
          <a:xfrm>
            <a:off x="838200" y="563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 the highest and lowest rated games have longer comments?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6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6270-7FE7-40C9-8871-16B8FC96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the correlation between the average rating and the average comment polarity?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86496-F695-4771-B706-DECC162A6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576" y="1690688"/>
            <a:ext cx="7591628" cy="4907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E29FF7-3A8B-4D4B-97B9-7C57BF610092}"/>
              </a:ext>
            </a:extLst>
          </p:cNvPr>
          <p:cNvSpPr txBox="1"/>
          <p:nvPr/>
        </p:nvSpPr>
        <p:spPr>
          <a:xfrm>
            <a:off x="9562224" y="6123543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r=0.5</a:t>
            </a:r>
          </a:p>
        </p:txBody>
      </p:sp>
    </p:spTree>
    <p:extLst>
      <p:ext uri="{BB962C8B-B14F-4D97-AF65-F5344CB8AC3E}">
        <p14:creationId xmlns:p14="http://schemas.microsoft.com/office/powerpoint/2010/main" val="330255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690</TotalTime>
  <Words>472</Words>
  <Application>Microsoft Office PowerPoint</Application>
  <PresentationFormat>Widescreen</PresentationFormat>
  <Paragraphs>80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MOST RATED BOARD GAMES</vt:lpstr>
      <vt:lpstr>Why board games?</vt:lpstr>
      <vt:lpstr>But sometimes…</vt:lpstr>
      <vt:lpstr>Data</vt:lpstr>
      <vt:lpstr>Questions</vt:lpstr>
      <vt:lpstr>PowerPoint Presentation</vt:lpstr>
      <vt:lpstr>PowerPoint Presentation</vt:lpstr>
      <vt:lpstr>PowerPoint Presentation</vt:lpstr>
      <vt:lpstr>What is the correlation between the average rating and the average comment polarity? </vt:lpstr>
      <vt:lpstr>What games attract most ratings in the ‘Family’ rank? </vt:lpstr>
      <vt:lpstr>What games attract most ratings in the ‘Family’ rank? </vt:lpstr>
      <vt:lpstr>What games attract most ratings in the ‘Family’ rank? </vt:lpstr>
      <vt:lpstr>What games attract most ratings in the ‘Family’ rank? </vt:lpstr>
      <vt:lpstr>What games attract most ratings in the ‘Family’ rank? </vt:lpstr>
      <vt:lpstr>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GAME GEEK REVIEWS</dc:title>
  <dc:creator>Anete Rudzite</dc:creator>
  <cp:lastModifiedBy>Anete Rudzite</cp:lastModifiedBy>
  <cp:revision>153</cp:revision>
  <dcterms:created xsi:type="dcterms:W3CDTF">2019-11-06T19:00:07Z</dcterms:created>
  <dcterms:modified xsi:type="dcterms:W3CDTF">2019-11-10T16:56:14Z</dcterms:modified>
</cp:coreProperties>
</file>