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sldIdLst>
    <p:sldId id="256" r:id="rId2"/>
    <p:sldId id="257" r:id="rId3"/>
    <p:sldId id="263" r:id="rId4"/>
    <p:sldId id="286" r:id="rId5"/>
    <p:sldId id="281" r:id="rId6"/>
    <p:sldId id="282" r:id="rId7"/>
    <p:sldId id="283" r:id="rId8"/>
    <p:sldId id="284" r:id="rId9"/>
    <p:sldId id="310" r:id="rId10"/>
    <p:sldId id="285" r:id="rId11"/>
    <p:sldId id="293" r:id="rId12"/>
    <p:sldId id="287" r:id="rId13"/>
    <p:sldId id="288" r:id="rId14"/>
    <p:sldId id="289" r:id="rId15"/>
    <p:sldId id="290" r:id="rId16"/>
    <p:sldId id="291" r:id="rId17"/>
    <p:sldId id="292" r:id="rId18"/>
    <p:sldId id="273" r:id="rId19"/>
    <p:sldId id="274" r:id="rId20"/>
    <p:sldId id="275" r:id="rId21"/>
    <p:sldId id="276" r:id="rId22"/>
    <p:sldId id="277" r:id="rId23"/>
    <p:sldId id="278" r:id="rId24"/>
    <p:sldId id="279" r:id="rId25"/>
    <p:sldId id="280" r:id="rId26"/>
    <p:sldId id="302" r:id="rId27"/>
    <p:sldId id="294" r:id="rId28"/>
    <p:sldId id="295" r:id="rId29"/>
    <p:sldId id="296" r:id="rId30"/>
    <p:sldId id="301" r:id="rId31"/>
    <p:sldId id="297" r:id="rId32"/>
    <p:sldId id="303" r:id="rId33"/>
    <p:sldId id="299" r:id="rId34"/>
    <p:sldId id="300" r:id="rId35"/>
    <p:sldId id="262" r:id="rId36"/>
    <p:sldId id="272" r:id="rId37"/>
    <p:sldId id="259" r:id="rId38"/>
    <p:sldId id="261" r:id="rId39"/>
    <p:sldId id="265" r:id="rId40"/>
    <p:sldId id="264" r:id="rId41"/>
    <p:sldId id="266" r:id="rId42"/>
    <p:sldId id="267" r:id="rId43"/>
    <p:sldId id="268" r:id="rId44"/>
    <p:sldId id="269" r:id="rId45"/>
    <p:sldId id="270" r:id="rId46"/>
    <p:sldId id="271" r:id="rId47"/>
    <p:sldId id="304" r:id="rId48"/>
    <p:sldId id="305" r:id="rId49"/>
    <p:sldId id="306" r:id="rId50"/>
    <p:sldId id="307" r:id="rId51"/>
    <p:sldId id="308" r:id="rId52"/>
    <p:sldId id="309" r:id="rId53"/>
    <p:sldId id="311" r:id="rId54"/>
    <p:sldId id="312" r:id="rId55"/>
    <p:sldId id="315" r:id="rId56"/>
    <p:sldId id="316" r:id="rId57"/>
    <p:sldId id="313" r:id="rId58"/>
    <p:sldId id="314" r:id="rId5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7" d="100"/>
          <a:sy n="67" d="100"/>
        </p:scale>
        <p:origin x="-56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7A9735EA-3581-4109-B876-E619BCA9B93A}" type="datetimeFigureOut">
              <a:rPr lang="en-US" smtClean="0"/>
              <a:t>3/7/2019</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DF364C55-4F78-46F1-B61E-868B413F8030}"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A9735EA-3581-4109-B876-E619BCA9B93A}" type="datetimeFigureOut">
              <a:rPr lang="en-US" smtClean="0"/>
              <a:t>3/7/2019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364C55-4F78-46F1-B61E-868B413F803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A9735EA-3581-4109-B876-E619BCA9B93A}" type="datetimeFigureOut">
              <a:rPr lang="en-US" smtClean="0"/>
              <a:t>3/7/2019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364C55-4F78-46F1-B61E-868B413F803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7A9735EA-3581-4109-B876-E619BCA9B93A}" type="datetimeFigureOut">
              <a:rPr lang="en-US" smtClean="0"/>
              <a:t>3/7/2019</a:t>
            </a:fld>
            <a:endParaRPr lang="en-US"/>
          </a:p>
        </p:txBody>
      </p:sp>
      <p:sp>
        <p:nvSpPr>
          <p:cNvPr id="9" name="Slide Number Placeholder 8"/>
          <p:cNvSpPr>
            <a:spLocks noGrp="1"/>
          </p:cNvSpPr>
          <p:nvPr>
            <p:ph type="sldNum" sz="quarter" idx="15"/>
          </p:nvPr>
        </p:nvSpPr>
        <p:spPr/>
        <p:txBody>
          <a:bodyPr rtlCol="0"/>
          <a:lstStyle/>
          <a:p>
            <a:fld id="{DF364C55-4F78-46F1-B61E-868B413F8030}" type="slidenum">
              <a:rPr lang="en-US" smtClean="0"/>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7A9735EA-3581-4109-B876-E619BCA9B93A}" type="datetimeFigureOut">
              <a:rPr lang="en-US" smtClean="0"/>
              <a:t>3/7/2019</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DF364C55-4F78-46F1-B61E-868B413F8030}"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7A9735EA-3581-4109-B876-E619BCA9B93A}" type="datetimeFigureOut">
              <a:rPr lang="en-US" smtClean="0"/>
              <a:t>3/7/2019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364C55-4F78-46F1-B61E-868B413F8030}" type="slidenum">
              <a:rPr lang="en-US" smtClean="0"/>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7A9735EA-3581-4109-B876-E619BCA9B93A}" type="datetimeFigureOut">
              <a:rPr lang="en-US" smtClean="0"/>
              <a:t>3/7/2019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364C55-4F78-46F1-B61E-868B413F8030}" type="slidenum">
              <a:rPr lang="en-US" smtClean="0"/>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7A9735EA-3581-4109-B876-E619BCA9B93A}" type="datetimeFigureOut">
              <a:rPr lang="en-US" smtClean="0"/>
              <a:t>3/7/2019</a:t>
            </a:fld>
            <a:endParaRPr lang="en-US"/>
          </a:p>
        </p:txBody>
      </p:sp>
      <p:sp>
        <p:nvSpPr>
          <p:cNvPr id="7" name="Slide Number Placeholder 6"/>
          <p:cNvSpPr>
            <a:spLocks noGrp="1"/>
          </p:cNvSpPr>
          <p:nvPr>
            <p:ph type="sldNum" sz="quarter" idx="11"/>
          </p:nvPr>
        </p:nvSpPr>
        <p:spPr/>
        <p:txBody>
          <a:bodyPr rtlCol="0"/>
          <a:lstStyle/>
          <a:p>
            <a:fld id="{DF364C55-4F78-46F1-B61E-868B413F8030}" type="slidenum">
              <a:rPr lang="en-US" smtClean="0"/>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9735EA-3581-4109-B876-E619BCA9B93A}" type="datetimeFigureOut">
              <a:rPr lang="en-US" smtClean="0"/>
              <a:t>3/7/2019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364C55-4F78-46F1-B61E-868B413F803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7A9735EA-3581-4109-B876-E619BCA9B93A}" type="datetimeFigureOut">
              <a:rPr lang="en-US" smtClean="0"/>
              <a:t>3/7/2019</a:t>
            </a:fld>
            <a:endParaRPr lang="en-US"/>
          </a:p>
        </p:txBody>
      </p:sp>
      <p:sp>
        <p:nvSpPr>
          <p:cNvPr id="22" name="Slide Number Placeholder 21"/>
          <p:cNvSpPr>
            <a:spLocks noGrp="1"/>
          </p:cNvSpPr>
          <p:nvPr>
            <p:ph type="sldNum" sz="quarter" idx="15"/>
          </p:nvPr>
        </p:nvSpPr>
        <p:spPr/>
        <p:txBody>
          <a:bodyPr rtlCol="0"/>
          <a:lstStyle/>
          <a:p>
            <a:fld id="{DF364C55-4F78-46F1-B61E-868B413F8030}" type="slidenum">
              <a:rPr lang="en-US" smtClean="0"/>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7A9735EA-3581-4109-B876-E619BCA9B93A}" type="datetimeFigureOut">
              <a:rPr lang="en-US" smtClean="0"/>
              <a:t>3/7/2019</a:t>
            </a:fld>
            <a:endParaRPr lang="en-US"/>
          </a:p>
        </p:txBody>
      </p:sp>
      <p:sp>
        <p:nvSpPr>
          <p:cNvPr id="18" name="Slide Number Placeholder 17"/>
          <p:cNvSpPr>
            <a:spLocks noGrp="1"/>
          </p:cNvSpPr>
          <p:nvPr>
            <p:ph type="sldNum" sz="quarter" idx="11"/>
          </p:nvPr>
        </p:nvSpPr>
        <p:spPr/>
        <p:txBody>
          <a:bodyPr rtlCol="0"/>
          <a:lstStyle/>
          <a:p>
            <a:fld id="{DF364C55-4F78-46F1-B61E-868B413F8030}" type="slidenum">
              <a:rPr lang="en-US" smtClean="0"/>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7A9735EA-3581-4109-B876-E619BCA9B93A}" type="datetimeFigureOut">
              <a:rPr lang="en-US" smtClean="0"/>
              <a:t>3/7/2019</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DF364C55-4F78-46F1-B61E-868B413F8030}"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Universidad </a:t>
            </a:r>
            <a:r>
              <a:rPr lang="en-US" dirty="0" err="1" smtClean="0"/>
              <a:t>Autónoma</a:t>
            </a:r>
            <a:r>
              <a:rPr lang="en-US" dirty="0" smtClean="0"/>
              <a:t> de Santo Domingo</a:t>
            </a:r>
            <a:endParaRPr lang="en-US" dirty="0"/>
          </a:p>
        </p:txBody>
      </p:sp>
      <p:sp>
        <p:nvSpPr>
          <p:cNvPr id="3" name="Subtitle 2"/>
          <p:cNvSpPr>
            <a:spLocks noGrp="1"/>
          </p:cNvSpPr>
          <p:nvPr>
            <p:ph type="subTitle" idx="1"/>
          </p:nvPr>
        </p:nvSpPr>
        <p:spPr/>
        <p:txBody>
          <a:bodyPr/>
          <a:lstStyle/>
          <a:p>
            <a:r>
              <a:rPr lang="en-US" dirty="0" smtClean="0"/>
              <a:t>Un </a:t>
            </a:r>
            <a:r>
              <a:rPr lang="en-US" dirty="0" err="1" smtClean="0"/>
              <a:t>compilador</a:t>
            </a:r>
            <a:r>
              <a:rPr lang="en-US" dirty="0" smtClean="0"/>
              <a:t> </a:t>
            </a:r>
            <a:r>
              <a:rPr lang="en-US" dirty="0" err="1" smtClean="0"/>
              <a:t>sencillo</a:t>
            </a:r>
            <a:r>
              <a:rPr lang="en-US" dirty="0" smtClean="0"/>
              <a:t> de </a:t>
            </a:r>
            <a:r>
              <a:rPr lang="en-US" dirty="0" err="1" smtClean="0"/>
              <a:t>una</a:t>
            </a:r>
            <a:r>
              <a:rPr lang="en-US" dirty="0" smtClean="0"/>
              <a:t> </a:t>
            </a:r>
            <a:r>
              <a:rPr lang="en-US" dirty="0" err="1" smtClean="0"/>
              <a:t>pasada</a:t>
            </a:r>
            <a:endParaRPr lang="en-US" dirty="0"/>
          </a:p>
        </p:txBody>
      </p:sp>
    </p:spTree>
    <p:extLst>
      <p:ext uri="{BB962C8B-B14F-4D97-AF65-F5344CB8AC3E}">
        <p14:creationId xmlns:p14="http://schemas.microsoft.com/office/powerpoint/2010/main" val="38282748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err="1" smtClean="0"/>
              <a:t>Estructura</a:t>
            </a:r>
            <a:r>
              <a:rPr lang="en-US" dirty="0" smtClean="0"/>
              <a:t> del </a:t>
            </a:r>
            <a:r>
              <a:rPr lang="en-US" dirty="0" err="1" smtClean="0"/>
              <a:t>código</a:t>
            </a:r>
            <a:endParaRPr lang="en-US" dirty="0"/>
          </a:p>
        </p:txBody>
      </p:sp>
      <p:pic>
        <p:nvPicPr>
          <p:cNvPr id="4" name="3 Marcador de contenido"/>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0600" y="1524000"/>
            <a:ext cx="7455561" cy="4572000"/>
          </a:xfrm>
        </p:spPr>
      </p:pic>
    </p:spTree>
    <p:extLst>
      <p:ext uri="{BB962C8B-B14F-4D97-AF65-F5344CB8AC3E}">
        <p14:creationId xmlns:p14="http://schemas.microsoft.com/office/powerpoint/2010/main" val="33848417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DO" dirty="0" smtClean="0"/>
              <a:t>Lenguaje C</a:t>
            </a:r>
            <a:endParaRPr lang="es-DO" dirty="0"/>
          </a:p>
        </p:txBody>
      </p:sp>
      <p:sp>
        <p:nvSpPr>
          <p:cNvPr id="3" name="2 Marcador de contenido"/>
          <p:cNvSpPr>
            <a:spLocks noGrp="1"/>
          </p:cNvSpPr>
          <p:nvPr>
            <p:ph type="subTitle" idx="1"/>
          </p:nvPr>
        </p:nvSpPr>
        <p:spPr/>
        <p:txBody>
          <a:bodyPr/>
          <a:lstStyle/>
          <a:p>
            <a:r>
              <a:rPr lang="en-US" dirty="0" err="1"/>
              <a:t>Marleny</a:t>
            </a:r>
            <a:r>
              <a:rPr lang="en-US" dirty="0"/>
              <a:t> Peña 100112279</a:t>
            </a:r>
          </a:p>
        </p:txBody>
      </p:sp>
    </p:spTree>
    <p:extLst>
      <p:ext uri="{BB962C8B-B14F-4D97-AF65-F5344CB8AC3E}">
        <p14:creationId xmlns:p14="http://schemas.microsoft.com/office/powerpoint/2010/main" val="2524751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DO" smtClean="0"/>
              <a:t>¿Que es el lenguaje C?</a:t>
            </a:r>
            <a:endParaRPr lang="es-DO" dirty="0"/>
          </a:p>
        </p:txBody>
      </p:sp>
      <p:sp>
        <p:nvSpPr>
          <p:cNvPr id="3" name="2 Marcador de contenido"/>
          <p:cNvSpPr>
            <a:spLocks noGrp="1"/>
          </p:cNvSpPr>
          <p:nvPr>
            <p:ph idx="1"/>
          </p:nvPr>
        </p:nvSpPr>
        <p:spPr/>
        <p:txBody>
          <a:bodyPr/>
          <a:lstStyle/>
          <a:p>
            <a:r>
              <a:rPr lang="es-DO" smtClean="0"/>
              <a:t>C es un lenguaje de programación imperativo, de propósito general, que soporta el paradigma de programación estructurado, recursión y variables de ámbito léxico.</a:t>
            </a:r>
            <a:endParaRPr lang="es-DO" dirty="0"/>
          </a:p>
        </p:txBody>
      </p:sp>
    </p:spTree>
    <p:extLst>
      <p:ext uri="{BB962C8B-B14F-4D97-AF65-F5344CB8AC3E}">
        <p14:creationId xmlns:p14="http://schemas.microsoft.com/office/powerpoint/2010/main" val="36313997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DO" smtClean="0"/>
              <a:t>Cualidades y funciones del lenguaje C</a:t>
            </a:r>
            <a:endParaRPr lang="es-DO" dirty="0"/>
          </a:p>
        </p:txBody>
      </p:sp>
      <p:sp>
        <p:nvSpPr>
          <p:cNvPr id="3" name="2 Marcador de contenido"/>
          <p:cNvSpPr>
            <a:spLocks noGrp="1"/>
          </p:cNvSpPr>
          <p:nvPr>
            <p:ph idx="1"/>
          </p:nvPr>
        </p:nvSpPr>
        <p:spPr/>
        <p:txBody>
          <a:bodyPr/>
          <a:lstStyle/>
          <a:p>
            <a:r>
              <a:rPr lang="es-DO" smtClean="0"/>
              <a:t>Directivas de preprocesador: Son líneas incluidas en el código precedidas por un signo de número (#). Estas líneas no son sentencias del programa sino directivas para que el preprocesador haga cambios en el programa antes de realizar el proceso de compilación.</a:t>
            </a:r>
            <a:endParaRPr lang="es-DO" dirty="0"/>
          </a:p>
        </p:txBody>
      </p:sp>
    </p:spTree>
    <p:extLst>
      <p:ext uri="{BB962C8B-B14F-4D97-AF65-F5344CB8AC3E}">
        <p14:creationId xmlns:p14="http://schemas.microsoft.com/office/powerpoint/2010/main" val="1886498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a:spLocks noGrp="1"/>
          </p:cNvSpPr>
          <p:nvPr>
            <p:ph type="title"/>
          </p:nvPr>
        </p:nvSpPr>
        <p:spPr/>
        <p:txBody>
          <a:bodyPr/>
          <a:lstStyle/>
          <a:p>
            <a:r>
              <a:rPr lang="es-DO" smtClean="0"/>
              <a:t>Directivas</a:t>
            </a:r>
            <a:endParaRPr lang="es-DO" dirty="0"/>
          </a:p>
        </p:txBody>
      </p:sp>
      <p:sp>
        <p:nvSpPr>
          <p:cNvPr id="3" name="2 Marcador de contenido"/>
          <p:cNvSpPr>
            <a:spLocks noGrp="1"/>
          </p:cNvSpPr>
          <p:nvPr>
            <p:ph idx="1"/>
          </p:nvPr>
        </p:nvSpPr>
        <p:spPr/>
        <p:txBody>
          <a:bodyPr/>
          <a:lstStyle/>
          <a:p>
            <a:endParaRPr lang="es-DO" dirty="0" smtClean="0"/>
          </a:p>
          <a:p>
            <a:r>
              <a:rPr lang="es-DO" b="1" dirty="0" smtClean="0"/>
              <a:t>#define: </a:t>
            </a:r>
            <a:r>
              <a:rPr lang="es-DO" dirty="0" smtClean="0"/>
              <a:t>Se usa para definir macros en el código fuente. Estos macros incluyen valores constantes. Por convención se usa la directiva #define para definir los identificadores de los </a:t>
            </a:r>
            <a:r>
              <a:rPr lang="es-DO" dirty="0" err="1" smtClean="0"/>
              <a:t>tokens</a:t>
            </a:r>
            <a:r>
              <a:rPr lang="es-DO" dirty="0" smtClean="0"/>
              <a:t> que se usarán en nuestro compilador.</a:t>
            </a:r>
          </a:p>
          <a:p>
            <a:r>
              <a:rPr lang="es-DO" b="1" dirty="0" smtClean="0"/>
              <a:t>#</a:t>
            </a:r>
            <a:r>
              <a:rPr lang="es-DO" b="1" dirty="0" err="1" smtClean="0"/>
              <a:t>include</a:t>
            </a:r>
            <a:r>
              <a:rPr lang="es-DO" b="1" dirty="0" smtClean="0"/>
              <a:t>: </a:t>
            </a:r>
            <a:r>
              <a:rPr lang="es-DO" dirty="0" smtClean="0"/>
              <a:t>se usa para incluir archivos de cabecera al código fuente de c. Lo usaremos para incluir librerías necesarias para la ejecución de nuestro compilador.</a:t>
            </a:r>
          </a:p>
          <a:p>
            <a:endParaRPr lang="es-DO" dirty="0"/>
          </a:p>
        </p:txBody>
      </p:sp>
    </p:spTree>
    <p:extLst>
      <p:ext uri="{BB962C8B-B14F-4D97-AF65-F5344CB8AC3E}">
        <p14:creationId xmlns:p14="http://schemas.microsoft.com/office/powerpoint/2010/main" val="295160984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DO" dirty="0" smtClean="0"/>
              <a:t>Librerías y Funciones</a:t>
            </a:r>
            <a:endParaRPr lang="es-DO" dirty="0"/>
          </a:p>
        </p:txBody>
      </p:sp>
      <p:sp>
        <p:nvSpPr>
          <p:cNvPr id="3" name="2 Marcador de contenido"/>
          <p:cNvSpPr>
            <a:spLocks noGrp="1"/>
          </p:cNvSpPr>
          <p:nvPr>
            <p:ph idx="1"/>
          </p:nvPr>
        </p:nvSpPr>
        <p:spPr/>
        <p:txBody>
          <a:bodyPr/>
          <a:lstStyle/>
          <a:p>
            <a:r>
              <a:rPr lang="es-DO" b="1" dirty="0" err="1" smtClean="0"/>
              <a:t>ctype.h</a:t>
            </a:r>
            <a:r>
              <a:rPr lang="es-DO" b="1" dirty="0" smtClean="0"/>
              <a:t>: </a:t>
            </a:r>
            <a:r>
              <a:rPr lang="es-DO" dirty="0" smtClean="0"/>
              <a:t>Es una librería estándar que declara varias funciones para el mapeo y la verificación de caracteres.</a:t>
            </a:r>
          </a:p>
          <a:p>
            <a:r>
              <a:rPr lang="es-DO" b="1" dirty="0" err="1" smtClean="0"/>
              <a:t>int</a:t>
            </a:r>
            <a:r>
              <a:rPr lang="es-DO" b="1" dirty="0" smtClean="0"/>
              <a:t> </a:t>
            </a:r>
            <a:r>
              <a:rPr lang="es-DO" b="1" dirty="0" err="1" smtClean="0"/>
              <a:t>getchar</a:t>
            </a:r>
            <a:r>
              <a:rPr lang="es-DO" b="1" dirty="0" smtClean="0"/>
              <a:t>(</a:t>
            </a:r>
            <a:r>
              <a:rPr lang="es-DO" b="1" dirty="0" err="1" smtClean="0"/>
              <a:t>void</a:t>
            </a:r>
            <a:r>
              <a:rPr lang="es-DO" b="1" dirty="0" smtClean="0"/>
              <a:t>): </a:t>
            </a:r>
            <a:r>
              <a:rPr lang="es-DO" dirty="0" smtClean="0"/>
              <a:t>Obtiene un carácter de la entrada estándar</a:t>
            </a:r>
          </a:p>
          <a:p>
            <a:r>
              <a:rPr lang="es-DO" b="1" dirty="0" err="1" smtClean="0"/>
              <a:t>int</a:t>
            </a:r>
            <a:r>
              <a:rPr lang="es-DO" b="1" dirty="0" smtClean="0"/>
              <a:t> </a:t>
            </a:r>
            <a:r>
              <a:rPr lang="es-DO" b="1" dirty="0" err="1" smtClean="0"/>
              <a:t>isdigit</a:t>
            </a:r>
            <a:r>
              <a:rPr lang="es-DO" b="1" dirty="0" smtClean="0"/>
              <a:t>( </a:t>
            </a:r>
            <a:r>
              <a:rPr lang="es-DO" b="1" dirty="0" err="1" smtClean="0"/>
              <a:t>int</a:t>
            </a:r>
            <a:r>
              <a:rPr lang="es-DO" b="1" dirty="0" smtClean="0"/>
              <a:t> </a:t>
            </a:r>
            <a:r>
              <a:rPr lang="es-DO" b="1" dirty="0" err="1" smtClean="0"/>
              <a:t>arg</a:t>
            </a:r>
            <a:r>
              <a:rPr lang="es-DO" b="1" dirty="0" smtClean="0"/>
              <a:t> ): </a:t>
            </a:r>
            <a:r>
              <a:rPr lang="es-DO" dirty="0" smtClean="0"/>
              <a:t>toma un argumento y retorna un número mayor a cero si el argumento corresponde a un dígito decimal.</a:t>
            </a:r>
            <a:endParaRPr lang="es-DO" dirty="0"/>
          </a:p>
        </p:txBody>
      </p:sp>
    </p:spTree>
    <p:extLst>
      <p:ext uri="{BB962C8B-B14F-4D97-AF65-F5344CB8AC3E}">
        <p14:creationId xmlns:p14="http://schemas.microsoft.com/office/powerpoint/2010/main" val="34419052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s-DO" dirty="0"/>
              <a:t>Librerías y Funciones</a:t>
            </a:r>
            <a:endParaRPr lang="en-US" dirty="0"/>
          </a:p>
        </p:txBody>
      </p:sp>
      <p:sp>
        <p:nvSpPr>
          <p:cNvPr id="3" name="2 Marcador de contenido"/>
          <p:cNvSpPr>
            <a:spLocks noGrp="1"/>
          </p:cNvSpPr>
          <p:nvPr>
            <p:ph idx="1"/>
          </p:nvPr>
        </p:nvSpPr>
        <p:spPr/>
        <p:txBody>
          <a:bodyPr/>
          <a:lstStyle/>
          <a:p>
            <a:r>
              <a:rPr lang="es-DO" b="1" dirty="0" err="1" smtClean="0"/>
              <a:t>int</a:t>
            </a:r>
            <a:r>
              <a:rPr lang="es-DO" b="1" dirty="0" smtClean="0"/>
              <a:t> </a:t>
            </a:r>
            <a:r>
              <a:rPr lang="es-DO" b="1" dirty="0" err="1" smtClean="0"/>
              <a:t>ungetc</a:t>
            </a:r>
            <a:r>
              <a:rPr lang="es-DO" b="1" dirty="0" smtClean="0"/>
              <a:t> ( </a:t>
            </a:r>
            <a:r>
              <a:rPr lang="es-DO" b="1" dirty="0" err="1" smtClean="0"/>
              <a:t>int</a:t>
            </a:r>
            <a:r>
              <a:rPr lang="es-DO" b="1" dirty="0" smtClean="0"/>
              <a:t> </a:t>
            </a:r>
            <a:r>
              <a:rPr lang="es-DO" b="1" dirty="0" err="1" smtClean="0"/>
              <a:t>character</a:t>
            </a:r>
            <a:r>
              <a:rPr lang="es-DO" b="1" dirty="0" smtClean="0"/>
              <a:t>, FILE * </a:t>
            </a:r>
            <a:r>
              <a:rPr lang="es-DO" b="1" dirty="0" err="1" smtClean="0"/>
              <a:t>stream</a:t>
            </a:r>
            <a:r>
              <a:rPr lang="es-DO" b="1" dirty="0" smtClean="0"/>
              <a:t> ): </a:t>
            </a:r>
            <a:r>
              <a:rPr lang="es-DO" dirty="0" smtClean="0"/>
              <a:t>coloca de regreso un carácter en la corriente de entrada.</a:t>
            </a:r>
          </a:p>
          <a:p>
            <a:r>
              <a:rPr lang="es-DO" b="1" dirty="0" err="1" smtClean="0"/>
              <a:t>int</a:t>
            </a:r>
            <a:r>
              <a:rPr lang="es-DO" b="1" dirty="0" smtClean="0"/>
              <a:t> </a:t>
            </a:r>
            <a:r>
              <a:rPr lang="es-DO" b="1" dirty="0" err="1" smtClean="0"/>
              <a:t>scanf</a:t>
            </a:r>
            <a:r>
              <a:rPr lang="es-DO" b="1" dirty="0" smtClean="0"/>
              <a:t> ( </a:t>
            </a:r>
            <a:r>
              <a:rPr lang="es-DO" b="1" dirty="0" err="1" smtClean="0"/>
              <a:t>const</a:t>
            </a:r>
            <a:r>
              <a:rPr lang="es-DO" b="1" dirty="0" smtClean="0"/>
              <a:t> </a:t>
            </a:r>
            <a:r>
              <a:rPr lang="es-DO" b="1" dirty="0" err="1" smtClean="0"/>
              <a:t>char</a:t>
            </a:r>
            <a:r>
              <a:rPr lang="es-DO" b="1" dirty="0" smtClean="0"/>
              <a:t> * </a:t>
            </a:r>
            <a:r>
              <a:rPr lang="es-DO" b="1" dirty="0" err="1" smtClean="0"/>
              <a:t>format</a:t>
            </a:r>
            <a:r>
              <a:rPr lang="es-DO" b="1" dirty="0" smtClean="0"/>
              <a:t>, ... ) </a:t>
            </a:r>
            <a:r>
              <a:rPr lang="es-DO" dirty="0" smtClean="0"/>
              <a:t>Lee datos de la entrada estándar de acuerdo a un formato especificado.</a:t>
            </a:r>
          </a:p>
          <a:p>
            <a:r>
              <a:rPr lang="es-DO" b="1" dirty="0" err="1" smtClean="0"/>
              <a:t>int</a:t>
            </a:r>
            <a:r>
              <a:rPr lang="es-DO" b="1" dirty="0" smtClean="0"/>
              <a:t> </a:t>
            </a:r>
            <a:r>
              <a:rPr lang="es-DO" b="1" dirty="0" err="1" smtClean="0"/>
              <a:t>printf</a:t>
            </a:r>
            <a:r>
              <a:rPr lang="es-DO" b="1" dirty="0" smtClean="0"/>
              <a:t> ( </a:t>
            </a:r>
            <a:r>
              <a:rPr lang="es-DO" b="1" dirty="0" err="1" smtClean="0"/>
              <a:t>const</a:t>
            </a:r>
            <a:r>
              <a:rPr lang="es-DO" b="1" dirty="0" smtClean="0"/>
              <a:t> </a:t>
            </a:r>
            <a:r>
              <a:rPr lang="es-DO" b="1" dirty="0" err="1" smtClean="0"/>
              <a:t>char</a:t>
            </a:r>
            <a:r>
              <a:rPr lang="es-DO" b="1" dirty="0" smtClean="0"/>
              <a:t> * </a:t>
            </a:r>
            <a:r>
              <a:rPr lang="es-DO" b="1" dirty="0" err="1" smtClean="0"/>
              <a:t>format</a:t>
            </a:r>
            <a:r>
              <a:rPr lang="es-DO" b="1" dirty="0" smtClean="0"/>
              <a:t>, ... ): </a:t>
            </a:r>
            <a:r>
              <a:rPr lang="es-DO" dirty="0" smtClean="0"/>
              <a:t>Escribe una cadena de caracteres a la salida estándar</a:t>
            </a:r>
          </a:p>
          <a:p>
            <a:r>
              <a:rPr lang="es-DO" b="1" dirty="0" err="1" smtClean="0"/>
              <a:t>char</a:t>
            </a:r>
            <a:r>
              <a:rPr lang="es-DO" b="1" dirty="0" smtClean="0"/>
              <a:t> * </a:t>
            </a:r>
            <a:r>
              <a:rPr lang="es-DO" b="1" dirty="0" err="1" smtClean="0"/>
              <a:t>strcpy</a:t>
            </a:r>
            <a:r>
              <a:rPr lang="es-DO" b="1" dirty="0" smtClean="0"/>
              <a:t> ( </a:t>
            </a:r>
            <a:r>
              <a:rPr lang="es-DO" b="1" dirty="0" err="1" smtClean="0"/>
              <a:t>char</a:t>
            </a:r>
            <a:r>
              <a:rPr lang="es-DO" b="1" dirty="0" smtClean="0"/>
              <a:t> * </a:t>
            </a:r>
            <a:r>
              <a:rPr lang="es-DO" b="1" dirty="0" err="1" smtClean="0"/>
              <a:t>destination</a:t>
            </a:r>
            <a:r>
              <a:rPr lang="es-DO" b="1" dirty="0" smtClean="0"/>
              <a:t>, </a:t>
            </a:r>
            <a:r>
              <a:rPr lang="es-DO" b="1" dirty="0" err="1" smtClean="0"/>
              <a:t>const</a:t>
            </a:r>
            <a:r>
              <a:rPr lang="es-DO" b="1" dirty="0" smtClean="0"/>
              <a:t> </a:t>
            </a:r>
            <a:r>
              <a:rPr lang="es-DO" b="1" dirty="0" err="1" smtClean="0"/>
              <a:t>char</a:t>
            </a:r>
            <a:r>
              <a:rPr lang="es-DO" b="1" dirty="0" smtClean="0"/>
              <a:t> * </a:t>
            </a:r>
            <a:r>
              <a:rPr lang="es-DO" b="1" dirty="0" err="1" smtClean="0"/>
              <a:t>source</a:t>
            </a:r>
            <a:r>
              <a:rPr lang="es-DO" b="1" dirty="0" smtClean="0"/>
              <a:t> ): </a:t>
            </a:r>
            <a:r>
              <a:rPr lang="es-DO" dirty="0" smtClean="0"/>
              <a:t>Copia una cadena de caracteres hacia otra.</a:t>
            </a:r>
            <a:endParaRPr lang="es-DO" dirty="0"/>
          </a:p>
        </p:txBody>
      </p:sp>
    </p:spTree>
    <p:extLst>
      <p:ext uri="{BB962C8B-B14F-4D97-AF65-F5344CB8AC3E}">
        <p14:creationId xmlns:p14="http://schemas.microsoft.com/office/powerpoint/2010/main" val="263386204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s-DO" dirty="0"/>
              <a:t>Librerías y Funciones</a:t>
            </a:r>
            <a:endParaRPr lang="en-US" dirty="0"/>
          </a:p>
        </p:txBody>
      </p:sp>
      <p:sp>
        <p:nvSpPr>
          <p:cNvPr id="3" name="2 Marcador de contenido"/>
          <p:cNvSpPr>
            <a:spLocks noGrp="1"/>
          </p:cNvSpPr>
          <p:nvPr>
            <p:ph idx="1"/>
          </p:nvPr>
        </p:nvSpPr>
        <p:spPr/>
        <p:txBody>
          <a:bodyPr/>
          <a:lstStyle/>
          <a:p>
            <a:r>
              <a:rPr lang="es-DO" b="1" dirty="0" err="1" smtClean="0"/>
              <a:t>int</a:t>
            </a:r>
            <a:r>
              <a:rPr lang="es-DO" b="1" dirty="0" smtClean="0"/>
              <a:t> </a:t>
            </a:r>
            <a:r>
              <a:rPr lang="es-DO" b="1" dirty="0" err="1" smtClean="0"/>
              <a:t>strcmp</a:t>
            </a:r>
            <a:r>
              <a:rPr lang="es-DO" b="1" dirty="0" smtClean="0"/>
              <a:t>( </a:t>
            </a:r>
            <a:r>
              <a:rPr lang="es-DO" b="1" dirty="0" err="1" smtClean="0"/>
              <a:t>const</a:t>
            </a:r>
            <a:r>
              <a:rPr lang="es-DO" b="1" dirty="0" smtClean="0"/>
              <a:t> </a:t>
            </a:r>
            <a:r>
              <a:rPr lang="es-DO" b="1" dirty="0" err="1" smtClean="0"/>
              <a:t>char</a:t>
            </a:r>
            <a:r>
              <a:rPr lang="es-DO" b="1" dirty="0" smtClean="0"/>
              <a:t> * str1, </a:t>
            </a:r>
            <a:r>
              <a:rPr lang="es-DO" b="1" dirty="0" err="1" smtClean="0"/>
              <a:t>const</a:t>
            </a:r>
            <a:r>
              <a:rPr lang="es-DO" b="1" dirty="0" smtClean="0"/>
              <a:t> </a:t>
            </a:r>
            <a:r>
              <a:rPr lang="es-DO" b="1" dirty="0" err="1" smtClean="0"/>
              <a:t>char</a:t>
            </a:r>
            <a:r>
              <a:rPr lang="es-DO" b="1" dirty="0" smtClean="0"/>
              <a:t> * str2 ): </a:t>
            </a:r>
            <a:r>
              <a:rPr lang="es-DO" dirty="0" smtClean="0"/>
              <a:t>Compara dos cadenas de caracteres, retornando cero si son iguales, mayor a cero si la segunda cadena es mayor lexicográficamente, de lo contrario retorna un número menor a cero.</a:t>
            </a:r>
          </a:p>
          <a:p>
            <a:r>
              <a:rPr lang="es-DO" b="1" dirty="0" err="1" smtClean="0"/>
              <a:t>size_t</a:t>
            </a:r>
            <a:r>
              <a:rPr lang="es-DO" b="1" dirty="0" smtClean="0"/>
              <a:t> </a:t>
            </a:r>
            <a:r>
              <a:rPr lang="es-DO" b="1" dirty="0" err="1" smtClean="0"/>
              <a:t>strlen</a:t>
            </a:r>
            <a:r>
              <a:rPr lang="es-DO" b="1" dirty="0" smtClean="0"/>
              <a:t>( </a:t>
            </a:r>
            <a:r>
              <a:rPr lang="es-DO" b="1" dirty="0" err="1" smtClean="0"/>
              <a:t>const</a:t>
            </a:r>
            <a:r>
              <a:rPr lang="es-DO" b="1" dirty="0" smtClean="0"/>
              <a:t> </a:t>
            </a:r>
            <a:r>
              <a:rPr lang="es-DO" b="1" dirty="0" err="1" smtClean="0"/>
              <a:t>char</a:t>
            </a:r>
            <a:r>
              <a:rPr lang="es-DO" b="1" dirty="0" smtClean="0"/>
              <a:t> * </a:t>
            </a:r>
            <a:r>
              <a:rPr lang="es-DO" b="1" dirty="0" err="1" smtClean="0"/>
              <a:t>str</a:t>
            </a:r>
            <a:r>
              <a:rPr lang="es-DO" b="1" dirty="0" smtClean="0"/>
              <a:t> ): </a:t>
            </a:r>
            <a:r>
              <a:rPr lang="es-DO" dirty="0" smtClean="0"/>
              <a:t>Devuelve el tamaño de una cadena de caracteres.</a:t>
            </a:r>
          </a:p>
          <a:p>
            <a:r>
              <a:rPr lang="es-DO" b="1" dirty="0" err="1" smtClean="0"/>
              <a:t>int</a:t>
            </a:r>
            <a:r>
              <a:rPr lang="es-DO" b="1" dirty="0" smtClean="0"/>
              <a:t> </a:t>
            </a:r>
            <a:r>
              <a:rPr lang="es-DO" b="1" dirty="0" err="1" smtClean="0"/>
              <a:t>fprintf</a:t>
            </a:r>
            <a:r>
              <a:rPr lang="es-DO" b="1" dirty="0" smtClean="0"/>
              <a:t>(FILE * </a:t>
            </a:r>
            <a:r>
              <a:rPr lang="es-DO" b="1" dirty="0" err="1" smtClean="0"/>
              <a:t>stream</a:t>
            </a:r>
            <a:r>
              <a:rPr lang="es-DO" b="1" dirty="0" smtClean="0"/>
              <a:t>, </a:t>
            </a:r>
            <a:r>
              <a:rPr lang="es-DO" b="1" dirty="0" err="1" smtClean="0"/>
              <a:t>const</a:t>
            </a:r>
            <a:r>
              <a:rPr lang="es-DO" b="1" dirty="0" smtClean="0"/>
              <a:t> </a:t>
            </a:r>
            <a:r>
              <a:rPr lang="es-DO" b="1" dirty="0" err="1" smtClean="0"/>
              <a:t>char</a:t>
            </a:r>
            <a:r>
              <a:rPr lang="es-DO" b="1" dirty="0" smtClean="0"/>
              <a:t> * </a:t>
            </a:r>
            <a:r>
              <a:rPr lang="es-DO" b="1" dirty="0" err="1" smtClean="0"/>
              <a:t>format</a:t>
            </a:r>
            <a:r>
              <a:rPr lang="es-DO" b="1" dirty="0" smtClean="0"/>
              <a:t>, ...): </a:t>
            </a:r>
            <a:r>
              <a:rPr lang="es-DO" dirty="0" smtClean="0"/>
              <a:t>Escribe una cadena de caracteres a una corriente específica.</a:t>
            </a:r>
          </a:p>
          <a:p>
            <a:r>
              <a:rPr lang="es-DO" b="1" dirty="0" err="1" smtClean="0"/>
              <a:t>void</a:t>
            </a:r>
            <a:r>
              <a:rPr lang="es-DO" b="1" dirty="0" smtClean="0"/>
              <a:t> </a:t>
            </a:r>
            <a:r>
              <a:rPr lang="es-DO" b="1" dirty="0" err="1" smtClean="0"/>
              <a:t>exit</a:t>
            </a:r>
            <a:r>
              <a:rPr lang="es-DO" b="1" dirty="0" smtClean="0"/>
              <a:t> (</a:t>
            </a:r>
            <a:r>
              <a:rPr lang="es-DO" b="1" dirty="0" err="1" smtClean="0"/>
              <a:t>int</a:t>
            </a:r>
            <a:r>
              <a:rPr lang="es-DO" b="1" dirty="0" smtClean="0"/>
              <a:t> status): </a:t>
            </a:r>
            <a:r>
              <a:rPr lang="es-DO" dirty="0" smtClean="0"/>
              <a:t>Termina un proceso.</a:t>
            </a:r>
            <a:endParaRPr lang="es-DO" dirty="0"/>
          </a:p>
        </p:txBody>
      </p:sp>
    </p:spTree>
    <p:extLst>
      <p:ext uri="{BB962C8B-B14F-4D97-AF65-F5344CB8AC3E}">
        <p14:creationId xmlns:p14="http://schemas.microsoft.com/office/powerpoint/2010/main" val="264976194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err="1" smtClean="0"/>
              <a:t>Encabezado</a:t>
            </a:r>
            <a:r>
              <a:rPr lang="en-US" dirty="0" smtClean="0"/>
              <a:t> </a:t>
            </a:r>
            <a:r>
              <a:rPr lang="en-US" dirty="0" err="1" smtClean="0"/>
              <a:t>global.h</a:t>
            </a:r>
            <a:endParaRPr lang="en-US" dirty="0"/>
          </a:p>
        </p:txBody>
      </p:sp>
      <p:sp>
        <p:nvSpPr>
          <p:cNvPr id="3" name="Content Placeholder 2"/>
          <p:cNvSpPr>
            <a:spLocks noGrp="1"/>
          </p:cNvSpPr>
          <p:nvPr>
            <p:ph type="subTitle" idx="1"/>
          </p:nvPr>
        </p:nvSpPr>
        <p:spPr/>
        <p:txBody>
          <a:bodyPr/>
          <a:lstStyle/>
          <a:p>
            <a:r>
              <a:rPr lang="en-US" dirty="0" err="1"/>
              <a:t>Francheska</a:t>
            </a:r>
            <a:r>
              <a:rPr lang="en-US" dirty="0"/>
              <a:t> Mora 100165954</a:t>
            </a:r>
          </a:p>
          <a:p>
            <a:endParaRPr lang="en-US" dirty="0"/>
          </a:p>
        </p:txBody>
      </p:sp>
    </p:spTree>
    <p:extLst>
      <p:ext uri="{BB962C8B-B14F-4D97-AF65-F5344CB8AC3E}">
        <p14:creationId xmlns:p14="http://schemas.microsoft.com/office/powerpoint/2010/main" val="310516327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Title 1"/>
          <p:cNvSpPr>
            <a:spLocks noGrp="1"/>
          </p:cNvSpPr>
          <p:nvPr>
            <p:ph type="title"/>
          </p:nvPr>
        </p:nvSpPr>
        <p:spPr/>
        <p:txBody>
          <a:bodyPr/>
          <a:lstStyle/>
          <a:p>
            <a:r>
              <a:rPr lang="en-US" altLang="zh-CN" smtClean="0"/>
              <a:t>Encabezado global.h</a:t>
            </a:r>
            <a:endParaRPr lang="en-US" altLang="zh-CN" dirty="0"/>
          </a:p>
        </p:txBody>
      </p:sp>
      <p:sp>
        <p:nvSpPr>
          <p:cNvPr id="2" name="Content Placeholder 1"/>
          <p:cNvSpPr>
            <a:spLocks noGrp="1"/>
          </p:cNvSpPr>
          <p:nvPr>
            <p:ph sz="quarter" idx="1"/>
          </p:nvPr>
        </p:nvSpPr>
        <p:spPr/>
        <p:txBody>
          <a:bodyPr/>
          <a:lstStyle/>
          <a:p>
            <a:r>
              <a:rPr lang="es-US" smtClean="0"/>
              <a:t>El encabezado global.h es un archivo que será incluido por todos los módulos del compilador y
contiene definiciones que serán usadas de manera global.</a:t>
            </a:r>
            <a:endParaRPr lang="en-US" dirty="0"/>
          </a:p>
        </p:txBody>
      </p:sp>
      <p:sp>
        <p:nvSpPr>
          <p:cNvPr id="1048647" name="TextBox 1048646"/>
          <p:cNvSpPr txBox="1"/>
          <p:nvPr/>
        </p:nvSpPr>
        <p:spPr>
          <a:xfrm>
            <a:off x="1085260" y="2740357"/>
            <a:ext cx="6609380" cy="954107"/>
          </a:xfrm>
          <a:prstGeom prst="rect">
            <a:avLst/>
          </a:prstGeom>
        </p:spPr>
        <p:txBody>
          <a:bodyPr wrap="square" rtlCol="0">
            <a:spAutoFit/>
          </a:bodyPr>
          <a:lstStyle/>
          <a:p>
            <a:r>
              <a:rPr lang="es-US" sz="2800" dirty="0">
                <a:solidFill>
                  <a:srgbClr val="000000"/>
                </a:solidFill>
              </a:rPr>
              <a:t>
</a:t>
            </a:r>
          </a:p>
        </p:txBody>
      </p:sp>
    </p:spTree>
    <p:extLst>
      <p:ext uri="{BB962C8B-B14F-4D97-AF65-F5344CB8AC3E}">
        <p14:creationId xmlns:p14="http://schemas.microsoft.com/office/powerpoint/2010/main" val="37238466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Un </a:t>
            </a:r>
            <a:r>
              <a:rPr lang="en-US" dirty="0" err="1" smtClean="0"/>
              <a:t>compilador</a:t>
            </a:r>
            <a:r>
              <a:rPr lang="en-US" dirty="0" smtClean="0"/>
              <a:t> </a:t>
            </a:r>
            <a:r>
              <a:rPr lang="en-US" dirty="0" err="1" smtClean="0"/>
              <a:t>sencillo</a:t>
            </a:r>
            <a:r>
              <a:rPr lang="en-US" dirty="0" smtClean="0"/>
              <a:t> de </a:t>
            </a:r>
            <a:r>
              <a:rPr lang="en-US" dirty="0" err="1" smtClean="0"/>
              <a:t>una</a:t>
            </a:r>
            <a:r>
              <a:rPr lang="en-US" dirty="0" smtClean="0"/>
              <a:t> </a:t>
            </a:r>
            <a:r>
              <a:rPr lang="en-US" dirty="0" err="1" smtClean="0"/>
              <a:t>pasada</a:t>
            </a:r>
            <a:endParaRPr lang="en-US" dirty="0"/>
          </a:p>
        </p:txBody>
      </p:sp>
      <p:sp>
        <p:nvSpPr>
          <p:cNvPr id="3" name="Content Placeholder 2"/>
          <p:cNvSpPr>
            <a:spLocks noGrp="1"/>
          </p:cNvSpPr>
          <p:nvPr>
            <p:ph sz="quarter" idx="1"/>
          </p:nvPr>
        </p:nvSpPr>
        <p:spPr/>
        <p:txBody>
          <a:bodyPr/>
          <a:lstStyle/>
          <a:p>
            <a:r>
              <a:rPr lang="en-US" dirty="0" err="1" smtClean="0"/>
              <a:t>Aneudy</a:t>
            </a:r>
            <a:r>
              <a:rPr lang="en-US" dirty="0" smtClean="0"/>
              <a:t> </a:t>
            </a:r>
            <a:r>
              <a:rPr lang="en-US" dirty="0" err="1" smtClean="0"/>
              <a:t>Labour</a:t>
            </a:r>
            <a:r>
              <a:rPr lang="en-US" dirty="0" smtClean="0"/>
              <a:t> 100060227</a:t>
            </a:r>
          </a:p>
          <a:p>
            <a:r>
              <a:rPr lang="en-US" dirty="0" err="1" smtClean="0"/>
              <a:t>Francheska</a:t>
            </a:r>
            <a:r>
              <a:rPr lang="en-US" dirty="0" smtClean="0"/>
              <a:t> Mora 100165954</a:t>
            </a:r>
          </a:p>
          <a:p>
            <a:r>
              <a:rPr lang="en-US" dirty="0" err="1" smtClean="0"/>
              <a:t>Julston</a:t>
            </a:r>
            <a:r>
              <a:rPr lang="en-US" dirty="0" smtClean="0"/>
              <a:t> </a:t>
            </a:r>
            <a:r>
              <a:rPr lang="en-US" dirty="0" err="1" smtClean="0"/>
              <a:t>Díaz</a:t>
            </a:r>
            <a:r>
              <a:rPr lang="en-US" dirty="0" smtClean="0"/>
              <a:t> 100200853</a:t>
            </a:r>
          </a:p>
          <a:p>
            <a:r>
              <a:rPr lang="en-US" dirty="0" smtClean="0"/>
              <a:t>Raffy Rodriguez </a:t>
            </a:r>
            <a:r>
              <a:rPr lang="en-US" dirty="0"/>
              <a:t>100162485</a:t>
            </a:r>
            <a:endParaRPr lang="en-US" dirty="0" smtClean="0"/>
          </a:p>
          <a:p>
            <a:r>
              <a:rPr lang="en-US" dirty="0" err="1" smtClean="0"/>
              <a:t>Jenses</a:t>
            </a:r>
            <a:r>
              <a:rPr lang="en-US" dirty="0" smtClean="0"/>
              <a:t> </a:t>
            </a:r>
            <a:r>
              <a:rPr lang="en-US" dirty="0" err="1" smtClean="0"/>
              <a:t>Fragoso</a:t>
            </a:r>
            <a:r>
              <a:rPr lang="en-US" dirty="0" smtClean="0"/>
              <a:t> 100155518</a:t>
            </a:r>
          </a:p>
          <a:p>
            <a:r>
              <a:rPr lang="en-US" dirty="0" err="1" smtClean="0"/>
              <a:t>Marleny</a:t>
            </a:r>
            <a:r>
              <a:rPr lang="en-US" dirty="0" smtClean="0"/>
              <a:t> Peña 100112279</a:t>
            </a:r>
            <a:endParaRPr lang="en-US" dirty="0"/>
          </a:p>
        </p:txBody>
      </p:sp>
    </p:spTree>
    <p:extLst>
      <p:ext uri="{BB962C8B-B14F-4D97-AF65-F5344CB8AC3E}">
        <p14:creationId xmlns:p14="http://schemas.microsoft.com/office/powerpoint/2010/main" val="85166589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zh-CN" smtClean="0"/>
              <a:t>Encabezado global.h</a:t>
            </a:r>
            <a:endParaRPr lang="en-US" dirty="0"/>
          </a:p>
        </p:txBody>
      </p:sp>
      <p:sp>
        <p:nvSpPr>
          <p:cNvPr id="5" name="Content Placeholder 4"/>
          <p:cNvSpPr>
            <a:spLocks noGrp="1"/>
          </p:cNvSpPr>
          <p:nvPr>
            <p:ph sz="quarter" idx="1"/>
          </p:nvPr>
        </p:nvSpPr>
        <p:spPr/>
        <p:txBody>
          <a:bodyPr>
            <a:normAutofit fontScale="47500" lnSpcReduction="20000"/>
          </a:bodyPr>
          <a:lstStyle/>
          <a:p>
            <a:pPr marL="0" indent="0">
              <a:buNone/>
            </a:pPr>
            <a:r>
              <a:rPr lang="en-US" dirty="0" smtClean="0">
                <a:latin typeface="Courier New" pitchFamily="49" charset="0"/>
                <a:cs typeface="Courier New" pitchFamily="49" charset="0"/>
              </a:rPr>
              <a:t>#</a:t>
            </a:r>
            <a:r>
              <a:rPr lang="en-US" dirty="0" smtClean="0">
                <a:latin typeface="Courier New" pitchFamily="49" charset="0"/>
                <a:cs typeface="Courier New" pitchFamily="49" charset="0"/>
              </a:rPr>
              <a:t>include &lt;</a:t>
            </a:r>
            <a:r>
              <a:rPr lang="en-US" dirty="0" err="1" smtClean="0">
                <a:latin typeface="Courier New" pitchFamily="49" charset="0"/>
                <a:cs typeface="Courier New" pitchFamily="49" charset="0"/>
              </a:rPr>
              <a:t>stdio.h</a:t>
            </a:r>
            <a:r>
              <a:rPr lang="en-US" dirty="0" smtClean="0">
                <a:latin typeface="Courier New" pitchFamily="49" charset="0"/>
                <a:cs typeface="Courier New" pitchFamily="49" charset="0"/>
              </a:rPr>
              <a:t>&gt;                  // </a:t>
            </a:r>
            <a:r>
              <a:rPr lang="en-US" dirty="0" err="1" smtClean="0">
                <a:latin typeface="Courier New" pitchFamily="49" charset="0"/>
                <a:cs typeface="Courier New" pitchFamily="49" charset="0"/>
              </a:rPr>
              <a:t>carga</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las</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rutinas</a:t>
            </a:r>
            <a:r>
              <a:rPr lang="en-US" dirty="0" smtClean="0">
                <a:latin typeface="Courier New" pitchFamily="49" charset="0"/>
                <a:cs typeface="Courier New" pitchFamily="49" charset="0"/>
              </a:rPr>
              <a:t> IO</a:t>
            </a:r>
          </a:p>
          <a:p>
            <a:pPr marL="0" indent="0">
              <a:buNone/>
            </a:pPr>
            <a:r>
              <a:rPr lang="en-US" dirty="0" smtClean="0">
                <a:latin typeface="Courier New" pitchFamily="49" charset="0"/>
                <a:cs typeface="Courier New" pitchFamily="49" charset="0"/>
              </a:rPr>
              <a:t>#include &lt;</a:t>
            </a:r>
            <a:r>
              <a:rPr lang="en-US" dirty="0" err="1" smtClean="0">
                <a:latin typeface="Courier New" pitchFamily="49" charset="0"/>
                <a:cs typeface="Courier New" pitchFamily="49" charset="0"/>
              </a:rPr>
              <a:t>ctype.h</a:t>
            </a:r>
            <a:r>
              <a:rPr lang="en-US" dirty="0" smtClean="0">
                <a:latin typeface="Courier New" pitchFamily="49" charset="0"/>
                <a:cs typeface="Courier New" pitchFamily="49" charset="0"/>
              </a:rPr>
              <a:t>&gt;                  // </a:t>
            </a:r>
            <a:r>
              <a:rPr lang="en-US" dirty="0" err="1" smtClean="0">
                <a:latin typeface="Courier New" pitchFamily="49" charset="0"/>
                <a:cs typeface="Courier New" pitchFamily="49" charset="0"/>
              </a:rPr>
              <a:t>carga</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las</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rutinas</a:t>
            </a:r>
            <a:r>
              <a:rPr lang="en-US" dirty="0" smtClean="0">
                <a:latin typeface="Courier New" pitchFamily="49" charset="0"/>
                <a:cs typeface="Courier New" pitchFamily="49" charset="0"/>
              </a:rPr>
              <a:t> de </a:t>
            </a:r>
            <a:r>
              <a:rPr lang="en-US" dirty="0" err="1" smtClean="0">
                <a:latin typeface="Courier New" pitchFamily="49" charset="0"/>
                <a:cs typeface="Courier New" pitchFamily="49" charset="0"/>
              </a:rPr>
              <a:t>prueba</a:t>
            </a:r>
            <a:r>
              <a:rPr lang="en-US" dirty="0" smtClean="0">
                <a:latin typeface="Courier New" pitchFamily="49" charset="0"/>
                <a:cs typeface="Courier New" pitchFamily="49" charset="0"/>
              </a:rPr>
              <a:t> de </a:t>
            </a:r>
            <a:r>
              <a:rPr lang="en-US" dirty="0" err="1" smtClean="0">
                <a:latin typeface="Courier New" pitchFamily="49" charset="0"/>
                <a:cs typeface="Courier New" pitchFamily="49" charset="0"/>
              </a:rPr>
              <a:t>caracteres</a:t>
            </a:r>
            <a:endParaRPr lang="en-US" dirty="0" smtClean="0">
              <a:latin typeface="Courier New" pitchFamily="49" charset="0"/>
              <a:cs typeface="Courier New" pitchFamily="49" charset="0"/>
            </a:endParaRPr>
          </a:p>
          <a:p>
            <a:pPr marL="0" indent="0">
              <a:buNone/>
            </a:pPr>
            <a:r>
              <a:rPr lang="en-US" dirty="0" smtClean="0">
                <a:latin typeface="Courier New" pitchFamily="49" charset="0"/>
                <a:cs typeface="Courier New" pitchFamily="49" charset="0"/>
              </a:rPr>
              <a:t>#include &lt;</a:t>
            </a:r>
            <a:r>
              <a:rPr lang="en-US" dirty="0" err="1" smtClean="0">
                <a:latin typeface="Courier New" pitchFamily="49" charset="0"/>
                <a:cs typeface="Courier New" pitchFamily="49" charset="0"/>
              </a:rPr>
              <a:t>string.h</a:t>
            </a:r>
            <a:r>
              <a:rPr lang="en-US" dirty="0" smtClean="0">
                <a:latin typeface="Courier New" pitchFamily="49" charset="0"/>
                <a:cs typeface="Courier New" pitchFamily="49" charset="0"/>
              </a:rPr>
              <a:t>&gt;                 // </a:t>
            </a:r>
            <a:r>
              <a:rPr lang="en-US" dirty="0" err="1" smtClean="0">
                <a:latin typeface="Courier New" pitchFamily="49" charset="0"/>
                <a:cs typeface="Courier New" pitchFamily="49" charset="0"/>
              </a:rPr>
              <a:t>carga</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las</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rutinas</a:t>
            </a:r>
            <a:r>
              <a:rPr lang="en-US" dirty="0" smtClean="0">
                <a:latin typeface="Courier New" pitchFamily="49" charset="0"/>
                <a:cs typeface="Courier New" pitchFamily="49" charset="0"/>
              </a:rPr>
              <a:t> de </a:t>
            </a:r>
            <a:r>
              <a:rPr lang="en-US" dirty="0" err="1" smtClean="0">
                <a:latin typeface="Courier New" pitchFamily="49" charset="0"/>
                <a:cs typeface="Courier New" pitchFamily="49" charset="0"/>
              </a:rPr>
              <a:t>cadena</a:t>
            </a:r>
            <a:r>
              <a:rPr lang="en-US" dirty="0" smtClean="0">
                <a:latin typeface="Courier New" pitchFamily="49" charset="0"/>
                <a:cs typeface="Courier New" pitchFamily="49" charset="0"/>
              </a:rPr>
              <a:t> de </a:t>
            </a:r>
            <a:r>
              <a:rPr lang="en-US" dirty="0" err="1" smtClean="0">
                <a:latin typeface="Courier New" pitchFamily="49" charset="0"/>
                <a:cs typeface="Courier New" pitchFamily="49" charset="0"/>
              </a:rPr>
              <a:t>caracteres</a:t>
            </a:r>
            <a:endParaRPr lang="en-US" dirty="0" smtClean="0">
              <a:latin typeface="Courier New" pitchFamily="49" charset="0"/>
              <a:cs typeface="Courier New" pitchFamily="49" charset="0"/>
            </a:endParaRPr>
          </a:p>
          <a:p>
            <a:pPr marL="0" indent="0">
              <a:buNone/>
            </a:pPr>
            <a:r>
              <a:rPr lang="en-US" dirty="0" smtClean="0">
                <a:latin typeface="Courier New" pitchFamily="49" charset="0"/>
                <a:cs typeface="Courier New" pitchFamily="49" charset="0"/>
              </a:rPr>
              <a:t>//--</a:t>
            </a:r>
            <a:endParaRPr lang="en-US" dirty="0" smtClean="0">
              <a:latin typeface="Courier New" pitchFamily="49" charset="0"/>
              <a:cs typeface="Courier New" pitchFamily="49" charset="0"/>
            </a:endParaRPr>
          </a:p>
          <a:p>
            <a:pPr marL="0" indent="0">
              <a:buNone/>
            </a:pPr>
            <a:r>
              <a:rPr lang="en-US" dirty="0" smtClean="0">
                <a:latin typeface="Courier New" pitchFamily="49" charset="0"/>
                <a:cs typeface="Courier New" pitchFamily="49" charset="0"/>
              </a:rPr>
              <a:t>#define BSIZE 128                   // </a:t>
            </a:r>
            <a:r>
              <a:rPr lang="en-US" dirty="0" err="1" smtClean="0">
                <a:latin typeface="Courier New" pitchFamily="49" charset="0"/>
                <a:cs typeface="Courier New" pitchFamily="49" charset="0"/>
              </a:rPr>
              <a:t>tamaño</a:t>
            </a:r>
            <a:r>
              <a:rPr lang="en-US" dirty="0" smtClean="0">
                <a:latin typeface="Courier New" pitchFamily="49" charset="0"/>
                <a:cs typeface="Courier New" pitchFamily="49" charset="0"/>
              </a:rPr>
              <a:t> del buffer</a:t>
            </a:r>
          </a:p>
          <a:p>
            <a:pPr marL="0" indent="0">
              <a:buNone/>
            </a:pPr>
            <a:r>
              <a:rPr lang="en-US" dirty="0" smtClean="0">
                <a:latin typeface="Courier New" pitchFamily="49" charset="0"/>
                <a:cs typeface="Courier New" pitchFamily="49" charset="0"/>
              </a:rPr>
              <a:t>#define NONE -1</a:t>
            </a:r>
          </a:p>
          <a:p>
            <a:pPr marL="0" indent="0">
              <a:buNone/>
            </a:pPr>
            <a:r>
              <a:rPr lang="en-US" dirty="0" smtClean="0">
                <a:latin typeface="Courier New" pitchFamily="49" charset="0"/>
                <a:cs typeface="Courier New" pitchFamily="49" charset="0"/>
              </a:rPr>
              <a:t>#define EOS '\0'</a:t>
            </a:r>
          </a:p>
          <a:p>
            <a:pPr marL="0" indent="0">
              <a:buNone/>
            </a:pPr>
            <a:r>
              <a:rPr lang="en-US" dirty="0" smtClean="0">
                <a:latin typeface="Courier New" pitchFamily="49" charset="0"/>
                <a:cs typeface="Courier New" pitchFamily="49" charset="0"/>
              </a:rPr>
              <a:t>//--</a:t>
            </a:r>
            <a:endParaRPr lang="en-US" dirty="0" smtClean="0">
              <a:latin typeface="Courier New" pitchFamily="49" charset="0"/>
              <a:cs typeface="Courier New" pitchFamily="49" charset="0"/>
            </a:endParaRPr>
          </a:p>
          <a:p>
            <a:pPr marL="0" indent="0">
              <a:buNone/>
            </a:pPr>
            <a:r>
              <a:rPr lang="en-US" dirty="0" smtClean="0">
                <a:latin typeface="Courier New" pitchFamily="49" charset="0"/>
                <a:cs typeface="Courier New" pitchFamily="49" charset="0"/>
              </a:rPr>
              <a:t>#define NUM     256</a:t>
            </a:r>
          </a:p>
          <a:p>
            <a:pPr marL="0" indent="0">
              <a:buNone/>
            </a:pPr>
            <a:r>
              <a:rPr lang="en-US" dirty="0" smtClean="0">
                <a:latin typeface="Courier New" pitchFamily="49" charset="0"/>
                <a:cs typeface="Courier New" pitchFamily="49" charset="0"/>
              </a:rPr>
              <a:t>#define DIV     257</a:t>
            </a:r>
          </a:p>
          <a:p>
            <a:pPr marL="0" indent="0">
              <a:buNone/>
            </a:pPr>
            <a:r>
              <a:rPr lang="en-US" dirty="0" smtClean="0">
                <a:latin typeface="Courier New" pitchFamily="49" charset="0"/>
                <a:cs typeface="Courier New" pitchFamily="49" charset="0"/>
              </a:rPr>
              <a:t>#define MOD     258</a:t>
            </a:r>
          </a:p>
          <a:p>
            <a:pPr marL="0" indent="0">
              <a:buNone/>
            </a:pPr>
            <a:r>
              <a:rPr lang="en-US" dirty="0" smtClean="0">
                <a:latin typeface="Courier New" pitchFamily="49" charset="0"/>
                <a:cs typeface="Courier New" pitchFamily="49" charset="0"/>
              </a:rPr>
              <a:t>#define ID      259</a:t>
            </a:r>
          </a:p>
          <a:p>
            <a:pPr marL="0" indent="0">
              <a:buNone/>
            </a:pPr>
            <a:r>
              <a:rPr lang="en-US" dirty="0" smtClean="0">
                <a:latin typeface="Courier New" pitchFamily="49" charset="0"/>
                <a:cs typeface="Courier New" pitchFamily="49" charset="0"/>
              </a:rPr>
              <a:t>#define DONE    260</a:t>
            </a:r>
          </a:p>
          <a:p>
            <a:pPr marL="0" indent="0">
              <a:buNone/>
            </a:pPr>
            <a:r>
              <a:rPr lang="en-US" dirty="0" smtClean="0">
                <a:latin typeface="Courier New" pitchFamily="49" charset="0"/>
                <a:cs typeface="Courier New" pitchFamily="49" charset="0"/>
              </a:rPr>
              <a:t>//--</a:t>
            </a:r>
            <a:endParaRPr lang="en-US" dirty="0" smtClean="0">
              <a:latin typeface="Courier New" pitchFamily="49" charset="0"/>
              <a:cs typeface="Courier New" pitchFamily="49" charset="0"/>
            </a:endParaRPr>
          </a:p>
          <a:p>
            <a:pPr marL="0" indent="0">
              <a:buNone/>
            </a:pPr>
            <a:r>
              <a:rPr lang="en-US" dirty="0" err="1" smtClean="0">
                <a:latin typeface="Courier New" pitchFamily="49" charset="0"/>
                <a:cs typeface="Courier New" pitchFamily="49" charset="0"/>
              </a:rPr>
              <a:t>int</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tokenval</a:t>
            </a:r>
            <a:r>
              <a:rPr lang="en-US" dirty="0" smtClean="0">
                <a:latin typeface="Courier New" pitchFamily="49" charset="0"/>
                <a:cs typeface="Courier New" pitchFamily="49" charset="0"/>
              </a:rPr>
              <a:t>;                       // </a:t>
            </a:r>
            <a:r>
              <a:rPr lang="en-US" dirty="0" err="1" smtClean="0">
                <a:latin typeface="Courier New" pitchFamily="49" charset="0"/>
                <a:cs typeface="Courier New" pitchFamily="49" charset="0"/>
              </a:rPr>
              <a:t>atributo</a:t>
            </a:r>
            <a:r>
              <a:rPr lang="en-US" dirty="0" smtClean="0">
                <a:latin typeface="Courier New" pitchFamily="49" charset="0"/>
                <a:cs typeface="Courier New" pitchFamily="49" charset="0"/>
              </a:rPr>
              <a:t> valor del token</a:t>
            </a:r>
          </a:p>
          <a:p>
            <a:pPr marL="0" indent="0">
              <a:buNone/>
            </a:pPr>
            <a:r>
              <a:rPr lang="en-US" dirty="0" err="1" smtClean="0">
                <a:latin typeface="Courier New" pitchFamily="49" charset="0"/>
                <a:cs typeface="Courier New" pitchFamily="49" charset="0"/>
              </a:rPr>
              <a:t>int</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lineno</a:t>
            </a:r>
            <a:r>
              <a:rPr lang="en-US" dirty="0" smtClean="0">
                <a:latin typeface="Courier New" pitchFamily="49" charset="0"/>
                <a:cs typeface="Courier New" pitchFamily="49" charset="0"/>
              </a:rPr>
              <a:t>;                         // </a:t>
            </a:r>
            <a:r>
              <a:rPr lang="en-US" dirty="0" err="1" smtClean="0">
                <a:latin typeface="Courier New" pitchFamily="49" charset="0"/>
                <a:cs typeface="Courier New" pitchFamily="49" charset="0"/>
              </a:rPr>
              <a:t>número</a:t>
            </a:r>
            <a:r>
              <a:rPr lang="en-US" dirty="0" smtClean="0">
                <a:latin typeface="Courier New" pitchFamily="49" charset="0"/>
                <a:cs typeface="Courier New" pitchFamily="49" charset="0"/>
              </a:rPr>
              <a:t> de </a:t>
            </a:r>
            <a:r>
              <a:rPr lang="en-US" dirty="0" err="1" smtClean="0">
                <a:latin typeface="Courier New" pitchFamily="49" charset="0"/>
                <a:cs typeface="Courier New" pitchFamily="49" charset="0"/>
              </a:rPr>
              <a:t>línea</a:t>
            </a:r>
            <a:endParaRPr lang="en-US" dirty="0" smtClean="0">
              <a:latin typeface="Courier New" pitchFamily="49" charset="0"/>
              <a:cs typeface="Courier New" pitchFamily="49" charset="0"/>
            </a:endParaRPr>
          </a:p>
          <a:p>
            <a:pPr marL="0" indent="0">
              <a:buNone/>
            </a:pPr>
            <a:r>
              <a:rPr lang="en-US" dirty="0" smtClean="0">
                <a:latin typeface="Courier New" pitchFamily="49" charset="0"/>
                <a:cs typeface="Courier New" pitchFamily="49" charset="0"/>
              </a:rPr>
              <a:t>//--</a:t>
            </a:r>
            <a:endParaRPr lang="en-US" dirty="0" smtClean="0">
              <a:latin typeface="Courier New" pitchFamily="49" charset="0"/>
              <a:cs typeface="Courier New" pitchFamily="49" charset="0"/>
            </a:endParaRPr>
          </a:p>
          <a:p>
            <a:pPr marL="0" indent="0">
              <a:buNone/>
            </a:pPr>
            <a:r>
              <a:rPr lang="en-US" dirty="0" err="1" smtClean="0">
                <a:latin typeface="Courier New" pitchFamily="49" charset="0"/>
                <a:cs typeface="Courier New" pitchFamily="49" charset="0"/>
              </a:rPr>
              <a:t>struct</a:t>
            </a:r>
            <a:r>
              <a:rPr lang="en-US" dirty="0" smtClean="0">
                <a:latin typeface="Courier New" pitchFamily="49" charset="0"/>
                <a:cs typeface="Courier New" pitchFamily="49" charset="0"/>
              </a:rPr>
              <a:t> entry {                      // forma de la </a:t>
            </a:r>
            <a:r>
              <a:rPr lang="en-US" dirty="0" err="1" smtClean="0">
                <a:latin typeface="Courier New" pitchFamily="49" charset="0"/>
                <a:cs typeface="Courier New" pitchFamily="49" charset="0"/>
              </a:rPr>
              <a:t>tabla</a:t>
            </a:r>
            <a:r>
              <a:rPr lang="en-US" dirty="0" smtClean="0">
                <a:latin typeface="Courier New" pitchFamily="49" charset="0"/>
                <a:cs typeface="Courier New" pitchFamily="49" charset="0"/>
              </a:rPr>
              <a:t> de </a:t>
            </a:r>
            <a:r>
              <a:rPr lang="en-US" dirty="0" err="1" smtClean="0">
                <a:latin typeface="Courier New" pitchFamily="49" charset="0"/>
                <a:cs typeface="Courier New" pitchFamily="49" charset="0"/>
              </a:rPr>
              <a:t>símbolos</a:t>
            </a:r>
            <a:endParaRPr lang="en-US" dirty="0" smtClean="0">
              <a:latin typeface="Courier New" pitchFamily="49" charset="0"/>
              <a:cs typeface="Courier New" pitchFamily="49" charset="0"/>
            </a:endParaRPr>
          </a:p>
          <a:p>
            <a:pPr marL="0" indent="0">
              <a:buNone/>
            </a:pPr>
            <a:r>
              <a:rPr lang="en-US" dirty="0" smtClean="0">
                <a:latin typeface="Courier New" pitchFamily="49" charset="0"/>
                <a:cs typeface="Courier New" pitchFamily="49" charset="0"/>
              </a:rPr>
              <a:t>    char *</a:t>
            </a:r>
            <a:r>
              <a:rPr lang="en-US" dirty="0" err="1" smtClean="0">
                <a:latin typeface="Courier New" pitchFamily="49" charset="0"/>
                <a:cs typeface="Courier New" pitchFamily="49" charset="0"/>
              </a:rPr>
              <a:t>lexptr</a:t>
            </a:r>
            <a:r>
              <a:rPr lang="en-US" dirty="0" smtClean="0">
                <a:latin typeface="Courier New" pitchFamily="49" charset="0"/>
                <a:cs typeface="Courier New" pitchFamily="49" charset="0"/>
              </a:rPr>
              <a:t>;</a:t>
            </a:r>
          </a:p>
          <a:p>
            <a:pPr marL="0" indent="0">
              <a:buNone/>
            </a:pP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int</a:t>
            </a:r>
            <a:r>
              <a:rPr lang="en-US" dirty="0" smtClean="0">
                <a:latin typeface="Courier New" pitchFamily="49" charset="0"/>
                <a:cs typeface="Courier New" pitchFamily="49" charset="0"/>
              </a:rPr>
              <a:t> token;</a:t>
            </a:r>
          </a:p>
          <a:p>
            <a:pPr marL="0" indent="0">
              <a:buNone/>
            </a:pPr>
            <a:r>
              <a:rPr lang="en-US" dirty="0" smtClean="0">
                <a:latin typeface="Courier New" pitchFamily="49" charset="0"/>
                <a:cs typeface="Courier New" pitchFamily="49" charset="0"/>
              </a:rPr>
              <a:t>};</a:t>
            </a:r>
          </a:p>
          <a:p>
            <a:pPr marL="0" indent="0">
              <a:buNone/>
            </a:pPr>
            <a:r>
              <a:rPr lang="en-US" dirty="0" smtClean="0">
                <a:latin typeface="Courier New" pitchFamily="49" charset="0"/>
                <a:cs typeface="Courier New" pitchFamily="49" charset="0"/>
              </a:rPr>
              <a:t>//--</a:t>
            </a:r>
            <a:endParaRPr lang="en-US" dirty="0" smtClean="0">
              <a:latin typeface="Courier New" pitchFamily="49" charset="0"/>
              <a:cs typeface="Courier New" pitchFamily="49" charset="0"/>
            </a:endParaRPr>
          </a:p>
          <a:p>
            <a:pPr marL="0" indent="0">
              <a:buNone/>
            </a:pPr>
            <a:r>
              <a:rPr lang="en-US" dirty="0" err="1" smtClean="0">
                <a:latin typeface="Courier New" pitchFamily="49" charset="0"/>
                <a:cs typeface="Courier New" pitchFamily="49" charset="0"/>
              </a:rPr>
              <a:t>struct</a:t>
            </a:r>
            <a:r>
              <a:rPr lang="en-US" dirty="0" smtClean="0">
                <a:latin typeface="Courier New" pitchFamily="49" charset="0"/>
                <a:cs typeface="Courier New" pitchFamily="49" charset="0"/>
              </a:rPr>
              <a:t> entry </a:t>
            </a:r>
            <a:r>
              <a:rPr lang="en-US" dirty="0" err="1" smtClean="0">
                <a:latin typeface="Courier New" pitchFamily="49" charset="0"/>
                <a:cs typeface="Courier New" pitchFamily="49" charset="0"/>
              </a:rPr>
              <a:t>symtable</a:t>
            </a:r>
            <a:r>
              <a:rPr lang="en-US" dirty="0" smtClean="0">
                <a:latin typeface="Courier New" pitchFamily="49" charset="0"/>
                <a:cs typeface="Courier New" pitchFamily="49" charset="0"/>
              </a:rPr>
              <a:t>[];            // </a:t>
            </a:r>
            <a:r>
              <a:rPr lang="en-US" dirty="0" err="1" smtClean="0">
                <a:latin typeface="Courier New" pitchFamily="49" charset="0"/>
                <a:cs typeface="Courier New" pitchFamily="49" charset="0"/>
              </a:rPr>
              <a:t>tabla</a:t>
            </a:r>
            <a:r>
              <a:rPr lang="en-US" dirty="0" smtClean="0">
                <a:latin typeface="Courier New" pitchFamily="49" charset="0"/>
                <a:cs typeface="Courier New" pitchFamily="49" charset="0"/>
              </a:rPr>
              <a:t> de </a:t>
            </a:r>
            <a:r>
              <a:rPr lang="en-US" dirty="0" err="1" smtClean="0">
                <a:latin typeface="Courier New" pitchFamily="49" charset="0"/>
                <a:cs typeface="Courier New" pitchFamily="49" charset="0"/>
              </a:rPr>
              <a:t>símbolos</a:t>
            </a:r>
            <a:endParaRPr lang="en-US" dirty="0">
              <a:latin typeface="Courier New" pitchFamily="49" charset="0"/>
              <a:cs typeface="Courier New" pitchFamily="49" charset="0"/>
            </a:endParaRPr>
          </a:p>
        </p:txBody>
      </p:sp>
    </p:spTree>
    <p:extLst>
      <p:ext uri="{BB962C8B-B14F-4D97-AF65-F5344CB8AC3E}">
        <p14:creationId xmlns:p14="http://schemas.microsoft.com/office/powerpoint/2010/main" val="417127558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err="1"/>
              <a:t>i</a:t>
            </a:r>
            <a:r>
              <a:rPr lang="en-US" dirty="0" err="1" smtClean="0"/>
              <a:t>nit.c</a:t>
            </a:r>
            <a:endParaRPr lang="en-US" dirty="0"/>
          </a:p>
        </p:txBody>
      </p:sp>
      <p:sp>
        <p:nvSpPr>
          <p:cNvPr id="3" name="Content Placeholder 2"/>
          <p:cNvSpPr>
            <a:spLocks noGrp="1"/>
          </p:cNvSpPr>
          <p:nvPr>
            <p:ph type="subTitle" idx="1"/>
          </p:nvPr>
        </p:nvSpPr>
        <p:spPr/>
        <p:txBody>
          <a:bodyPr/>
          <a:lstStyle/>
          <a:p>
            <a:r>
              <a:rPr lang="en-US" dirty="0" err="1"/>
              <a:t>Francheska</a:t>
            </a:r>
            <a:r>
              <a:rPr lang="en-US" dirty="0"/>
              <a:t> Mora 100165954</a:t>
            </a:r>
          </a:p>
          <a:p>
            <a:endParaRPr lang="en-US" dirty="0"/>
          </a:p>
        </p:txBody>
      </p:sp>
    </p:spTree>
    <p:extLst>
      <p:ext uri="{BB962C8B-B14F-4D97-AF65-F5344CB8AC3E}">
        <p14:creationId xmlns:p14="http://schemas.microsoft.com/office/powerpoint/2010/main" val="380786914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Title 1"/>
          <p:cNvSpPr>
            <a:spLocks noGrp="1"/>
          </p:cNvSpPr>
          <p:nvPr>
            <p:ph type="title"/>
          </p:nvPr>
        </p:nvSpPr>
        <p:spPr/>
        <p:txBody>
          <a:bodyPr/>
          <a:lstStyle/>
          <a:p>
            <a:r>
              <a:rPr lang="es-US" smtClean="0"/>
              <a:t>init.c</a:t>
            </a:r>
            <a:endParaRPr lang="en-US" altLang="zh-CN" dirty="0"/>
          </a:p>
        </p:txBody>
      </p:sp>
      <p:sp>
        <p:nvSpPr>
          <p:cNvPr id="2" name="Content Placeholder 1"/>
          <p:cNvSpPr>
            <a:spLocks noGrp="1"/>
          </p:cNvSpPr>
          <p:nvPr>
            <p:ph sz="quarter" idx="1"/>
          </p:nvPr>
        </p:nvSpPr>
        <p:spPr/>
        <p:txBody>
          <a:bodyPr/>
          <a:lstStyle/>
          <a:p>
            <a:r>
              <a:rPr lang="es-US" smtClean="0"/>
              <a:t>El archivo inic.c contiene instrucciones para inicializar la tabla de símbolos</a:t>
            </a:r>
            <a:endParaRPr lang="en-US" dirty="0"/>
          </a:p>
        </p:txBody>
      </p:sp>
      <p:sp>
        <p:nvSpPr>
          <p:cNvPr id="1048647" name="TextBox 1048646"/>
          <p:cNvSpPr txBox="1"/>
          <p:nvPr/>
        </p:nvSpPr>
        <p:spPr>
          <a:xfrm>
            <a:off x="1085260" y="2740357"/>
            <a:ext cx="6609380" cy="954107"/>
          </a:xfrm>
          <a:prstGeom prst="rect">
            <a:avLst/>
          </a:prstGeom>
        </p:spPr>
        <p:txBody>
          <a:bodyPr wrap="square" rtlCol="0">
            <a:spAutoFit/>
          </a:bodyPr>
          <a:lstStyle/>
          <a:p>
            <a:r>
              <a:rPr lang="es-US" sz="2800" dirty="0">
                <a:solidFill>
                  <a:srgbClr val="000000"/>
                </a:solidFill>
              </a:rPr>
              <a:t>
</a:t>
            </a:r>
          </a:p>
        </p:txBody>
      </p:sp>
    </p:spTree>
    <p:extLst>
      <p:ext uri="{BB962C8B-B14F-4D97-AF65-F5344CB8AC3E}">
        <p14:creationId xmlns:p14="http://schemas.microsoft.com/office/powerpoint/2010/main" val="385146900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s-US" smtClean="0"/>
              <a:t>init.c</a:t>
            </a:r>
            <a:endParaRPr lang="en-US" dirty="0"/>
          </a:p>
        </p:txBody>
      </p:sp>
      <p:sp>
        <p:nvSpPr>
          <p:cNvPr id="5" name="Content Placeholder 4"/>
          <p:cNvSpPr>
            <a:spLocks noGrp="1"/>
          </p:cNvSpPr>
          <p:nvPr>
            <p:ph sz="quarter" idx="1"/>
          </p:nvPr>
        </p:nvSpPr>
        <p:spPr/>
        <p:txBody>
          <a:bodyPr>
            <a:normAutofit/>
          </a:bodyPr>
          <a:lstStyle/>
          <a:p>
            <a:pPr marL="0" indent="0">
              <a:buNone/>
            </a:pPr>
            <a:r>
              <a:rPr lang="en-US" sz="1100" dirty="0" smtClean="0">
                <a:latin typeface="Courier New" pitchFamily="49" charset="0"/>
                <a:cs typeface="Courier New" pitchFamily="49" charset="0"/>
              </a:rPr>
              <a:t>#include "</a:t>
            </a:r>
            <a:r>
              <a:rPr lang="en-US" sz="1100" dirty="0" err="1" smtClean="0">
                <a:latin typeface="Courier New" pitchFamily="49" charset="0"/>
                <a:cs typeface="Courier New" pitchFamily="49" charset="0"/>
              </a:rPr>
              <a:t>global.h</a:t>
            </a:r>
            <a:r>
              <a:rPr lang="en-US" sz="1100" dirty="0" smtClean="0">
                <a:latin typeface="Courier New" pitchFamily="49" charset="0"/>
                <a:cs typeface="Courier New" pitchFamily="49" charset="0"/>
              </a:rPr>
              <a:t>"</a:t>
            </a:r>
          </a:p>
          <a:p>
            <a:pPr marL="0" indent="0">
              <a:buNone/>
            </a:pPr>
            <a:endParaRPr lang="en-US" sz="1100" dirty="0" smtClean="0">
              <a:latin typeface="Courier New" pitchFamily="49" charset="0"/>
              <a:cs typeface="Courier New" pitchFamily="49" charset="0"/>
            </a:endParaRPr>
          </a:p>
          <a:p>
            <a:pPr marL="0" indent="0">
              <a:buNone/>
            </a:pPr>
            <a:r>
              <a:rPr lang="en-US" sz="1100" dirty="0" err="1" smtClean="0">
                <a:latin typeface="Courier New" pitchFamily="49" charset="0"/>
                <a:cs typeface="Courier New" pitchFamily="49" charset="0"/>
              </a:rPr>
              <a:t>struct</a:t>
            </a:r>
            <a:r>
              <a:rPr lang="en-US" sz="1100" dirty="0" smtClean="0">
                <a:latin typeface="Courier New" pitchFamily="49" charset="0"/>
                <a:cs typeface="Courier New" pitchFamily="49" charset="0"/>
              </a:rPr>
              <a:t> entry keywords[] = { </a:t>
            </a:r>
          </a:p>
          <a:p>
            <a:pPr marL="0" indent="0">
              <a:buNone/>
            </a:pPr>
            <a:r>
              <a:rPr lang="en-US" sz="1100" dirty="0" smtClean="0">
                <a:latin typeface="Courier New" pitchFamily="49" charset="0"/>
                <a:cs typeface="Courier New" pitchFamily="49" charset="0"/>
              </a:rPr>
              <a:t>    "div", DIV, </a:t>
            </a:r>
          </a:p>
          <a:p>
            <a:pPr marL="0" indent="0">
              <a:buNone/>
            </a:pPr>
            <a:r>
              <a:rPr lang="en-US" sz="1100" dirty="0" smtClean="0">
                <a:latin typeface="Courier New" pitchFamily="49" charset="0"/>
                <a:cs typeface="Courier New" pitchFamily="49" charset="0"/>
              </a:rPr>
              <a:t>    "mod", MOD,</a:t>
            </a:r>
          </a:p>
          <a:p>
            <a:pPr marL="0" indent="0">
              <a:buNone/>
            </a:pPr>
            <a:r>
              <a:rPr lang="en-US" sz="1100" dirty="0" smtClean="0">
                <a:latin typeface="Courier New" pitchFamily="49" charset="0"/>
                <a:cs typeface="Courier New" pitchFamily="49" charset="0"/>
              </a:rPr>
              <a:t>    0,     0</a:t>
            </a:r>
          </a:p>
          <a:p>
            <a:pPr marL="0" indent="0">
              <a:buNone/>
            </a:pPr>
            <a:r>
              <a:rPr lang="en-US" sz="1100" dirty="0" smtClean="0">
                <a:latin typeface="Courier New" pitchFamily="49" charset="0"/>
                <a:cs typeface="Courier New" pitchFamily="49" charset="0"/>
              </a:rPr>
              <a:t>};</a:t>
            </a:r>
          </a:p>
          <a:p>
            <a:pPr marL="0" indent="0">
              <a:buNone/>
            </a:pPr>
            <a:endParaRPr lang="en-US" sz="1100" dirty="0" smtClean="0">
              <a:latin typeface="Courier New" pitchFamily="49" charset="0"/>
              <a:cs typeface="Courier New" pitchFamily="49" charset="0"/>
            </a:endParaRPr>
          </a:p>
          <a:p>
            <a:pPr marL="0" indent="0">
              <a:buNone/>
            </a:pPr>
            <a:r>
              <a:rPr lang="en-US" sz="1100" dirty="0" smtClean="0">
                <a:latin typeface="Courier New" pitchFamily="49" charset="0"/>
                <a:cs typeface="Courier New" pitchFamily="49" charset="0"/>
              </a:rPr>
              <a:t>void </a:t>
            </a:r>
            <a:r>
              <a:rPr lang="en-US" sz="1100" dirty="0" err="1" smtClean="0">
                <a:latin typeface="Courier New" pitchFamily="49" charset="0"/>
                <a:cs typeface="Courier New" pitchFamily="49" charset="0"/>
              </a:rPr>
              <a:t>init</a:t>
            </a:r>
            <a:r>
              <a:rPr lang="en-US" sz="1100" dirty="0" smtClean="0">
                <a:latin typeface="Courier New" pitchFamily="49" charset="0"/>
                <a:cs typeface="Courier New" pitchFamily="49" charset="0"/>
              </a:rPr>
              <a:t>()                         // </a:t>
            </a:r>
            <a:r>
              <a:rPr lang="en-US" sz="1100" dirty="0" err="1" smtClean="0">
                <a:latin typeface="Courier New" pitchFamily="49" charset="0"/>
                <a:cs typeface="Courier New" pitchFamily="49" charset="0"/>
              </a:rPr>
              <a:t>carga</a:t>
            </a:r>
            <a:r>
              <a:rPr lang="en-US" sz="1100" dirty="0" smtClean="0">
                <a:latin typeface="Courier New" pitchFamily="49" charset="0"/>
                <a:cs typeface="Courier New" pitchFamily="49" charset="0"/>
              </a:rPr>
              <a:t> </a:t>
            </a:r>
            <a:r>
              <a:rPr lang="en-US" sz="1100" dirty="0" err="1" smtClean="0">
                <a:latin typeface="Courier New" pitchFamily="49" charset="0"/>
                <a:cs typeface="Courier New" pitchFamily="49" charset="0"/>
              </a:rPr>
              <a:t>las</a:t>
            </a:r>
            <a:r>
              <a:rPr lang="en-US" sz="1100" dirty="0" smtClean="0">
                <a:latin typeface="Courier New" pitchFamily="49" charset="0"/>
                <a:cs typeface="Courier New" pitchFamily="49" charset="0"/>
              </a:rPr>
              <a:t> </a:t>
            </a:r>
            <a:r>
              <a:rPr lang="en-US" sz="1100" dirty="0" err="1" smtClean="0">
                <a:latin typeface="Courier New" pitchFamily="49" charset="0"/>
                <a:cs typeface="Courier New" pitchFamily="49" charset="0"/>
              </a:rPr>
              <a:t>palabras</a:t>
            </a:r>
            <a:r>
              <a:rPr lang="en-US" sz="1100" dirty="0" smtClean="0">
                <a:latin typeface="Courier New" pitchFamily="49" charset="0"/>
                <a:cs typeface="Courier New" pitchFamily="49" charset="0"/>
              </a:rPr>
              <a:t> </a:t>
            </a:r>
            <a:r>
              <a:rPr lang="en-US" sz="1100" dirty="0" err="1" smtClean="0">
                <a:latin typeface="Courier New" pitchFamily="49" charset="0"/>
                <a:cs typeface="Courier New" pitchFamily="49" charset="0"/>
              </a:rPr>
              <a:t>reservadas</a:t>
            </a:r>
            <a:r>
              <a:rPr lang="en-US" sz="1100" dirty="0" smtClean="0">
                <a:latin typeface="Courier New" pitchFamily="49" charset="0"/>
                <a:cs typeface="Courier New" pitchFamily="49" charset="0"/>
              </a:rPr>
              <a:t> en la </a:t>
            </a:r>
            <a:r>
              <a:rPr lang="en-US" sz="1100" dirty="0" err="1" smtClean="0">
                <a:latin typeface="Courier New" pitchFamily="49" charset="0"/>
                <a:cs typeface="Courier New" pitchFamily="49" charset="0"/>
              </a:rPr>
              <a:t>tabla</a:t>
            </a:r>
            <a:r>
              <a:rPr lang="en-US" sz="1100" dirty="0" smtClean="0">
                <a:latin typeface="Courier New" pitchFamily="49" charset="0"/>
                <a:cs typeface="Courier New" pitchFamily="49" charset="0"/>
              </a:rPr>
              <a:t> de</a:t>
            </a:r>
          </a:p>
          <a:p>
            <a:pPr marL="0" indent="0">
              <a:buNone/>
            </a:pPr>
            <a:r>
              <a:rPr lang="en-US" sz="1100" dirty="0" smtClean="0">
                <a:latin typeface="Courier New" pitchFamily="49" charset="0"/>
                <a:cs typeface="Courier New" pitchFamily="49" charset="0"/>
              </a:rPr>
              <a:t>                                    // </a:t>
            </a:r>
            <a:r>
              <a:rPr lang="en-US" sz="1100" dirty="0" err="1" smtClean="0">
                <a:latin typeface="Courier New" pitchFamily="49" charset="0"/>
                <a:cs typeface="Courier New" pitchFamily="49" charset="0"/>
              </a:rPr>
              <a:t>símbolos</a:t>
            </a:r>
            <a:endParaRPr lang="en-US" sz="1100" dirty="0" smtClean="0">
              <a:latin typeface="Courier New" pitchFamily="49" charset="0"/>
              <a:cs typeface="Courier New" pitchFamily="49" charset="0"/>
            </a:endParaRPr>
          </a:p>
          <a:p>
            <a:pPr marL="0" indent="0">
              <a:buNone/>
            </a:pPr>
            <a:r>
              <a:rPr lang="en-US" sz="1100" dirty="0" smtClean="0">
                <a:latin typeface="Courier New" pitchFamily="49" charset="0"/>
                <a:cs typeface="Courier New" pitchFamily="49" charset="0"/>
              </a:rPr>
              <a:t>{</a:t>
            </a:r>
          </a:p>
          <a:p>
            <a:pPr marL="0" indent="0">
              <a:buNone/>
            </a:pPr>
            <a:r>
              <a:rPr lang="en-US" sz="1100" dirty="0" smtClean="0">
                <a:latin typeface="Courier New" pitchFamily="49" charset="0"/>
                <a:cs typeface="Courier New" pitchFamily="49" charset="0"/>
              </a:rPr>
              <a:t>    </a:t>
            </a:r>
            <a:r>
              <a:rPr lang="en-US" sz="1100" dirty="0" err="1" smtClean="0">
                <a:latin typeface="Courier New" pitchFamily="49" charset="0"/>
                <a:cs typeface="Courier New" pitchFamily="49" charset="0"/>
              </a:rPr>
              <a:t>struct</a:t>
            </a:r>
            <a:r>
              <a:rPr lang="en-US" sz="1100" dirty="0" smtClean="0">
                <a:latin typeface="Courier New" pitchFamily="49" charset="0"/>
                <a:cs typeface="Courier New" pitchFamily="49" charset="0"/>
              </a:rPr>
              <a:t> entry *p;</a:t>
            </a:r>
          </a:p>
          <a:p>
            <a:pPr marL="0" indent="0">
              <a:buNone/>
            </a:pPr>
            <a:r>
              <a:rPr lang="en-US" sz="1100" dirty="0" smtClean="0">
                <a:latin typeface="Courier New" pitchFamily="49" charset="0"/>
                <a:cs typeface="Courier New" pitchFamily="49" charset="0"/>
              </a:rPr>
              <a:t>    for (p = keywords;  p-&gt;token; p++)</a:t>
            </a:r>
          </a:p>
          <a:p>
            <a:pPr marL="0" indent="0">
              <a:buNone/>
            </a:pPr>
            <a:r>
              <a:rPr lang="en-US" sz="1100" dirty="0" smtClean="0">
                <a:latin typeface="Courier New" pitchFamily="49" charset="0"/>
                <a:cs typeface="Courier New" pitchFamily="49" charset="0"/>
              </a:rPr>
              <a:t>        insert(p -&gt;</a:t>
            </a:r>
            <a:r>
              <a:rPr lang="en-US" sz="1100" dirty="0" err="1" smtClean="0">
                <a:latin typeface="Courier New" pitchFamily="49" charset="0"/>
                <a:cs typeface="Courier New" pitchFamily="49" charset="0"/>
              </a:rPr>
              <a:t>lexptr</a:t>
            </a:r>
            <a:r>
              <a:rPr lang="en-US" sz="1100" dirty="0" smtClean="0">
                <a:latin typeface="Courier New" pitchFamily="49" charset="0"/>
                <a:cs typeface="Courier New" pitchFamily="49" charset="0"/>
              </a:rPr>
              <a:t>, p-&gt;token);</a:t>
            </a:r>
          </a:p>
          <a:p>
            <a:pPr marL="0" indent="0">
              <a:buNone/>
            </a:pPr>
            <a:r>
              <a:rPr lang="en-US" sz="1100" dirty="0" smtClean="0">
                <a:latin typeface="Courier New" pitchFamily="49" charset="0"/>
                <a:cs typeface="Courier New" pitchFamily="49" charset="0"/>
              </a:rPr>
              <a:t>}</a:t>
            </a:r>
            <a:endParaRPr lang="en-US" sz="1100" dirty="0">
              <a:latin typeface="Courier New" pitchFamily="49" charset="0"/>
              <a:cs typeface="Courier New" pitchFamily="49" charset="0"/>
            </a:endParaRPr>
          </a:p>
        </p:txBody>
      </p:sp>
    </p:spTree>
    <p:extLst>
      <p:ext uri="{BB962C8B-B14F-4D97-AF65-F5344CB8AC3E}">
        <p14:creationId xmlns:p14="http://schemas.microsoft.com/office/powerpoint/2010/main" val="92768038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err="1" smtClean="0"/>
              <a:t>main.c</a:t>
            </a:r>
            <a:endParaRPr lang="en-US" dirty="0"/>
          </a:p>
        </p:txBody>
      </p:sp>
      <p:sp>
        <p:nvSpPr>
          <p:cNvPr id="3" name="Content Placeholder 2"/>
          <p:cNvSpPr>
            <a:spLocks noGrp="1"/>
          </p:cNvSpPr>
          <p:nvPr>
            <p:ph type="subTitle" idx="1"/>
          </p:nvPr>
        </p:nvSpPr>
        <p:spPr/>
        <p:txBody>
          <a:bodyPr/>
          <a:lstStyle/>
          <a:p>
            <a:r>
              <a:rPr lang="en-US" dirty="0" err="1"/>
              <a:t>Francheska</a:t>
            </a:r>
            <a:r>
              <a:rPr lang="en-US" dirty="0"/>
              <a:t> Mora </a:t>
            </a:r>
            <a:r>
              <a:rPr lang="en-US" dirty="0" smtClean="0"/>
              <a:t>100165954</a:t>
            </a:r>
            <a:endParaRPr lang="en-US" dirty="0"/>
          </a:p>
        </p:txBody>
      </p:sp>
    </p:spTree>
    <p:extLst>
      <p:ext uri="{BB962C8B-B14F-4D97-AF65-F5344CB8AC3E}">
        <p14:creationId xmlns:p14="http://schemas.microsoft.com/office/powerpoint/2010/main" val="400240112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5" name="Title 1048664"/>
          <p:cNvSpPr>
            <a:spLocks noGrp="1"/>
          </p:cNvSpPr>
          <p:nvPr>
            <p:ph type="title"/>
          </p:nvPr>
        </p:nvSpPr>
        <p:spPr/>
        <p:txBody>
          <a:bodyPr/>
          <a:lstStyle/>
          <a:p>
            <a:r>
              <a:rPr lang="es-US" smtClean="0"/>
              <a:t>main.c</a:t>
            </a:r>
            <a:endParaRPr lang="es-US" dirty="0"/>
          </a:p>
        </p:txBody>
      </p:sp>
      <p:sp>
        <p:nvSpPr>
          <p:cNvPr id="1048666" name="Content Placeholder 1048665"/>
          <p:cNvSpPr>
            <a:spLocks noGrp="1"/>
          </p:cNvSpPr>
          <p:nvPr>
            <p:ph idx="1"/>
          </p:nvPr>
        </p:nvSpPr>
        <p:spPr/>
        <p:txBody>
          <a:bodyPr>
            <a:normAutofit/>
          </a:bodyPr>
          <a:lstStyle/>
          <a:p>
            <a:pPr marL="0" indent="0">
              <a:buNone/>
            </a:pPr>
            <a:r>
              <a:rPr lang="en-US" sz="1100" dirty="0">
                <a:latin typeface="Courier New" pitchFamily="49" charset="0"/>
                <a:cs typeface="Courier New" pitchFamily="49" charset="0"/>
              </a:rPr>
              <a:t>#include "</a:t>
            </a:r>
            <a:r>
              <a:rPr lang="en-US" sz="1100" dirty="0" err="1">
                <a:latin typeface="Courier New" pitchFamily="49" charset="0"/>
                <a:cs typeface="Courier New" pitchFamily="49" charset="0"/>
              </a:rPr>
              <a:t>global.h</a:t>
            </a:r>
            <a:r>
              <a:rPr lang="en-US" sz="1100" dirty="0">
                <a:latin typeface="Courier New" pitchFamily="49" charset="0"/>
                <a:cs typeface="Courier New" pitchFamily="49" charset="0"/>
              </a:rPr>
              <a:t>"</a:t>
            </a:r>
          </a:p>
          <a:p>
            <a:pPr marL="0" indent="0">
              <a:buNone/>
            </a:pPr>
            <a:r>
              <a:rPr lang="en-US" sz="1100" dirty="0" err="1">
                <a:latin typeface="Courier New" pitchFamily="49" charset="0"/>
                <a:cs typeface="Courier New" pitchFamily="49" charset="0"/>
              </a:rPr>
              <a:t>int</a:t>
            </a:r>
            <a:r>
              <a:rPr lang="en-US" sz="1100" dirty="0">
                <a:latin typeface="Courier New" pitchFamily="49" charset="0"/>
                <a:cs typeface="Courier New" pitchFamily="49" charset="0"/>
              </a:rPr>
              <a:t> main(){</a:t>
            </a:r>
          </a:p>
          <a:p>
            <a:pPr marL="0" indent="0">
              <a:buNone/>
            </a:pP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init</a:t>
            </a:r>
            <a:r>
              <a:rPr lang="en-US" sz="1100" dirty="0">
                <a:latin typeface="Courier New" pitchFamily="49" charset="0"/>
                <a:cs typeface="Courier New" pitchFamily="49" charset="0"/>
              </a:rPr>
              <a:t>();</a:t>
            </a:r>
          </a:p>
          <a:p>
            <a:pPr marL="0" indent="0">
              <a:buNone/>
            </a:pPr>
            <a:r>
              <a:rPr lang="en-US" sz="1100" dirty="0">
                <a:latin typeface="Courier New" pitchFamily="49" charset="0"/>
                <a:cs typeface="Courier New" pitchFamily="49" charset="0"/>
              </a:rPr>
              <a:t>    parse();</a:t>
            </a:r>
          </a:p>
          <a:p>
            <a:pPr marL="0" indent="0">
              <a:buNone/>
            </a:pPr>
            <a:r>
              <a:rPr lang="en-US" sz="1100" dirty="0">
                <a:latin typeface="Courier New" pitchFamily="49" charset="0"/>
                <a:cs typeface="Courier New" pitchFamily="49" charset="0"/>
              </a:rPr>
              <a:t>    </a:t>
            </a:r>
          </a:p>
          <a:p>
            <a:pPr marL="0" indent="0">
              <a:buNone/>
            </a:pPr>
            <a:r>
              <a:rPr lang="en-US" sz="1100" dirty="0">
                <a:latin typeface="Courier New" pitchFamily="49" charset="0"/>
                <a:cs typeface="Courier New" pitchFamily="49" charset="0"/>
              </a:rPr>
              <a:t>    return 0;</a:t>
            </a:r>
          </a:p>
          <a:p>
            <a:pPr marL="0" indent="0">
              <a:buNone/>
            </a:pPr>
            <a:r>
              <a:rPr lang="en-US" sz="1100" dirty="0">
                <a:latin typeface="Courier New" pitchFamily="49" charset="0"/>
                <a:cs typeface="Courier New" pitchFamily="49" charset="0"/>
              </a:rPr>
              <a:t>}</a:t>
            </a:r>
            <a:endParaRPr lang="es-US" sz="1100" dirty="0">
              <a:latin typeface="Courier New" pitchFamily="49" charset="0"/>
              <a:cs typeface="Courier New" pitchFamily="49" charset="0"/>
            </a:endParaRPr>
          </a:p>
        </p:txBody>
      </p:sp>
    </p:spTree>
    <p:extLst>
      <p:ext uri="{BB962C8B-B14F-4D97-AF65-F5344CB8AC3E}">
        <p14:creationId xmlns:p14="http://schemas.microsoft.com/office/powerpoint/2010/main" val="21942334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5" name="Title 1048664"/>
          <p:cNvSpPr>
            <a:spLocks noGrp="1"/>
          </p:cNvSpPr>
          <p:nvPr>
            <p:ph type="ctrTitle"/>
          </p:nvPr>
        </p:nvSpPr>
        <p:spPr/>
        <p:txBody>
          <a:bodyPr/>
          <a:lstStyle/>
          <a:p>
            <a:r>
              <a:rPr lang="en-US" dirty="0" err="1" smtClean="0"/>
              <a:t>Analizador</a:t>
            </a:r>
            <a:r>
              <a:rPr lang="en-US" dirty="0" smtClean="0"/>
              <a:t> </a:t>
            </a:r>
            <a:r>
              <a:rPr lang="en-US" dirty="0" err="1" smtClean="0"/>
              <a:t>léxico</a:t>
            </a:r>
            <a:r>
              <a:rPr lang="en-US" dirty="0" smtClean="0"/>
              <a:t> </a:t>
            </a:r>
            <a:r>
              <a:rPr lang="en-US" dirty="0" err="1" smtClean="0"/>
              <a:t>lexer.c</a:t>
            </a:r>
            <a:endParaRPr lang="es-US" dirty="0"/>
          </a:p>
        </p:txBody>
      </p:sp>
      <p:sp>
        <p:nvSpPr>
          <p:cNvPr id="1048666" name="Content Placeholder 1048665"/>
          <p:cNvSpPr>
            <a:spLocks noGrp="1"/>
          </p:cNvSpPr>
          <p:nvPr>
            <p:ph type="subTitle" idx="1"/>
          </p:nvPr>
        </p:nvSpPr>
        <p:spPr/>
        <p:txBody>
          <a:bodyPr/>
          <a:lstStyle/>
          <a:p>
            <a:r>
              <a:rPr lang="en-US" dirty="0" err="1" smtClean="0"/>
              <a:t>Julston</a:t>
            </a:r>
            <a:r>
              <a:rPr lang="en-US" dirty="0" smtClean="0"/>
              <a:t> </a:t>
            </a:r>
            <a:r>
              <a:rPr lang="en-US" dirty="0" err="1" smtClean="0"/>
              <a:t>Díaz</a:t>
            </a:r>
            <a:r>
              <a:rPr lang="en-US" dirty="0" smtClean="0"/>
              <a:t> 100200853</a:t>
            </a:r>
          </a:p>
          <a:p>
            <a:endParaRPr lang="es-US" dirty="0"/>
          </a:p>
        </p:txBody>
      </p:sp>
    </p:spTree>
    <p:extLst>
      <p:ext uri="{BB962C8B-B14F-4D97-AF65-F5344CB8AC3E}">
        <p14:creationId xmlns:p14="http://schemas.microsoft.com/office/powerpoint/2010/main" val="5566492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Analizador</a:t>
            </a:r>
            <a:r>
              <a:rPr lang="en-US" dirty="0" smtClean="0"/>
              <a:t> </a:t>
            </a:r>
            <a:r>
              <a:rPr lang="en-US" dirty="0" err="1" smtClean="0"/>
              <a:t>léxico</a:t>
            </a:r>
            <a:r>
              <a:rPr lang="en-US" dirty="0" smtClean="0"/>
              <a:t> </a:t>
            </a:r>
            <a:r>
              <a:rPr lang="en-US" dirty="0" err="1" smtClean="0"/>
              <a:t>lexer.c</a:t>
            </a:r>
            <a:endParaRPr lang="en-US" dirty="0"/>
          </a:p>
        </p:txBody>
      </p:sp>
      <p:sp>
        <p:nvSpPr>
          <p:cNvPr id="3" name="Content Placeholder 2"/>
          <p:cNvSpPr>
            <a:spLocks noGrp="1"/>
          </p:cNvSpPr>
          <p:nvPr>
            <p:ph idx="1"/>
          </p:nvPr>
        </p:nvSpPr>
        <p:spPr/>
        <p:txBody>
          <a:bodyPr>
            <a:normAutofit lnSpcReduction="10000"/>
          </a:bodyPr>
          <a:lstStyle/>
          <a:p>
            <a:r>
              <a:rPr lang="es-ES" dirty="0" smtClean="0"/>
              <a:t>El analizador léxico se inserta entre la cadena  de entrada y el analizador sintáctico. Este interactúa con los dos de la siguiente manera: Lee los caracteres de entrada, los agrupa en lexemas y pasa los componentes léxicos (</a:t>
            </a:r>
            <a:r>
              <a:rPr lang="es-ES" dirty="0" err="1" smtClean="0"/>
              <a:t>tokens</a:t>
            </a:r>
            <a:r>
              <a:rPr lang="es-ES" dirty="0" smtClean="0"/>
              <a:t>) formados por los lexemas junto con los valores de sus atributos a las etapas posteriores del compilador. </a:t>
            </a:r>
          </a:p>
          <a:p>
            <a:endParaRPr lang="en-US" dirty="0" smtClean="0"/>
          </a:p>
          <a:p>
            <a:r>
              <a:rPr lang="es-ES" dirty="0" smtClean="0"/>
              <a:t>Un analizador </a:t>
            </a:r>
            <a:r>
              <a:rPr lang="es-ES" dirty="0" err="1" smtClean="0"/>
              <a:t>lexico</a:t>
            </a:r>
            <a:r>
              <a:rPr lang="es-ES" dirty="0" smtClean="0"/>
              <a:t> también es conocido como escáner; pues su funcionalidad es la de analizar el lexema de las palabras o cadenas de caracteres sobre un patrón definido.</a:t>
            </a:r>
          </a:p>
          <a:p>
            <a:endParaRPr lang="es-ES" dirty="0"/>
          </a:p>
        </p:txBody>
      </p:sp>
    </p:spTree>
    <p:extLst>
      <p:ext uri="{BB962C8B-B14F-4D97-AF65-F5344CB8AC3E}">
        <p14:creationId xmlns:p14="http://schemas.microsoft.com/office/powerpoint/2010/main" val="29940759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Analizador</a:t>
            </a:r>
            <a:r>
              <a:rPr lang="en-US" dirty="0" smtClean="0"/>
              <a:t> </a:t>
            </a:r>
            <a:r>
              <a:rPr lang="en-US" dirty="0" err="1" smtClean="0"/>
              <a:t>léxico</a:t>
            </a:r>
            <a:r>
              <a:rPr lang="en-US" dirty="0" smtClean="0"/>
              <a:t> </a:t>
            </a:r>
            <a:r>
              <a:rPr lang="en-US" dirty="0" err="1" smtClean="0"/>
              <a:t>lexer.c</a:t>
            </a:r>
            <a:endParaRPr lang="en-US" dirty="0"/>
          </a:p>
        </p:txBody>
      </p:sp>
      <p:pic>
        <p:nvPicPr>
          <p:cNvPr id="1026" name="Picture 2" descr="https://docs.google.com/drawings/d/sFlokxRX0SyXA_bfOewUDkw/image?w=624&amp;h=148&amp;rev=197&amp;ac=1&amp;parent=1FVgleteLGeinq_-KnJfBzprQR5iCivx6206JUtLCKp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219200" y="3332162"/>
            <a:ext cx="5943600" cy="1409700"/>
          </a:xfrm>
        </p:spPr>
      </p:pic>
    </p:spTree>
    <p:extLst>
      <p:ext uri="{BB962C8B-B14F-4D97-AF65-F5344CB8AC3E}">
        <p14:creationId xmlns:p14="http://schemas.microsoft.com/office/powerpoint/2010/main" val="103147431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ES" dirty="0" smtClean="0"/>
              <a:t/>
            </a:r>
            <a:br>
              <a:rPr lang="es-ES" dirty="0" smtClean="0"/>
            </a:br>
            <a:r>
              <a:rPr lang="en-US" dirty="0" err="1"/>
              <a:t>Analizador</a:t>
            </a:r>
            <a:r>
              <a:rPr lang="en-US" dirty="0"/>
              <a:t> </a:t>
            </a:r>
            <a:r>
              <a:rPr lang="en-US" dirty="0" err="1"/>
              <a:t>léxico</a:t>
            </a:r>
            <a:r>
              <a:rPr lang="en-US" dirty="0"/>
              <a:t> </a:t>
            </a:r>
            <a:r>
              <a:rPr lang="en-US" dirty="0" err="1"/>
              <a:t>lexer.c</a:t>
            </a:r>
            <a:endParaRPr lang="en-US" dirty="0"/>
          </a:p>
        </p:txBody>
      </p:sp>
      <p:sp>
        <p:nvSpPr>
          <p:cNvPr id="12" name="Content Placeholder 11"/>
          <p:cNvSpPr>
            <a:spLocks noGrp="1"/>
          </p:cNvSpPr>
          <p:nvPr>
            <p:ph sz="quarter" idx="1"/>
          </p:nvPr>
        </p:nvSpPr>
        <p:spPr/>
        <p:txBody>
          <a:bodyPr/>
          <a:lstStyle/>
          <a:p>
            <a:r>
              <a:rPr lang="es-ES" dirty="0"/>
              <a:t>Nuestro analizador léxico es una rutina llamada </a:t>
            </a:r>
            <a:r>
              <a:rPr lang="es-ES" dirty="0" err="1"/>
              <a:t>lexan</a:t>
            </a:r>
            <a:r>
              <a:rPr lang="es-ES" dirty="0"/>
              <a:t>() que es llamada por el analizador sintáctico para encontrar los </a:t>
            </a:r>
            <a:r>
              <a:rPr lang="es-ES" dirty="0" err="1"/>
              <a:t>tokens</a:t>
            </a:r>
            <a:r>
              <a:rPr lang="es-ES" dirty="0"/>
              <a:t>. El atributo </a:t>
            </a:r>
            <a:r>
              <a:rPr lang="es-ES" dirty="0" err="1"/>
              <a:t>value</a:t>
            </a:r>
            <a:r>
              <a:rPr lang="es-ES" dirty="0"/>
              <a:t> asociado con el </a:t>
            </a:r>
            <a:r>
              <a:rPr lang="es-ES" dirty="0" err="1"/>
              <a:t>token</a:t>
            </a:r>
            <a:r>
              <a:rPr lang="es-ES" dirty="0"/>
              <a:t> encontrado es asignado a una variable global llamada </a:t>
            </a:r>
            <a:r>
              <a:rPr lang="es-ES" dirty="0" err="1"/>
              <a:t>tokenval</a:t>
            </a:r>
            <a:r>
              <a:rPr lang="es-ES" dirty="0"/>
              <a:t>.</a:t>
            </a:r>
            <a:endParaRPr lang="en-US" dirty="0"/>
          </a:p>
        </p:txBody>
      </p:sp>
    </p:spTree>
    <p:extLst>
      <p:ext uri="{BB962C8B-B14F-4D97-AF65-F5344CB8AC3E}">
        <p14:creationId xmlns:p14="http://schemas.microsoft.com/office/powerpoint/2010/main" val="32424801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Agenda</a:t>
            </a:r>
            <a:endParaRPr lang="en-US" dirty="0"/>
          </a:p>
        </p:txBody>
      </p:sp>
      <p:sp>
        <p:nvSpPr>
          <p:cNvPr id="3" name="Content Placeholder 2"/>
          <p:cNvSpPr>
            <a:spLocks noGrp="1"/>
          </p:cNvSpPr>
          <p:nvPr>
            <p:ph sz="quarter" idx="1"/>
          </p:nvPr>
        </p:nvSpPr>
        <p:spPr/>
        <p:txBody>
          <a:bodyPr>
            <a:normAutofit/>
          </a:bodyPr>
          <a:lstStyle/>
          <a:p>
            <a:r>
              <a:rPr lang="es-ES" dirty="0" smtClean="0"/>
              <a:t>El </a:t>
            </a:r>
            <a:r>
              <a:rPr lang="es-ES" dirty="0"/>
              <a:t>compilador</a:t>
            </a:r>
            <a:endParaRPr lang="es-ES" b="0" dirty="0" smtClean="0">
              <a:effectLst/>
            </a:endParaRPr>
          </a:p>
          <a:p>
            <a:r>
              <a:rPr lang="es-ES" dirty="0" smtClean="0"/>
              <a:t>El </a:t>
            </a:r>
            <a:r>
              <a:rPr lang="es-ES" dirty="0"/>
              <a:t>lenguaje C</a:t>
            </a:r>
            <a:endParaRPr lang="es-ES" b="0" dirty="0" smtClean="0">
              <a:effectLst/>
            </a:endParaRPr>
          </a:p>
          <a:p>
            <a:r>
              <a:rPr lang="es-ES" dirty="0" smtClean="0"/>
              <a:t>Código </a:t>
            </a:r>
            <a:r>
              <a:rPr lang="es-ES" dirty="0"/>
              <a:t>fuente</a:t>
            </a:r>
            <a:endParaRPr lang="es-ES" b="0" dirty="0" smtClean="0">
              <a:effectLst/>
            </a:endParaRPr>
          </a:p>
          <a:p>
            <a:r>
              <a:rPr lang="es-ES" dirty="0" smtClean="0"/>
              <a:t>Corridas </a:t>
            </a:r>
            <a:r>
              <a:rPr lang="es-ES" dirty="0"/>
              <a:t>de </a:t>
            </a:r>
            <a:r>
              <a:rPr lang="es-ES" dirty="0" smtClean="0"/>
              <a:t>ejemplo</a:t>
            </a:r>
            <a:br>
              <a:rPr lang="es-ES" dirty="0" smtClean="0"/>
            </a:br>
            <a:endParaRPr lang="en-US" dirty="0"/>
          </a:p>
        </p:txBody>
      </p:sp>
    </p:spTree>
    <p:extLst>
      <p:ext uri="{BB962C8B-B14F-4D97-AF65-F5344CB8AC3E}">
        <p14:creationId xmlns:p14="http://schemas.microsoft.com/office/powerpoint/2010/main" val="406768334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Analizador</a:t>
            </a:r>
            <a:r>
              <a:rPr lang="en-US" dirty="0"/>
              <a:t> </a:t>
            </a:r>
            <a:r>
              <a:rPr lang="en-US" dirty="0" err="1"/>
              <a:t>léxico</a:t>
            </a:r>
            <a:r>
              <a:rPr lang="en-US" dirty="0"/>
              <a:t> </a:t>
            </a:r>
            <a:r>
              <a:rPr lang="en-US" dirty="0" err="1" smtClean="0"/>
              <a:t>lexer.c</a:t>
            </a:r>
            <a:endParaRPr lang="en-US" dirty="0"/>
          </a:p>
        </p:txBody>
      </p:sp>
      <p:pic>
        <p:nvPicPr>
          <p:cNvPr id="6" name="Picture 8" descr="https://docs.google.com/drawings/d/s6qPDoA0SD9crOZER2FHhVw/image?w=624&amp;h=139&amp;rev=1&amp;ac=1&amp;parent=1FVgleteLGeinq_-KnJfBzprQR5iCivx6206JUtLCKp4"/>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a:xfrm>
            <a:off x="1219200" y="3375025"/>
            <a:ext cx="5943600" cy="1323975"/>
          </a:xfrm>
        </p:spPr>
      </p:pic>
    </p:spTree>
    <p:extLst>
      <p:ext uri="{BB962C8B-B14F-4D97-AF65-F5344CB8AC3E}">
        <p14:creationId xmlns:p14="http://schemas.microsoft.com/office/powerpoint/2010/main" val="331584938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err="1"/>
              <a:t>Analizador</a:t>
            </a:r>
            <a:r>
              <a:rPr lang="en-US" dirty="0"/>
              <a:t> </a:t>
            </a:r>
            <a:r>
              <a:rPr lang="en-US" dirty="0" err="1"/>
              <a:t>léxico</a:t>
            </a:r>
            <a:r>
              <a:rPr lang="en-US" dirty="0"/>
              <a:t> </a:t>
            </a:r>
            <a:r>
              <a:rPr lang="en-US" dirty="0" err="1"/>
              <a:t>lexer.c</a:t>
            </a:r>
            <a:endParaRPr lang="en-US" dirty="0"/>
          </a:p>
        </p:txBody>
      </p:sp>
      <p:sp>
        <p:nvSpPr>
          <p:cNvPr id="5" name="Content Placeholder 4"/>
          <p:cNvSpPr>
            <a:spLocks noGrp="1"/>
          </p:cNvSpPr>
          <p:nvPr>
            <p:ph sz="quarter" idx="1"/>
          </p:nvPr>
        </p:nvSpPr>
        <p:spPr/>
        <p:txBody>
          <a:bodyPr/>
          <a:lstStyle/>
          <a:p>
            <a:r>
              <a:rPr lang="es-ES" dirty="0" smtClean="0"/>
              <a:t>El analizador sintáctico espera uno de los siguientes </a:t>
            </a:r>
            <a:r>
              <a:rPr lang="es-ES" dirty="0" err="1" smtClean="0"/>
              <a:t>tokens</a:t>
            </a:r>
            <a:r>
              <a:rPr lang="es-ES" dirty="0" smtClean="0"/>
              <a:t>: + -  * / DIV MOD ( ) ID NUM DONE</a:t>
            </a:r>
          </a:p>
          <a:p>
            <a:r>
              <a:rPr lang="es-ES" dirty="0" smtClean="0"/>
              <a:t>ID representa un identificador, NUM un número, y DONE fin de archivo. Los espacios en blanco son descartados.</a:t>
            </a:r>
          </a:p>
          <a:p>
            <a:r>
              <a:rPr lang="es-ES" dirty="0" smtClean="0"/>
              <a:t>En la tabla se puede apreciar los </a:t>
            </a:r>
            <a:r>
              <a:rPr lang="es-ES" dirty="0" err="1" smtClean="0"/>
              <a:t>tokens</a:t>
            </a:r>
            <a:r>
              <a:rPr lang="es-ES" dirty="0" smtClean="0"/>
              <a:t> y el atributo valor generado para cada uno:</a:t>
            </a:r>
          </a:p>
          <a:p>
            <a:endParaRPr lang="en-US" dirty="0"/>
          </a:p>
        </p:txBody>
      </p:sp>
    </p:spTree>
    <p:extLst>
      <p:ext uri="{BB962C8B-B14F-4D97-AF65-F5344CB8AC3E}">
        <p14:creationId xmlns:p14="http://schemas.microsoft.com/office/powerpoint/2010/main" val="241134807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a:t>Analizador</a:t>
            </a:r>
            <a:r>
              <a:rPr lang="en-US" dirty="0"/>
              <a:t> </a:t>
            </a:r>
            <a:r>
              <a:rPr lang="en-US" dirty="0" err="1"/>
              <a:t>léxico</a:t>
            </a:r>
            <a:r>
              <a:rPr lang="en-US" dirty="0"/>
              <a:t> </a:t>
            </a:r>
            <a:r>
              <a:rPr lang="en-US" dirty="0" err="1"/>
              <a:t>lexer.c</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78020311"/>
              </p:ext>
            </p:extLst>
          </p:nvPr>
        </p:nvGraphicFramePr>
        <p:xfrm>
          <a:off x="2438400" y="1600200"/>
          <a:ext cx="4035858" cy="4710348"/>
        </p:xfrm>
        <a:graphic>
          <a:graphicData uri="http://schemas.openxmlformats.org/drawingml/2006/table">
            <a:tbl>
              <a:tblPr/>
              <a:tblGrid>
                <a:gridCol w="1552253">
                  <a:extLst>
                    <a:ext uri="{9D8B030D-6E8A-4147-A177-3AD203B41FA5}">
                      <a16:colId xmlns:a16="http://schemas.microsoft.com/office/drawing/2014/main" xmlns="" val="2969436310"/>
                    </a:ext>
                  </a:extLst>
                </a:gridCol>
                <a:gridCol w="640304">
                  <a:extLst>
                    <a:ext uri="{9D8B030D-6E8A-4147-A177-3AD203B41FA5}">
                      <a16:colId xmlns:a16="http://schemas.microsoft.com/office/drawing/2014/main" xmlns="" val="3044382725"/>
                    </a:ext>
                  </a:extLst>
                </a:gridCol>
                <a:gridCol w="1843301">
                  <a:extLst>
                    <a:ext uri="{9D8B030D-6E8A-4147-A177-3AD203B41FA5}">
                      <a16:colId xmlns:a16="http://schemas.microsoft.com/office/drawing/2014/main" xmlns="" val="3857657917"/>
                    </a:ext>
                  </a:extLst>
                </a:gridCol>
              </a:tblGrid>
              <a:tr h="223726">
                <a:tc>
                  <a:txBody>
                    <a:bodyPr/>
                    <a:lstStyle/>
                    <a:p>
                      <a:pPr algn="ctr" rtl="0" fontAlgn="t">
                        <a:spcBef>
                          <a:spcPts val="0"/>
                        </a:spcBef>
                        <a:spcAft>
                          <a:spcPts val="0"/>
                        </a:spcAft>
                      </a:pPr>
                      <a:r>
                        <a:rPr lang="en-US" sz="1000" b="1" i="0" u="none" strike="noStrike" dirty="0" err="1">
                          <a:solidFill>
                            <a:srgbClr val="000000"/>
                          </a:solidFill>
                          <a:effectLst/>
                          <a:latin typeface="Arial" panose="020B0604020202020204" pitchFamily="34" charset="0"/>
                        </a:rPr>
                        <a:t>Lexema</a:t>
                      </a:r>
                      <a:endParaRPr lang="en-US" sz="1700" dirty="0">
                        <a:effectLst/>
                      </a:endParaRPr>
                    </a:p>
                  </a:txBody>
                  <a:tcPr marL="43865" marR="43865" marT="58486" marB="5848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000" b="1" i="0" u="none" strike="noStrike">
                          <a:solidFill>
                            <a:srgbClr val="000000"/>
                          </a:solidFill>
                          <a:effectLst/>
                          <a:latin typeface="Arial" panose="020B0604020202020204" pitchFamily="34" charset="0"/>
                        </a:rPr>
                        <a:t>Token</a:t>
                      </a:r>
                      <a:endParaRPr lang="en-US" sz="1700">
                        <a:effectLst/>
                      </a:endParaRPr>
                    </a:p>
                  </a:txBody>
                  <a:tcPr marL="43865" marR="43865" marT="58486" marB="5848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000" b="1" i="0" u="none" strike="noStrike">
                          <a:solidFill>
                            <a:srgbClr val="000000"/>
                          </a:solidFill>
                          <a:effectLst/>
                          <a:latin typeface="Arial" panose="020B0604020202020204" pitchFamily="34" charset="0"/>
                        </a:rPr>
                        <a:t>Valor del atributo</a:t>
                      </a:r>
                      <a:endParaRPr lang="en-US" sz="1700">
                        <a:effectLst/>
                      </a:endParaRPr>
                    </a:p>
                  </a:txBody>
                  <a:tcPr marL="43865" marR="43865" marT="58486" marB="5848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601595594"/>
                  </a:ext>
                </a:extLst>
              </a:tr>
              <a:tr h="523615">
                <a:tc>
                  <a:txBody>
                    <a:bodyPr/>
                    <a:lstStyle/>
                    <a:p>
                      <a:pPr algn="ctr" rtl="0" fontAlgn="t">
                        <a:spcBef>
                          <a:spcPts val="0"/>
                        </a:spcBef>
                        <a:spcAft>
                          <a:spcPts val="0"/>
                        </a:spcAft>
                      </a:pPr>
                      <a:r>
                        <a:rPr lang="en-US" sz="1000" b="0" i="0" u="none" strike="noStrike" dirty="0" err="1">
                          <a:solidFill>
                            <a:srgbClr val="000000"/>
                          </a:solidFill>
                          <a:effectLst/>
                          <a:latin typeface="Arial" panose="020B0604020202020204" pitchFamily="34" charset="0"/>
                        </a:rPr>
                        <a:t>Espacio</a:t>
                      </a:r>
                      <a:r>
                        <a:rPr lang="en-US" sz="1000" b="0" i="0" u="none" strike="noStrike" dirty="0">
                          <a:solidFill>
                            <a:srgbClr val="000000"/>
                          </a:solidFill>
                          <a:effectLst/>
                          <a:latin typeface="Arial" panose="020B0604020202020204" pitchFamily="34" charset="0"/>
                        </a:rPr>
                        <a:t> </a:t>
                      </a:r>
                      <a:r>
                        <a:rPr lang="en-US" sz="1000" b="0" i="0" u="none" strike="noStrike" dirty="0" err="1">
                          <a:solidFill>
                            <a:srgbClr val="000000"/>
                          </a:solidFill>
                          <a:effectLst/>
                          <a:latin typeface="Arial" panose="020B0604020202020204" pitchFamily="34" charset="0"/>
                        </a:rPr>
                        <a:t>en</a:t>
                      </a:r>
                      <a:r>
                        <a:rPr lang="en-US" sz="1000" b="0" i="0" u="none" strike="noStrike" dirty="0">
                          <a:solidFill>
                            <a:srgbClr val="000000"/>
                          </a:solidFill>
                          <a:effectLst/>
                          <a:latin typeface="Arial" panose="020B0604020202020204" pitchFamily="34" charset="0"/>
                        </a:rPr>
                        <a:t> </a:t>
                      </a:r>
                      <a:r>
                        <a:rPr lang="en-US" sz="1000" b="0" i="0" u="none" strike="noStrike" dirty="0" err="1">
                          <a:solidFill>
                            <a:srgbClr val="000000"/>
                          </a:solidFill>
                          <a:effectLst/>
                          <a:latin typeface="Arial" panose="020B0604020202020204" pitchFamily="34" charset="0"/>
                        </a:rPr>
                        <a:t>blanco</a:t>
                      </a:r>
                      <a:endParaRPr lang="en-US" sz="1700" dirty="0">
                        <a:effectLst/>
                      </a:endParaRPr>
                    </a:p>
                  </a:txBody>
                  <a:tcPr marL="43865" marR="43865" marT="58486" marB="5848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n-US" sz="1700">
                          <a:effectLst/>
                        </a:rPr>
                        <a:t/>
                      </a:r>
                      <a:br>
                        <a:rPr lang="en-US" sz="1700">
                          <a:effectLst/>
                        </a:rPr>
                      </a:br>
                      <a:endParaRPr lang="en-US" sz="1700">
                        <a:effectLst/>
                      </a:endParaRPr>
                    </a:p>
                  </a:txBody>
                  <a:tcPr marL="43865" marR="43865" marT="58486" marB="5848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n-US" sz="1700">
                          <a:effectLst/>
                        </a:rPr>
                        <a:t/>
                      </a:r>
                      <a:br>
                        <a:rPr lang="en-US" sz="1700">
                          <a:effectLst/>
                        </a:rPr>
                      </a:br>
                      <a:endParaRPr lang="en-US" sz="1700">
                        <a:effectLst/>
                      </a:endParaRPr>
                    </a:p>
                  </a:txBody>
                  <a:tcPr marL="43865" marR="43865" marT="58486" marB="5848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040400504"/>
                  </a:ext>
                </a:extLst>
              </a:tr>
              <a:tr h="223726">
                <a:tc>
                  <a:txBody>
                    <a:bodyPr/>
                    <a:lstStyle/>
                    <a:p>
                      <a:pPr algn="ctr" rtl="0" fontAlgn="t">
                        <a:spcBef>
                          <a:spcPts val="0"/>
                        </a:spcBef>
                        <a:spcAft>
                          <a:spcPts val="0"/>
                        </a:spcAft>
                      </a:pPr>
                      <a:r>
                        <a:rPr lang="en-US" sz="1000" b="0" i="0" u="none" strike="noStrike">
                          <a:solidFill>
                            <a:srgbClr val="000000"/>
                          </a:solidFill>
                          <a:effectLst/>
                          <a:latin typeface="Arial" panose="020B0604020202020204" pitchFamily="34" charset="0"/>
                        </a:rPr>
                        <a:t>Sequencia de dígitos</a:t>
                      </a:r>
                      <a:endParaRPr lang="en-US" sz="1700">
                        <a:effectLst/>
                      </a:endParaRPr>
                    </a:p>
                  </a:txBody>
                  <a:tcPr marL="43865" marR="43865" marT="58486" marB="5848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000" b="0" i="0" u="none" strike="noStrike">
                          <a:solidFill>
                            <a:srgbClr val="000000"/>
                          </a:solidFill>
                          <a:effectLst/>
                          <a:latin typeface="Arial" panose="020B0604020202020204" pitchFamily="34" charset="0"/>
                        </a:rPr>
                        <a:t>NUM</a:t>
                      </a:r>
                      <a:endParaRPr lang="en-US" sz="1700">
                        <a:effectLst/>
                      </a:endParaRPr>
                    </a:p>
                  </a:txBody>
                  <a:tcPr marL="43865" marR="43865" marT="58486" marB="5848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s-ES" sz="1000" b="0" i="0" u="none" strike="noStrike">
                          <a:solidFill>
                            <a:srgbClr val="000000"/>
                          </a:solidFill>
                          <a:effectLst/>
                          <a:latin typeface="Arial" panose="020B0604020202020204" pitchFamily="34" charset="0"/>
                        </a:rPr>
                        <a:t>Valor numérico de la secuencia</a:t>
                      </a:r>
                      <a:endParaRPr lang="es-ES" sz="1700">
                        <a:effectLst/>
                      </a:endParaRPr>
                    </a:p>
                  </a:txBody>
                  <a:tcPr marL="43865" marR="43865" marT="58486" marB="5848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3466605545"/>
                  </a:ext>
                </a:extLst>
              </a:tr>
              <a:tr h="523615">
                <a:tc>
                  <a:txBody>
                    <a:bodyPr/>
                    <a:lstStyle/>
                    <a:p>
                      <a:pPr algn="ctr" rtl="0" fontAlgn="t">
                        <a:spcBef>
                          <a:spcPts val="0"/>
                        </a:spcBef>
                        <a:spcAft>
                          <a:spcPts val="0"/>
                        </a:spcAft>
                      </a:pPr>
                      <a:r>
                        <a:rPr lang="en-US" sz="1000" b="0" i="0" u="none" strike="noStrike">
                          <a:solidFill>
                            <a:srgbClr val="000000"/>
                          </a:solidFill>
                          <a:effectLst/>
                          <a:latin typeface="Arial" panose="020B0604020202020204" pitchFamily="34" charset="0"/>
                        </a:rPr>
                        <a:t>div</a:t>
                      </a:r>
                      <a:endParaRPr lang="en-US" sz="1700">
                        <a:effectLst/>
                      </a:endParaRPr>
                    </a:p>
                  </a:txBody>
                  <a:tcPr marL="43865" marR="43865" marT="58486" marB="5848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000" b="0" i="0" u="none" strike="noStrike">
                          <a:solidFill>
                            <a:srgbClr val="000000"/>
                          </a:solidFill>
                          <a:effectLst/>
                          <a:latin typeface="Arial" panose="020B0604020202020204" pitchFamily="34" charset="0"/>
                        </a:rPr>
                        <a:t>DIV</a:t>
                      </a:r>
                      <a:endParaRPr lang="en-US" sz="1700">
                        <a:effectLst/>
                      </a:endParaRPr>
                    </a:p>
                  </a:txBody>
                  <a:tcPr marL="43865" marR="43865" marT="58486" marB="5848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n-US" sz="1700">
                          <a:effectLst/>
                        </a:rPr>
                        <a:t/>
                      </a:r>
                      <a:br>
                        <a:rPr lang="en-US" sz="1700">
                          <a:effectLst/>
                        </a:rPr>
                      </a:br>
                      <a:endParaRPr lang="en-US" sz="1700">
                        <a:effectLst/>
                      </a:endParaRPr>
                    </a:p>
                  </a:txBody>
                  <a:tcPr marL="43865" marR="43865" marT="58486" marB="5848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4276394159"/>
                  </a:ext>
                </a:extLst>
              </a:tr>
              <a:tr h="523615">
                <a:tc>
                  <a:txBody>
                    <a:bodyPr/>
                    <a:lstStyle/>
                    <a:p>
                      <a:pPr algn="ctr" rtl="0" fontAlgn="t">
                        <a:spcBef>
                          <a:spcPts val="0"/>
                        </a:spcBef>
                        <a:spcAft>
                          <a:spcPts val="0"/>
                        </a:spcAft>
                      </a:pPr>
                      <a:r>
                        <a:rPr lang="en-US" sz="1000" b="0" i="0" u="none" strike="noStrike">
                          <a:solidFill>
                            <a:srgbClr val="000000"/>
                          </a:solidFill>
                          <a:effectLst/>
                          <a:latin typeface="Arial" panose="020B0604020202020204" pitchFamily="34" charset="0"/>
                        </a:rPr>
                        <a:t>mod</a:t>
                      </a:r>
                      <a:endParaRPr lang="en-US" sz="1700">
                        <a:effectLst/>
                      </a:endParaRPr>
                    </a:p>
                  </a:txBody>
                  <a:tcPr marL="43865" marR="43865" marT="58486" marB="5848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000" b="0" i="0" u="none" strike="noStrike">
                          <a:solidFill>
                            <a:srgbClr val="000000"/>
                          </a:solidFill>
                          <a:effectLst/>
                          <a:latin typeface="Arial" panose="020B0604020202020204" pitchFamily="34" charset="0"/>
                        </a:rPr>
                        <a:t>MOD</a:t>
                      </a:r>
                      <a:endParaRPr lang="en-US" sz="1700">
                        <a:effectLst/>
                      </a:endParaRPr>
                    </a:p>
                  </a:txBody>
                  <a:tcPr marL="43865" marR="43865" marT="58486" marB="5848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n-US" sz="1700" dirty="0">
                          <a:effectLst/>
                        </a:rPr>
                        <a:t/>
                      </a:r>
                      <a:br>
                        <a:rPr lang="en-US" sz="1700" dirty="0">
                          <a:effectLst/>
                        </a:rPr>
                      </a:br>
                      <a:endParaRPr lang="en-US" sz="1700" dirty="0">
                        <a:effectLst/>
                      </a:endParaRPr>
                    </a:p>
                  </a:txBody>
                  <a:tcPr marL="43865" marR="43865" marT="58486" marB="5848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625563302"/>
                  </a:ext>
                </a:extLst>
              </a:tr>
              <a:tr h="351018">
                <a:tc>
                  <a:txBody>
                    <a:bodyPr/>
                    <a:lstStyle/>
                    <a:p>
                      <a:pPr algn="ctr" rtl="0" fontAlgn="t">
                        <a:spcBef>
                          <a:spcPts val="0"/>
                        </a:spcBef>
                        <a:spcAft>
                          <a:spcPts val="0"/>
                        </a:spcAft>
                      </a:pPr>
                      <a:r>
                        <a:rPr lang="es-ES" sz="1000" b="0" i="0" u="none" strike="noStrike">
                          <a:solidFill>
                            <a:srgbClr val="000000"/>
                          </a:solidFill>
                          <a:effectLst/>
                          <a:latin typeface="Arial" panose="020B0604020202020204" pitchFamily="34" charset="0"/>
                        </a:rPr>
                        <a:t>Secuencia de una letra más letras y / o dígitos</a:t>
                      </a:r>
                      <a:endParaRPr lang="es-ES" sz="1700">
                        <a:effectLst/>
                      </a:endParaRPr>
                    </a:p>
                  </a:txBody>
                  <a:tcPr marL="43865" marR="43865" marT="58486" marB="5848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000" b="0" i="0" u="none" strike="noStrike">
                          <a:solidFill>
                            <a:srgbClr val="000000"/>
                          </a:solidFill>
                          <a:effectLst/>
                          <a:latin typeface="Arial" panose="020B0604020202020204" pitchFamily="34" charset="0"/>
                        </a:rPr>
                        <a:t>ID</a:t>
                      </a:r>
                      <a:endParaRPr lang="en-US" sz="1700">
                        <a:effectLst/>
                      </a:endParaRPr>
                    </a:p>
                  </a:txBody>
                  <a:tcPr marL="43865" marR="43865" marT="58486" marB="5848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s-ES" sz="1000" b="0" i="0" u="none" strike="noStrike">
                          <a:solidFill>
                            <a:srgbClr val="000000"/>
                          </a:solidFill>
                          <a:effectLst/>
                          <a:latin typeface="Arial" panose="020B0604020202020204" pitchFamily="34" charset="0"/>
                        </a:rPr>
                        <a:t>Índice en la tabla de símbolos</a:t>
                      </a:r>
                      <a:endParaRPr lang="es-ES" sz="1700">
                        <a:effectLst/>
                      </a:endParaRPr>
                    </a:p>
                  </a:txBody>
                  <a:tcPr marL="43865" marR="43865" marT="58486" marB="5848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3765158688"/>
                  </a:ext>
                </a:extLst>
              </a:tr>
              <a:tr h="523615">
                <a:tc>
                  <a:txBody>
                    <a:bodyPr/>
                    <a:lstStyle/>
                    <a:p>
                      <a:pPr algn="ctr" rtl="0" fontAlgn="t">
                        <a:spcBef>
                          <a:spcPts val="0"/>
                        </a:spcBef>
                        <a:spcAft>
                          <a:spcPts val="0"/>
                        </a:spcAft>
                      </a:pPr>
                      <a:r>
                        <a:rPr lang="en-US" sz="1000" b="0" i="0" u="none" strike="noStrike" dirty="0">
                          <a:solidFill>
                            <a:srgbClr val="000000"/>
                          </a:solidFill>
                          <a:effectLst/>
                          <a:latin typeface="Arial" panose="020B0604020202020204" pitchFamily="34" charset="0"/>
                        </a:rPr>
                        <a:t>Fin de </a:t>
                      </a:r>
                      <a:r>
                        <a:rPr lang="en-US" sz="1000" b="0" i="0" u="none" strike="noStrike" dirty="0" err="1">
                          <a:solidFill>
                            <a:srgbClr val="000000"/>
                          </a:solidFill>
                          <a:effectLst/>
                          <a:latin typeface="Arial" panose="020B0604020202020204" pitchFamily="34" charset="0"/>
                        </a:rPr>
                        <a:t>archivo</a:t>
                      </a:r>
                      <a:endParaRPr lang="en-US" sz="1800" dirty="0">
                        <a:effectLst/>
                      </a:endParaRPr>
                    </a:p>
                  </a:txBody>
                  <a:tcPr marL="43865" marR="43865" marT="58486" marB="5848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000" b="0" i="0" u="none" strike="noStrike" dirty="0">
                          <a:solidFill>
                            <a:srgbClr val="000000"/>
                          </a:solidFill>
                          <a:effectLst/>
                          <a:latin typeface="Arial" panose="020B0604020202020204" pitchFamily="34" charset="0"/>
                        </a:rPr>
                        <a:t>DONE</a:t>
                      </a:r>
                      <a:endParaRPr lang="en-US" sz="1700" dirty="0">
                        <a:effectLst/>
                      </a:endParaRPr>
                    </a:p>
                  </a:txBody>
                  <a:tcPr marL="43865" marR="43865" marT="58486" marB="5848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n-US" sz="1700" dirty="0">
                          <a:effectLst/>
                        </a:rPr>
                        <a:t/>
                      </a:r>
                      <a:br>
                        <a:rPr lang="en-US" sz="1700" dirty="0">
                          <a:effectLst/>
                        </a:rPr>
                      </a:br>
                      <a:endParaRPr lang="en-US" sz="1700" dirty="0">
                        <a:effectLst/>
                      </a:endParaRPr>
                    </a:p>
                  </a:txBody>
                  <a:tcPr marL="43865" marR="43865" marT="58486" marB="5848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412055048"/>
                  </a:ext>
                </a:extLst>
              </a:tr>
              <a:tr h="223726">
                <a:tc>
                  <a:txBody>
                    <a:bodyPr/>
                    <a:lstStyle/>
                    <a:p>
                      <a:pPr algn="ctr" rtl="0" fontAlgn="t">
                        <a:spcBef>
                          <a:spcPts val="0"/>
                        </a:spcBef>
                        <a:spcAft>
                          <a:spcPts val="0"/>
                        </a:spcAft>
                      </a:pPr>
                      <a:r>
                        <a:rPr lang="en-US" sz="1000" b="0" i="0" u="none" strike="noStrike" dirty="0" err="1">
                          <a:solidFill>
                            <a:srgbClr val="000000"/>
                          </a:solidFill>
                          <a:effectLst/>
                          <a:latin typeface="Arial" panose="020B0604020202020204" pitchFamily="34" charset="0"/>
                        </a:rPr>
                        <a:t>Cualquier</a:t>
                      </a:r>
                      <a:r>
                        <a:rPr lang="en-US" sz="1000" b="0" i="0" u="none" strike="noStrike" dirty="0">
                          <a:solidFill>
                            <a:srgbClr val="000000"/>
                          </a:solidFill>
                          <a:effectLst/>
                          <a:latin typeface="Arial" panose="020B0604020202020204" pitchFamily="34" charset="0"/>
                        </a:rPr>
                        <a:t> </a:t>
                      </a:r>
                      <a:r>
                        <a:rPr lang="en-US" sz="1000" b="0" i="0" u="none" strike="noStrike" dirty="0" err="1">
                          <a:solidFill>
                            <a:srgbClr val="000000"/>
                          </a:solidFill>
                          <a:effectLst/>
                          <a:latin typeface="Arial" panose="020B0604020202020204" pitchFamily="34" charset="0"/>
                        </a:rPr>
                        <a:t>otro</a:t>
                      </a:r>
                      <a:r>
                        <a:rPr lang="en-US" sz="1000" b="0" i="0" u="none" strike="noStrike" dirty="0">
                          <a:solidFill>
                            <a:srgbClr val="000000"/>
                          </a:solidFill>
                          <a:effectLst/>
                          <a:latin typeface="Arial" panose="020B0604020202020204" pitchFamily="34" charset="0"/>
                        </a:rPr>
                        <a:t> </a:t>
                      </a:r>
                      <a:r>
                        <a:rPr lang="en-US" sz="1000" b="0" i="0" u="none" strike="noStrike" dirty="0" err="1">
                          <a:solidFill>
                            <a:srgbClr val="000000"/>
                          </a:solidFill>
                          <a:effectLst/>
                          <a:latin typeface="Arial" panose="020B0604020202020204" pitchFamily="34" charset="0"/>
                        </a:rPr>
                        <a:t>caracter</a:t>
                      </a:r>
                      <a:endParaRPr lang="en-US" sz="1700" dirty="0">
                        <a:effectLst/>
                      </a:endParaRPr>
                    </a:p>
                  </a:txBody>
                  <a:tcPr marL="43865" marR="43865" marT="58486" marB="5848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000" b="0" i="0" u="none" strike="noStrike" dirty="0">
                          <a:solidFill>
                            <a:srgbClr val="000000"/>
                          </a:solidFill>
                          <a:effectLst/>
                          <a:latin typeface="Arial" panose="020B0604020202020204" pitchFamily="34" charset="0"/>
                        </a:rPr>
                        <a:t>El </a:t>
                      </a:r>
                      <a:r>
                        <a:rPr lang="en-US" sz="1000" b="0" i="0" u="none" strike="noStrike" dirty="0" err="1">
                          <a:solidFill>
                            <a:srgbClr val="000000"/>
                          </a:solidFill>
                          <a:effectLst/>
                          <a:latin typeface="Arial" panose="020B0604020202020204" pitchFamily="34" charset="0"/>
                        </a:rPr>
                        <a:t>caracter</a:t>
                      </a:r>
                      <a:endParaRPr lang="en-US" sz="1700" dirty="0">
                        <a:effectLst/>
                      </a:endParaRPr>
                    </a:p>
                  </a:txBody>
                  <a:tcPr marL="43865" marR="43865" marT="58486" marB="5848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000" b="0" i="0" u="none" strike="noStrike" dirty="0">
                          <a:solidFill>
                            <a:srgbClr val="000000"/>
                          </a:solidFill>
                          <a:effectLst/>
                          <a:latin typeface="Arial" panose="020B0604020202020204" pitchFamily="34" charset="0"/>
                        </a:rPr>
                        <a:t>NONE</a:t>
                      </a:r>
                      <a:endParaRPr lang="en-US" sz="1700" dirty="0">
                        <a:effectLst/>
                      </a:endParaRPr>
                    </a:p>
                  </a:txBody>
                  <a:tcPr marL="43865" marR="43865" marT="58486" marB="5848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672588076"/>
                  </a:ext>
                </a:extLst>
              </a:tr>
              <a:tr h="523615">
                <a:tc>
                  <a:txBody>
                    <a:bodyPr/>
                    <a:lstStyle/>
                    <a:p>
                      <a:pPr algn="ctr" fontAlgn="t"/>
                      <a:r>
                        <a:rPr lang="en-US" sz="1700" dirty="0">
                          <a:effectLst/>
                        </a:rPr>
                        <a:t/>
                      </a:r>
                      <a:br>
                        <a:rPr lang="en-US" sz="1700" dirty="0">
                          <a:effectLst/>
                        </a:rPr>
                      </a:br>
                      <a:endParaRPr lang="en-US" sz="1700" dirty="0">
                        <a:effectLst/>
                      </a:endParaRPr>
                    </a:p>
                  </a:txBody>
                  <a:tcPr marL="43865" marR="43865" marT="58486" marB="5848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n-US" sz="1700">
                          <a:effectLst/>
                        </a:rPr>
                        <a:t/>
                      </a:r>
                      <a:br>
                        <a:rPr lang="en-US" sz="1700">
                          <a:effectLst/>
                        </a:rPr>
                      </a:br>
                      <a:endParaRPr lang="en-US" sz="1700">
                        <a:effectLst/>
                      </a:endParaRPr>
                    </a:p>
                  </a:txBody>
                  <a:tcPr marL="43865" marR="43865" marT="58486" marB="5848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n-US" sz="1700" dirty="0">
                          <a:effectLst/>
                        </a:rPr>
                        <a:t/>
                      </a:r>
                      <a:br>
                        <a:rPr lang="en-US" sz="1700" dirty="0">
                          <a:effectLst/>
                        </a:rPr>
                      </a:br>
                      <a:endParaRPr lang="en-US" sz="1700" dirty="0">
                        <a:effectLst/>
                      </a:endParaRPr>
                    </a:p>
                  </a:txBody>
                  <a:tcPr marL="43865" marR="43865" marT="58486" marB="5848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859626412"/>
                  </a:ext>
                </a:extLst>
              </a:tr>
            </a:tbl>
          </a:graphicData>
        </a:graphic>
      </p:graphicFrame>
    </p:spTree>
    <p:extLst>
      <p:ext uri="{BB962C8B-B14F-4D97-AF65-F5344CB8AC3E}">
        <p14:creationId xmlns:p14="http://schemas.microsoft.com/office/powerpoint/2010/main" val="379846864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066800" y="1524000"/>
            <a:ext cx="6629400" cy="4874852"/>
          </a:xfrm>
          <a:prstGeom prst="rect">
            <a:avLst/>
          </a:prstGeom>
        </p:spPr>
      </p:pic>
      <p:sp>
        <p:nvSpPr>
          <p:cNvPr id="2" name="Title 1"/>
          <p:cNvSpPr>
            <a:spLocks noGrp="1"/>
          </p:cNvSpPr>
          <p:nvPr>
            <p:ph type="title"/>
          </p:nvPr>
        </p:nvSpPr>
        <p:spPr/>
        <p:txBody>
          <a:bodyPr/>
          <a:lstStyle/>
          <a:p>
            <a:r>
              <a:rPr lang="en-US" dirty="0" err="1"/>
              <a:t>Analizador</a:t>
            </a:r>
            <a:r>
              <a:rPr lang="en-US" dirty="0"/>
              <a:t> </a:t>
            </a:r>
            <a:r>
              <a:rPr lang="en-US" dirty="0" err="1"/>
              <a:t>léxico</a:t>
            </a:r>
            <a:r>
              <a:rPr lang="en-US" dirty="0"/>
              <a:t> </a:t>
            </a:r>
            <a:r>
              <a:rPr lang="en-US" dirty="0" err="1"/>
              <a:t>lexer.c</a:t>
            </a:r>
            <a:endParaRPr lang="en-US" dirty="0"/>
          </a:p>
        </p:txBody>
      </p:sp>
    </p:spTree>
    <p:extLst>
      <p:ext uri="{BB962C8B-B14F-4D97-AF65-F5344CB8AC3E}">
        <p14:creationId xmlns:p14="http://schemas.microsoft.com/office/powerpoint/2010/main" val="16621125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905000" y="1676400"/>
            <a:ext cx="4724400" cy="4804489"/>
          </a:xfrm>
          <a:prstGeom prst="rect">
            <a:avLst/>
          </a:prstGeom>
        </p:spPr>
      </p:pic>
      <p:sp>
        <p:nvSpPr>
          <p:cNvPr id="3" name="Title 2"/>
          <p:cNvSpPr>
            <a:spLocks noGrp="1"/>
          </p:cNvSpPr>
          <p:nvPr>
            <p:ph type="title"/>
          </p:nvPr>
        </p:nvSpPr>
        <p:spPr/>
        <p:txBody>
          <a:bodyPr/>
          <a:lstStyle/>
          <a:p>
            <a:r>
              <a:rPr lang="en-US" dirty="0" err="1"/>
              <a:t>Analizador</a:t>
            </a:r>
            <a:r>
              <a:rPr lang="en-US" dirty="0"/>
              <a:t> </a:t>
            </a:r>
            <a:r>
              <a:rPr lang="en-US" dirty="0" err="1"/>
              <a:t>léxico</a:t>
            </a:r>
            <a:r>
              <a:rPr lang="en-US" dirty="0"/>
              <a:t> </a:t>
            </a:r>
            <a:r>
              <a:rPr lang="en-US" dirty="0" err="1"/>
              <a:t>lexer.c</a:t>
            </a:r>
            <a:endParaRPr lang="en-US" dirty="0"/>
          </a:p>
        </p:txBody>
      </p:sp>
    </p:spTree>
    <p:extLst>
      <p:ext uri="{BB962C8B-B14F-4D97-AF65-F5344CB8AC3E}">
        <p14:creationId xmlns:p14="http://schemas.microsoft.com/office/powerpoint/2010/main" val="341034617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Analizador</a:t>
            </a:r>
            <a:r>
              <a:rPr lang="en-US" dirty="0" smtClean="0"/>
              <a:t> </a:t>
            </a:r>
            <a:r>
              <a:rPr lang="en-US" dirty="0" err="1" smtClean="0"/>
              <a:t>Sintáctico</a:t>
            </a:r>
            <a:endParaRPr lang="en-US" dirty="0"/>
          </a:p>
        </p:txBody>
      </p:sp>
      <p:sp>
        <p:nvSpPr>
          <p:cNvPr id="3" name="Content Placeholder 2"/>
          <p:cNvSpPr>
            <a:spLocks noGrp="1"/>
          </p:cNvSpPr>
          <p:nvPr>
            <p:ph type="subTitle" idx="1"/>
          </p:nvPr>
        </p:nvSpPr>
        <p:spPr/>
        <p:txBody>
          <a:bodyPr/>
          <a:lstStyle/>
          <a:p>
            <a:r>
              <a:rPr lang="en-US" dirty="0" err="1" smtClean="0"/>
              <a:t>Aneudy</a:t>
            </a:r>
            <a:r>
              <a:rPr lang="en-US" dirty="0" smtClean="0"/>
              <a:t> </a:t>
            </a:r>
            <a:r>
              <a:rPr lang="en-US" dirty="0" err="1" smtClean="0"/>
              <a:t>Labour</a:t>
            </a:r>
            <a:r>
              <a:rPr lang="en-US" dirty="0" smtClean="0"/>
              <a:t> 100060227</a:t>
            </a:r>
            <a:endParaRPr lang="en-US" dirty="0"/>
          </a:p>
        </p:txBody>
      </p:sp>
    </p:spTree>
    <p:extLst>
      <p:ext uri="{BB962C8B-B14F-4D97-AF65-F5344CB8AC3E}">
        <p14:creationId xmlns:p14="http://schemas.microsoft.com/office/powerpoint/2010/main" val="273540069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Analizador</a:t>
            </a:r>
            <a:r>
              <a:rPr lang="en-US" dirty="0" smtClean="0"/>
              <a:t> </a:t>
            </a:r>
            <a:r>
              <a:rPr lang="en-US" dirty="0" err="1" smtClean="0"/>
              <a:t>Sintáctico</a:t>
            </a:r>
            <a:endParaRPr lang="en-US" dirty="0"/>
          </a:p>
        </p:txBody>
      </p:sp>
      <p:sp>
        <p:nvSpPr>
          <p:cNvPr id="3" name="Content Placeholder 2"/>
          <p:cNvSpPr>
            <a:spLocks noGrp="1"/>
          </p:cNvSpPr>
          <p:nvPr>
            <p:ph sz="quarter" idx="1"/>
          </p:nvPr>
        </p:nvSpPr>
        <p:spPr/>
        <p:txBody>
          <a:bodyPr/>
          <a:lstStyle/>
          <a:p>
            <a:r>
              <a:rPr lang="es-ES" dirty="0" smtClean="0"/>
              <a:t>Es un analizador sintáctico descendente recursivo</a:t>
            </a:r>
          </a:p>
          <a:p>
            <a:r>
              <a:rPr lang="es-ES" dirty="0" smtClean="0"/>
              <a:t>Es un analizador sintáctico predictivo</a:t>
            </a:r>
          </a:p>
          <a:p>
            <a:r>
              <a:rPr lang="es-ES" dirty="0" smtClean="0"/>
              <a:t>Usa gramática LL(1)</a:t>
            </a:r>
            <a:endParaRPr lang="en-US" dirty="0"/>
          </a:p>
        </p:txBody>
      </p:sp>
    </p:spTree>
    <p:extLst>
      <p:ext uri="{BB962C8B-B14F-4D97-AF65-F5344CB8AC3E}">
        <p14:creationId xmlns:p14="http://schemas.microsoft.com/office/powerpoint/2010/main" val="60559128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Analizador</a:t>
            </a:r>
            <a:r>
              <a:rPr lang="en-US" dirty="0" smtClean="0"/>
              <a:t> </a:t>
            </a:r>
            <a:r>
              <a:rPr lang="en-US" dirty="0" err="1" smtClean="0"/>
              <a:t>Sintáctico</a:t>
            </a:r>
            <a:endParaRPr lang="en-US" dirty="0"/>
          </a:p>
        </p:txBody>
      </p:sp>
      <p:sp>
        <p:nvSpPr>
          <p:cNvPr id="3" name="Content Placeholder 2"/>
          <p:cNvSpPr>
            <a:spLocks noGrp="1"/>
          </p:cNvSpPr>
          <p:nvPr>
            <p:ph sz="quarter" idx="1"/>
          </p:nvPr>
        </p:nvSpPr>
        <p:spPr/>
        <p:txBody>
          <a:bodyPr>
            <a:normAutofit fontScale="77500" lnSpcReduction="20000"/>
          </a:bodyPr>
          <a:lstStyle/>
          <a:p>
            <a:pPr marL="0" indent="0">
              <a:buNone/>
            </a:pPr>
            <a:r>
              <a:rPr lang="en-US" dirty="0">
                <a:latin typeface="Courier New" pitchFamily="49" charset="0"/>
                <a:cs typeface="Courier New" pitchFamily="49" charset="0"/>
              </a:rPr>
              <a:t>start → list </a:t>
            </a:r>
            <a:r>
              <a:rPr lang="en-US" b="1" dirty="0" err="1">
                <a:latin typeface="Courier New" pitchFamily="49" charset="0"/>
                <a:cs typeface="Courier New" pitchFamily="49" charset="0"/>
              </a:rPr>
              <a:t>eof</a:t>
            </a:r>
            <a:endParaRPr lang="en-US" b="0" dirty="0" smtClean="0">
              <a:effectLst/>
              <a:latin typeface="Courier New" pitchFamily="49" charset="0"/>
              <a:cs typeface="Courier New" pitchFamily="49" charset="0"/>
            </a:endParaRPr>
          </a:p>
          <a:p>
            <a:pPr marL="0" indent="0">
              <a:buNone/>
            </a:pPr>
            <a:r>
              <a:rPr lang="en-US" dirty="0">
                <a:latin typeface="Courier New" pitchFamily="49" charset="0"/>
                <a:cs typeface="Courier New" pitchFamily="49" charset="0"/>
              </a:rPr>
              <a:t> list → </a:t>
            </a:r>
            <a:r>
              <a:rPr lang="en-US" dirty="0" err="1">
                <a:latin typeface="Courier New" pitchFamily="49" charset="0"/>
                <a:cs typeface="Courier New" pitchFamily="49" charset="0"/>
              </a:rPr>
              <a:t>expr</a:t>
            </a:r>
            <a:r>
              <a:rPr lang="en-US" dirty="0">
                <a:latin typeface="Courier New" pitchFamily="49" charset="0"/>
                <a:cs typeface="Courier New" pitchFamily="49" charset="0"/>
              </a:rPr>
              <a:t> </a:t>
            </a:r>
            <a:r>
              <a:rPr lang="en-US" b="1" dirty="0">
                <a:latin typeface="Courier New" pitchFamily="49" charset="0"/>
                <a:cs typeface="Courier New" pitchFamily="49" charset="0"/>
              </a:rPr>
              <a:t>; </a:t>
            </a:r>
            <a:r>
              <a:rPr lang="en-US" dirty="0">
                <a:latin typeface="Courier New" pitchFamily="49" charset="0"/>
                <a:cs typeface="Courier New" pitchFamily="49" charset="0"/>
              </a:rPr>
              <a:t>list        { print ('\n') }</a:t>
            </a:r>
            <a:endParaRPr lang="en-US" b="0" dirty="0" smtClean="0">
              <a:effectLst/>
              <a:latin typeface="Courier New" pitchFamily="49" charset="0"/>
              <a:cs typeface="Courier New" pitchFamily="49" charset="0"/>
            </a:endParaRPr>
          </a:p>
          <a:p>
            <a:pPr marL="0" indent="0">
              <a:buNone/>
            </a:pPr>
            <a:r>
              <a:rPr lang="en-US" dirty="0">
                <a:latin typeface="Courier New" pitchFamily="49" charset="0"/>
                <a:cs typeface="Courier New" pitchFamily="49" charset="0"/>
              </a:rPr>
              <a:t>      | </a:t>
            </a:r>
            <a:r>
              <a:rPr lang="el-GR" b="1" dirty="0">
                <a:latin typeface="Courier New" pitchFamily="49" charset="0"/>
                <a:cs typeface="Courier New" pitchFamily="49" charset="0"/>
              </a:rPr>
              <a:t>ϵ</a:t>
            </a:r>
            <a:endParaRPr lang="el-GR" b="0" dirty="0" smtClean="0">
              <a:effectLst/>
              <a:latin typeface="Courier New" pitchFamily="49" charset="0"/>
              <a:cs typeface="Courier New" pitchFamily="49" charset="0"/>
            </a:endParaRPr>
          </a:p>
          <a:p>
            <a:pPr marL="0" indent="0">
              <a:buNone/>
            </a:pPr>
            <a:r>
              <a:rPr lang="el-GR" dirty="0">
                <a:latin typeface="Courier New" pitchFamily="49" charset="0"/>
                <a:cs typeface="Courier New" pitchFamily="49" charset="0"/>
              </a:rPr>
              <a:t> </a:t>
            </a:r>
            <a:r>
              <a:rPr lang="en-US" dirty="0" err="1">
                <a:latin typeface="Courier New" pitchFamily="49" charset="0"/>
                <a:cs typeface="Courier New" pitchFamily="49" charset="0"/>
              </a:rPr>
              <a:t>expr</a:t>
            </a:r>
            <a:r>
              <a:rPr lang="en-US" dirty="0">
                <a:latin typeface="Courier New" pitchFamily="49" charset="0"/>
                <a:cs typeface="Courier New" pitchFamily="49" charset="0"/>
              </a:rPr>
              <a:t> → </a:t>
            </a:r>
            <a:r>
              <a:rPr lang="en-US" dirty="0" err="1">
                <a:latin typeface="Courier New" pitchFamily="49" charset="0"/>
                <a:cs typeface="Courier New" pitchFamily="49" charset="0"/>
              </a:rPr>
              <a:t>expr</a:t>
            </a:r>
            <a:r>
              <a:rPr lang="en-US" dirty="0">
                <a:latin typeface="Courier New" pitchFamily="49" charset="0"/>
                <a:cs typeface="Courier New" pitchFamily="49" charset="0"/>
              </a:rPr>
              <a:t> </a:t>
            </a:r>
            <a:r>
              <a:rPr lang="en-US" b="1" dirty="0">
                <a:latin typeface="Courier New" pitchFamily="49" charset="0"/>
                <a:cs typeface="Courier New" pitchFamily="49" charset="0"/>
              </a:rPr>
              <a:t>+ </a:t>
            </a:r>
            <a:r>
              <a:rPr lang="en-US" dirty="0">
                <a:latin typeface="Courier New" pitchFamily="49" charset="0"/>
                <a:cs typeface="Courier New" pitchFamily="49" charset="0"/>
              </a:rPr>
              <a:t>term        { print ('+') }</a:t>
            </a:r>
            <a:endParaRPr lang="en-US" b="0" dirty="0" smtClean="0">
              <a:effectLst/>
              <a:latin typeface="Courier New" pitchFamily="49" charset="0"/>
              <a:cs typeface="Courier New" pitchFamily="49" charset="0"/>
            </a:endParaRPr>
          </a:p>
          <a:p>
            <a:pPr marL="0" indent="0">
              <a:buNone/>
            </a:pPr>
            <a:r>
              <a:rPr lang="en-US" dirty="0">
                <a:latin typeface="Courier New" pitchFamily="49" charset="0"/>
                <a:cs typeface="Courier New" pitchFamily="49" charset="0"/>
              </a:rPr>
              <a:t>      | </a:t>
            </a:r>
            <a:r>
              <a:rPr lang="en-US" dirty="0" err="1">
                <a:latin typeface="Courier New" pitchFamily="49" charset="0"/>
                <a:cs typeface="Courier New" pitchFamily="49" charset="0"/>
              </a:rPr>
              <a:t>expr</a:t>
            </a:r>
            <a:r>
              <a:rPr lang="en-US" dirty="0">
                <a:latin typeface="Courier New" pitchFamily="49" charset="0"/>
                <a:cs typeface="Courier New" pitchFamily="49" charset="0"/>
              </a:rPr>
              <a:t> </a:t>
            </a:r>
            <a:r>
              <a:rPr lang="en-US" b="1" dirty="0">
                <a:latin typeface="Courier New" pitchFamily="49" charset="0"/>
                <a:cs typeface="Courier New" pitchFamily="49" charset="0"/>
              </a:rPr>
              <a:t>- </a:t>
            </a:r>
            <a:r>
              <a:rPr lang="en-US" dirty="0">
                <a:latin typeface="Courier New" pitchFamily="49" charset="0"/>
                <a:cs typeface="Courier New" pitchFamily="49" charset="0"/>
              </a:rPr>
              <a:t>term        { print ('-') }</a:t>
            </a:r>
            <a:endParaRPr lang="en-US" b="0" dirty="0" smtClean="0">
              <a:effectLst/>
              <a:latin typeface="Courier New" pitchFamily="49" charset="0"/>
              <a:cs typeface="Courier New" pitchFamily="49" charset="0"/>
            </a:endParaRPr>
          </a:p>
          <a:p>
            <a:pPr marL="0" indent="0">
              <a:buNone/>
            </a:pPr>
            <a:r>
              <a:rPr lang="en-US" dirty="0">
                <a:latin typeface="Courier New" pitchFamily="49" charset="0"/>
                <a:cs typeface="Courier New" pitchFamily="49" charset="0"/>
              </a:rPr>
              <a:t>      | term</a:t>
            </a:r>
            <a:endParaRPr lang="en-US" b="0" dirty="0" smtClean="0">
              <a:effectLst/>
              <a:latin typeface="Courier New" pitchFamily="49" charset="0"/>
              <a:cs typeface="Courier New" pitchFamily="49" charset="0"/>
            </a:endParaRPr>
          </a:p>
          <a:p>
            <a:pPr marL="0" indent="0">
              <a:buNone/>
            </a:pPr>
            <a:r>
              <a:rPr lang="en-US" dirty="0">
                <a:latin typeface="Courier New" pitchFamily="49" charset="0"/>
                <a:cs typeface="Courier New" pitchFamily="49" charset="0"/>
              </a:rPr>
              <a:t> term → term </a:t>
            </a:r>
            <a:r>
              <a:rPr lang="en-US" b="1" dirty="0">
                <a:latin typeface="Courier New" pitchFamily="49" charset="0"/>
                <a:cs typeface="Courier New" pitchFamily="49" charset="0"/>
              </a:rPr>
              <a:t>* </a:t>
            </a:r>
            <a:r>
              <a:rPr lang="en-US" dirty="0">
                <a:latin typeface="Courier New" pitchFamily="49" charset="0"/>
                <a:cs typeface="Courier New" pitchFamily="49" charset="0"/>
              </a:rPr>
              <a:t>factor      { print ('*') }</a:t>
            </a:r>
            <a:endParaRPr lang="en-US" b="0" dirty="0" smtClean="0">
              <a:effectLst/>
              <a:latin typeface="Courier New" pitchFamily="49" charset="0"/>
              <a:cs typeface="Courier New" pitchFamily="49" charset="0"/>
            </a:endParaRPr>
          </a:p>
          <a:p>
            <a:pPr marL="0" indent="0">
              <a:buNone/>
            </a:pPr>
            <a:r>
              <a:rPr lang="en-US" dirty="0">
                <a:latin typeface="Courier New" pitchFamily="49" charset="0"/>
                <a:cs typeface="Courier New" pitchFamily="49" charset="0"/>
              </a:rPr>
              <a:t>      | term </a:t>
            </a:r>
            <a:r>
              <a:rPr lang="en-US" b="1" dirty="0">
                <a:latin typeface="Courier New" pitchFamily="49" charset="0"/>
                <a:cs typeface="Courier New" pitchFamily="49" charset="0"/>
              </a:rPr>
              <a:t>/ </a:t>
            </a:r>
            <a:r>
              <a:rPr lang="en-US" dirty="0">
                <a:latin typeface="Courier New" pitchFamily="49" charset="0"/>
                <a:cs typeface="Courier New" pitchFamily="49" charset="0"/>
              </a:rPr>
              <a:t>factor      { print ('/') }</a:t>
            </a:r>
            <a:endParaRPr lang="en-US" b="0" dirty="0" smtClean="0">
              <a:effectLst/>
              <a:latin typeface="Courier New" pitchFamily="49" charset="0"/>
              <a:cs typeface="Courier New" pitchFamily="49" charset="0"/>
            </a:endParaRPr>
          </a:p>
          <a:p>
            <a:pPr marL="0" indent="0">
              <a:buNone/>
            </a:pPr>
            <a:r>
              <a:rPr lang="en-US" dirty="0">
                <a:latin typeface="Courier New" pitchFamily="49" charset="0"/>
                <a:cs typeface="Courier New" pitchFamily="49" charset="0"/>
              </a:rPr>
              <a:t>      | term </a:t>
            </a:r>
            <a:r>
              <a:rPr lang="en-US" b="1" dirty="0">
                <a:latin typeface="Courier New" pitchFamily="49" charset="0"/>
                <a:cs typeface="Courier New" pitchFamily="49" charset="0"/>
              </a:rPr>
              <a:t>div </a:t>
            </a:r>
            <a:r>
              <a:rPr lang="en-US" dirty="0">
                <a:latin typeface="Courier New" pitchFamily="49" charset="0"/>
                <a:cs typeface="Courier New" pitchFamily="49" charset="0"/>
              </a:rPr>
              <a:t>factor    { print ('DIV') }</a:t>
            </a:r>
            <a:endParaRPr lang="en-US" b="0" dirty="0" smtClean="0">
              <a:effectLst/>
              <a:latin typeface="Courier New" pitchFamily="49" charset="0"/>
              <a:cs typeface="Courier New" pitchFamily="49" charset="0"/>
            </a:endParaRPr>
          </a:p>
          <a:p>
            <a:pPr marL="0" indent="0">
              <a:buNone/>
            </a:pPr>
            <a:r>
              <a:rPr lang="en-US" dirty="0">
                <a:latin typeface="Courier New" pitchFamily="49" charset="0"/>
                <a:cs typeface="Courier New" pitchFamily="49" charset="0"/>
              </a:rPr>
              <a:t>      | term </a:t>
            </a:r>
            <a:r>
              <a:rPr lang="en-US" b="1" dirty="0">
                <a:latin typeface="Courier New" pitchFamily="49" charset="0"/>
                <a:cs typeface="Courier New" pitchFamily="49" charset="0"/>
              </a:rPr>
              <a:t>mod </a:t>
            </a:r>
            <a:r>
              <a:rPr lang="en-US" dirty="0">
                <a:latin typeface="Courier New" pitchFamily="49" charset="0"/>
                <a:cs typeface="Courier New" pitchFamily="49" charset="0"/>
              </a:rPr>
              <a:t>factor    { print ('MOD') }</a:t>
            </a:r>
            <a:endParaRPr lang="en-US" b="0" dirty="0" smtClean="0">
              <a:effectLst/>
              <a:latin typeface="Courier New" pitchFamily="49" charset="0"/>
              <a:cs typeface="Courier New" pitchFamily="49" charset="0"/>
            </a:endParaRPr>
          </a:p>
          <a:p>
            <a:pPr marL="0" indent="0">
              <a:buNone/>
            </a:pPr>
            <a:r>
              <a:rPr lang="en-US" dirty="0">
                <a:latin typeface="Courier New" pitchFamily="49" charset="0"/>
                <a:cs typeface="Courier New" pitchFamily="49" charset="0"/>
              </a:rPr>
              <a:t>      | factor</a:t>
            </a:r>
            <a:endParaRPr lang="en-US" b="0" dirty="0" smtClean="0">
              <a:effectLst/>
              <a:latin typeface="Courier New" pitchFamily="49" charset="0"/>
              <a:cs typeface="Courier New" pitchFamily="49" charset="0"/>
            </a:endParaRPr>
          </a:p>
          <a:p>
            <a:pPr marL="0" indent="0">
              <a:buNone/>
            </a:pPr>
            <a:r>
              <a:rPr lang="en-US" dirty="0">
                <a:latin typeface="Courier New" pitchFamily="49" charset="0"/>
                <a:cs typeface="Courier New" pitchFamily="49" charset="0"/>
              </a:rPr>
              <a:t>factor → ( </a:t>
            </a:r>
            <a:r>
              <a:rPr lang="en-US" dirty="0" err="1">
                <a:latin typeface="Courier New" pitchFamily="49" charset="0"/>
                <a:cs typeface="Courier New" pitchFamily="49" charset="0"/>
              </a:rPr>
              <a:t>expr</a:t>
            </a:r>
            <a:r>
              <a:rPr lang="en-US" dirty="0">
                <a:latin typeface="Courier New" pitchFamily="49" charset="0"/>
                <a:cs typeface="Courier New" pitchFamily="49" charset="0"/>
              </a:rPr>
              <a:t> )</a:t>
            </a:r>
            <a:endParaRPr lang="en-US" b="0" dirty="0" smtClean="0">
              <a:effectLst/>
              <a:latin typeface="Courier New" pitchFamily="49" charset="0"/>
              <a:cs typeface="Courier New" pitchFamily="49" charset="0"/>
            </a:endParaRPr>
          </a:p>
          <a:p>
            <a:pPr marL="0" indent="0">
              <a:buNone/>
            </a:pPr>
            <a:r>
              <a:rPr lang="en-US" dirty="0">
                <a:latin typeface="Courier New" pitchFamily="49" charset="0"/>
                <a:cs typeface="Courier New" pitchFamily="49" charset="0"/>
              </a:rPr>
              <a:t>      | </a:t>
            </a:r>
            <a:r>
              <a:rPr lang="en-US" b="1" dirty="0">
                <a:latin typeface="Courier New" pitchFamily="49" charset="0"/>
                <a:cs typeface="Courier New" pitchFamily="49" charset="0"/>
              </a:rPr>
              <a:t>id </a:t>
            </a:r>
            <a:r>
              <a:rPr lang="en-US" dirty="0">
                <a:latin typeface="Courier New" pitchFamily="49" charset="0"/>
                <a:cs typeface="Courier New" pitchFamily="49" charset="0"/>
              </a:rPr>
              <a:t>                { print (</a:t>
            </a:r>
            <a:r>
              <a:rPr lang="en-US" b="1" dirty="0" err="1">
                <a:latin typeface="Courier New" pitchFamily="49" charset="0"/>
                <a:cs typeface="Courier New" pitchFamily="49" charset="0"/>
              </a:rPr>
              <a:t>id</a:t>
            </a:r>
            <a:r>
              <a:rPr lang="en-US" dirty="0" err="1">
                <a:latin typeface="Courier New" pitchFamily="49" charset="0"/>
                <a:cs typeface="Courier New" pitchFamily="49" charset="0"/>
              </a:rPr>
              <a:t>.lexeme</a:t>
            </a:r>
            <a:r>
              <a:rPr lang="en-US" dirty="0">
                <a:latin typeface="Courier New" pitchFamily="49" charset="0"/>
                <a:cs typeface="Courier New" pitchFamily="49" charset="0"/>
              </a:rPr>
              <a:t>) }</a:t>
            </a:r>
            <a:endParaRPr lang="en-US" b="0" dirty="0" smtClean="0">
              <a:effectLst/>
              <a:latin typeface="Courier New" pitchFamily="49" charset="0"/>
              <a:cs typeface="Courier New" pitchFamily="49" charset="0"/>
            </a:endParaRPr>
          </a:p>
          <a:p>
            <a:pPr marL="0" indent="0">
              <a:buNone/>
            </a:pPr>
            <a:r>
              <a:rPr lang="en-US" dirty="0">
                <a:latin typeface="Courier New" pitchFamily="49" charset="0"/>
                <a:cs typeface="Courier New" pitchFamily="49" charset="0"/>
              </a:rPr>
              <a:t>      | </a:t>
            </a:r>
            <a:r>
              <a:rPr lang="en-US" b="1" dirty="0" err="1">
                <a:latin typeface="Courier New" pitchFamily="49" charset="0"/>
                <a:cs typeface="Courier New" pitchFamily="49" charset="0"/>
              </a:rPr>
              <a:t>num</a:t>
            </a:r>
            <a:r>
              <a:rPr lang="en-US" b="1" dirty="0">
                <a:latin typeface="Courier New" pitchFamily="49" charset="0"/>
                <a:cs typeface="Courier New" pitchFamily="49" charset="0"/>
              </a:rPr>
              <a:t> </a:t>
            </a:r>
            <a:r>
              <a:rPr lang="en-US" dirty="0">
                <a:latin typeface="Courier New" pitchFamily="49" charset="0"/>
                <a:cs typeface="Courier New" pitchFamily="49" charset="0"/>
              </a:rPr>
              <a:t>               { print (</a:t>
            </a:r>
            <a:r>
              <a:rPr lang="en-US" b="1" dirty="0" err="1">
                <a:latin typeface="Courier New" pitchFamily="49" charset="0"/>
                <a:cs typeface="Courier New" pitchFamily="49" charset="0"/>
              </a:rPr>
              <a:t>num</a:t>
            </a:r>
            <a:r>
              <a:rPr lang="en-US" dirty="0" err="1">
                <a:latin typeface="Courier New" pitchFamily="49" charset="0"/>
                <a:cs typeface="Courier New" pitchFamily="49" charset="0"/>
              </a:rPr>
              <a:t>.value</a:t>
            </a:r>
            <a:r>
              <a:rPr lang="en-US" dirty="0">
                <a:latin typeface="Courier New" pitchFamily="49" charset="0"/>
                <a:cs typeface="Courier New" pitchFamily="49" charset="0"/>
              </a:rPr>
              <a:t>) }</a:t>
            </a:r>
          </a:p>
        </p:txBody>
      </p:sp>
    </p:spTree>
    <p:extLst>
      <p:ext uri="{BB962C8B-B14F-4D97-AF65-F5344CB8AC3E}">
        <p14:creationId xmlns:p14="http://schemas.microsoft.com/office/powerpoint/2010/main" val="253565477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Analizador</a:t>
            </a:r>
            <a:r>
              <a:rPr lang="en-US" dirty="0" smtClean="0"/>
              <a:t> </a:t>
            </a:r>
            <a:r>
              <a:rPr lang="en-US" dirty="0" err="1" smtClean="0"/>
              <a:t>Sintáctico</a:t>
            </a:r>
            <a:endParaRPr lang="en-US" dirty="0"/>
          </a:p>
        </p:txBody>
      </p:sp>
      <p:sp>
        <p:nvSpPr>
          <p:cNvPr id="3" name="Content Placeholder 2"/>
          <p:cNvSpPr>
            <a:spLocks noGrp="1"/>
          </p:cNvSpPr>
          <p:nvPr>
            <p:ph sz="quarter" idx="1"/>
          </p:nvPr>
        </p:nvSpPr>
        <p:spPr/>
        <p:txBody>
          <a:bodyPr>
            <a:normAutofit fontScale="77500" lnSpcReduction="20000"/>
          </a:bodyPr>
          <a:lstStyle/>
          <a:p>
            <a:pPr marL="0" indent="0">
              <a:buNone/>
            </a:pPr>
            <a:r>
              <a:rPr lang="en-US" dirty="0">
                <a:latin typeface="Courier New" pitchFamily="49" charset="0"/>
                <a:cs typeface="Courier New" pitchFamily="49" charset="0"/>
              </a:rPr>
              <a:t>start → list </a:t>
            </a:r>
            <a:r>
              <a:rPr lang="en-US" b="1" dirty="0" err="1">
                <a:latin typeface="Courier New" pitchFamily="49" charset="0"/>
                <a:cs typeface="Courier New" pitchFamily="49" charset="0"/>
              </a:rPr>
              <a:t>eof</a:t>
            </a:r>
            <a:endParaRPr lang="en-US" b="0" dirty="0" smtClean="0">
              <a:effectLst/>
              <a:latin typeface="Courier New" pitchFamily="49" charset="0"/>
              <a:cs typeface="Courier New" pitchFamily="49" charset="0"/>
            </a:endParaRPr>
          </a:p>
          <a:p>
            <a:pPr marL="0" indent="0">
              <a:buNone/>
            </a:pPr>
            <a:r>
              <a:rPr lang="en-US" dirty="0">
                <a:latin typeface="Courier New" pitchFamily="49" charset="0"/>
                <a:cs typeface="Courier New" pitchFamily="49" charset="0"/>
              </a:rPr>
              <a:t> list → </a:t>
            </a:r>
            <a:r>
              <a:rPr lang="en-US" dirty="0" err="1">
                <a:latin typeface="Courier New" pitchFamily="49" charset="0"/>
                <a:cs typeface="Courier New" pitchFamily="49" charset="0"/>
              </a:rPr>
              <a:t>expr</a:t>
            </a:r>
            <a:r>
              <a:rPr lang="en-US" dirty="0">
                <a:latin typeface="Courier New" pitchFamily="49" charset="0"/>
                <a:cs typeface="Courier New" pitchFamily="49" charset="0"/>
              </a:rPr>
              <a:t> </a:t>
            </a:r>
            <a:r>
              <a:rPr lang="en-US" b="1" dirty="0">
                <a:latin typeface="Courier New" pitchFamily="49" charset="0"/>
                <a:cs typeface="Courier New" pitchFamily="49" charset="0"/>
              </a:rPr>
              <a:t>; </a:t>
            </a:r>
            <a:r>
              <a:rPr lang="en-US" dirty="0">
                <a:latin typeface="Courier New" pitchFamily="49" charset="0"/>
                <a:cs typeface="Courier New" pitchFamily="49" charset="0"/>
              </a:rPr>
              <a:t>list        { print ('\n') }</a:t>
            </a:r>
            <a:endParaRPr lang="en-US" b="0" dirty="0" smtClean="0">
              <a:effectLst/>
              <a:latin typeface="Courier New" pitchFamily="49" charset="0"/>
              <a:cs typeface="Courier New" pitchFamily="49" charset="0"/>
            </a:endParaRPr>
          </a:p>
          <a:p>
            <a:pPr marL="0" indent="0">
              <a:buNone/>
            </a:pPr>
            <a:r>
              <a:rPr lang="en-US" dirty="0">
                <a:latin typeface="Courier New" pitchFamily="49" charset="0"/>
                <a:cs typeface="Courier New" pitchFamily="49" charset="0"/>
              </a:rPr>
              <a:t>      | </a:t>
            </a:r>
            <a:r>
              <a:rPr lang="el-GR" b="1" dirty="0">
                <a:latin typeface="Courier New" pitchFamily="49" charset="0"/>
                <a:cs typeface="Courier New" pitchFamily="49" charset="0"/>
              </a:rPr>
              <a:t>ϵ</a:t>
            </a:r>
            <a:endParaRPr lang="el-GR" b="0" dirty="0" smtClean="0">
              <a:effectLst/>
              <a:latin typeface="Courier New" pitchFamily="49" charset="0"/>
              <a:cs typeface="Courier New" pitchFamily="49" charset="0"/>
            </a:endParaRPr>
          </a:p>
          <a:p>
            <a:pPr marL="0" indent="0">
              <a:buNone/>
            </a:pPr>
            <a:r>
              <a:rPr lang="el-GR" dirty="0">
                <a:latin typeface="Courier New" pitchFamily="49" charset="0"/>
                <a:cs typeface="Courier New" pitchFamily="49" charset="0"/>
              </a:rPr>
              <a:t> </a:t>
            </a:r>
            <a:r>
              <a:rPr lang="en-US" dirty="0" err="1">
                <a:latin typeface="Courier New" pitchFamily="49" charset="0"/>
                <a:cs typeface="Courier New" pitchFamily="49" charset="0"/>
              </a:rPr>
              <a:t>expr</a:t>
            </a:r>
            <a:r>
              <a:rPr lang="en-US" dirty="0">
                <a:latin typeface="Courier New" pitchFamily="49" charset="0"/>
                <a:cs typeface="Courier New" pitchFamily="49" charset="0"/>
              </a:rPr>
              <a:t> → </a:t>
            </a:r>
            <a:r>
              <a:rPr lang="en-US" dirty="0" err="1">
                <a:solidFill>
                  <a:srgbClr val="FF0000"/>
                </a:solidFill>
                <a:latin typeface="Courier New" pitchFamily="49" charset="0"/>
                <a:cs typeface="Courier New" pitchFamily="49" charset="0"/>
              </a:rPr>
              <a:t>expr</a:t>
            </a:r>
            <a:r>
              <a:rPr lang="en-US" dirty="0">
                <a:solidFill>
                  <a:srgbClr val="FF0000"/>
                </a:solidFill>
                <a:latin typeface="Courier New" pitchFamily="49" charset="0"/>
                <a:cs typeface="Courier New" pitchFamily="49" charset="0"/>
              </a:rPr>
              <a:t> </a:t>
            </a:r>
            <a:r>
              <a:rPr lang="en-US" b="1" dirty="0">
                <a:latin typeface="Courier New" pitchFamily="49" charset="0"/>
                <a:cs typeface="Courier New" pitchFamily="49" charset="0"/>
              </a:rPr>
              <a:t>+ </a:t>
            </a:r>
            <a:r>
              <a:rPr lang="en-US" dirty="0">
                <a:latin typeface="Courier New" pitchFamily="49" charset="0"/>
                <a:cs typeface="Courier New" pitchFamily="49" charset="0"/>
              </a:rPr>
              <a:t>term        { print ('+') }</a:t>
            </a:r>
            <a:endParaRPr lang="en-US" b="0" dirty="0" smtClean="0">
              <a:effectLst/>
              <a:latin typeface="Courier New" pitchFamily="49" charset="0"/>
              <a:cs typeface="Courier New" pitchFamily="49" charset="0"/>
            </a:endParaRPr>
          </a:p>
          <a:p>
            <a:pPr marL="0" indent="0">
              <a:buNone/>
            </a:pPr>
            <a:r>
              <a:rPr lang="en-US" dirty="0">
                <a:latin typeface="Courier New" pitchFamily="49" charset="0"/>
                <a:cs typeface="Courier New" pitchFamily="49" charset="0"/>
              </a:rPr>
              <a:t>      | </a:t>
            </a:r>
            <a:r>
              <a:rPr lang="en-US" dirty="0" err="1">
                <a:solidFill>
                  <a:srgbClr val="FF0000"/>
                </a:solidFill>
                <a:latin typeface="Courier New" pitchFamily="49" charset="0"/>
                <a:cs typeface="Courier New" pitchFamily="49" charset="0"/>
              </a:rPr>
              <a:t>expr</a:t>
            </a:r>
            <a:r>
              <a:rPr lang="en-US" dirty="0">
                <a:solidFill>
                  <a:srgbClr val="FF0000"/>
                </a:solidFill>
                <a:latin typeface="Courier New" pitchFamily="49" charset="0"/>
                <a:cs typeface="Courier New" pitchFamily="49" charset="0"/>
              </a:rPr>
              <a:t> </a:t>
            </a:r>
            <a:r>
              <a:rPr lang="en-US" b="1" dirty="0">
                <a:latin typeface="Courier New" pitchFamily="49" charset="0"/>
                <a:cs typeface="Courier New" pitchFamily="49" charset="0"/>
              </a:rPr>
              <a:t>- </a:t>
            </a:r>
            <a:r>
              <a:rPr lang="en-US" dirty="0">
                <a:latin typeface="Courier New" pitchFamily="49" charset="0"/>
                <a:cs typeface="Courier New" pitchFamily="49" charset="0"/>
              </a:rPr>
              <a:t>term        { print ('-') }</a:t>
            </a:r>
            <a:endParaRPr lang="en-US" b="0" dirty="0" smtClean="0">
              <a:effectLst/>
              <a:latin typeface="Courier New" pitchFamily="49" charset="0"/>
              <a:cs typeface="Courier New" pitchFamily="49" charset="0"/>
            </a:endParaRPr>
          </a:p>
          <a:p>
            <a:pPr marL="0" indent="0">
              <a:buNone/>
            </a:pPr>
            <a:r>
              <a:rPr lang="en-US" dirty="0">
                <a:latin typeface="Courier New" pitchFamily="49" charset="0"/>
                <a:cs typeface="Courier New" pitchFamily="49" charset="0"/>
              </a:rPr>
              <a:t>      | term</a:t>
            </a:r>
            <a:endParaRPr lang="en-US" b="0" dirty="0" smtClean="0">
              <a:effectLst/>
              <a:latin typeface="Courier New" pitchFamily="49" charset="0"/>
              <a:cs typeface="Courier New" pitchFamily="49" charset="0"/>
            </a:endParaRPr>
          </a:p>
          <a:p>
            <a:pPr marL="0" indent="0">
              <a:buNone/>
            </a:pPr>
            <a:r>
              <a:rPr lang="en-US" dirty="0">
                <a:latin typeface="Courier New" pitchFamily="49" charset="0"/>
                <a:cs typeface="Courier New" pitchFamily="49" charset="0"/>
              </a:rPr>
              <a:t> term → </a:t>
            </a:r>
            <a:r>
              <a:rPr lang="en-US" dirty="0">
                <a:solidFill>
                  <a:srgbClr val="FF0000"/>
                </a:solidFill>
                <a:latin typeface="Courier New" pitchFamily="49" charset="0"/>
                <a:cs typeface="Courier New" pitchFamily="49" charset="0"/>
              </a:rPr>
              <a:t>term</a:t>
            </a:r>
            <a:r>
              <a:rPr lang="en-US" dirty="0">
                <a:latin typeface="Courier New" pitchFamily="49" charset="0"/>
                <a:cs typeface="Courier New" pitchFamily="49" charset="0"/>
              </a:rPr>
              <a:t> </a:t>
            </a:r>
            <a:r>
              <a:rPr lang="en-US" b="1" dirty="0">
                <a:latin typeface="Courier New" pitchFamily="49" charset="0"/>
                <a:cs typeface="Courier New" pitchFamily="49" charset="0"/>
              </a:rPr>
              <a:t>* </a:t>
            </a:r>
            <a:r>
              <a:rPr lang="en-US" dirty="0">
                <a:latin typeface="Courier New" pitchFamily="49" charset="0"/>
                <a:cs typeface="Courier New" pitchFamily="49" charset="0"/>
              </a:rPr>
              <a:t>factor      { print ('*') }</a:t>
            </a:r>
            <a:endParaRPr lang="en-US" b="0" dirty="0" smtClean="0">
              <a:effectLst/>
              <a:latin typeface="Courier New" pitchFamily="49" charset="0"/>
              <a:cs typeface="Courier New" pitchFamily="49" charset="0"/>
            </a:endParaRPr>
          </a:p>
          <a:p>
            <a:pPr marL="0" indent="0">
              <a:buNone/>
            </a:pPr>
            <a:r>
              <a:rPr lang="en-US" dirty="0">
                <a:latin typeface="Courier New" pitchFamily="49" charset="0"/>
                <a:cs typeface="Courier New" pitchFamily="49" charset="0"/>
              </a:rPr>
              <a:t>      | </a:t>
            </a:r>
            <a:r>
              <a:rPr lang="en-US" dirty="0">
                <a:solidFill>
                  <a:srgbClr val="FF0000"/>
                </a:solidFill>
                <a:latin typeface="Courier New" pitchFamily="49" charset="0"/>
                <a:cs typeface="Courier New" pitchFamily="49" charset="0"/>
              </a:rPr>
              <a:t>term</a:t>
            </a:r>
            <a:r>
              <a:rPr lang="en-US" dirty="0">
                <a:latin typeface="Courier New" pitchFamily="49" charset="0"/>
                <a:cs typeface="Courier New" pitchFamily="49" charset="0"/>
              </a:rPr>
              <a:t> </a:t>
            </a:r>
            <a:r>
              <a:rPr lang="en-US" b="1" dirty="0">
                <a:latin typeface="Courier New" pitchFamily="49" charset="0"/>
                <a:cs typeface="Courier New" pitchFamily="49" charset="0"/>
              </a:rPr>
              <a:t>/ </a:t>
            </a:r>
            <a:r>
              <a:rPr lang="en-US" dirty="0">
                <a:latin typeface="Courier New" pitchFamily="49" charset="0"/>
                <a:cs typeface="Courier New" pitchFamily="49" charset="0"/>
              </a:rPr>
              <a:t>factor      { print ('/') }</a:t>
            </a:r>
            <a:endParaRPr lang="en-US" b="0" dirty="0" smtClean="0">
              <a:effectLst/>
              <a:latin typeface="Courier New" pitchFamily="49" charset="0"/>
              <a:cs typeface="Courier New" pitchFamily="49" charset="0"/>
            </a:endParaRPr>
          </a:p>
          <a:p>
            <a:pPr marL="0" indent="0">
              <a:buNone/>
            </a:pPr>
            <a:r>
              <a:rPr lang="en-US" dirty="0">
                <a:latin typeface="Courier New" pitchFamily="49" charset="0"/>
                <a:cs typeface="Courier New" pitchFamily="49" charset="0"/>
              </a:rPr>
              <a:t>      | </a:t>
            </a:r>
            <a:r>
              <a:rPr lang="en-US" dirty="0">
                <a:solidFill>
                  <a:srgbClr val="FF0000"/>
                </a:solidFill>
                <a:latin typeface="Courier New" pitchFamily="49" charset="0"/>
                <a:cs typeface="Courier New" pitchFamily="49" charset="0"/>
              </a:rPr>
              <a:t>term</a:t>
            </a:r>
            <a:r>
              <a:rPr lang="en-US" dirty="0">
                <a:latin typeface="Courier New" pitchFamily="49" charset="0"/>
                <a:cs typeface="Courier New" pitchFamily="49" charset="0"/>
              </a:rPr>
              <a:t> </a:t>
            </a:r>
            <a:r>
              <a:rPr lang="en-US" b="1" dirty="0">
                <a:latin typeface="Courier New" pitchFamily="49" charset="0"/>
                <a:cs typeface="Courier New" pitchFamily="49" charset="0"/>
              </a:rPr>
              <a:t>div </a:t>
            </a:r>
            <a:r>
              <a:rPr lang="en-US" dirty="0">
                <a:latin typeface="Courier New" pitchFamily="49" charset="0"/>
                <a:cs typeface="Courier New" pitchFamily="49" charset="0"/>
              </a:rPr>
              <a:t>factor    { print ('DIV') }</a:t>
            </a:r>
            <a:endParaRPr lang="en-US" b="0" dirty="0" smtClean="0">
              <a:effectLst/>
              <a:latin typeface="Courier New" pitchFamily="49" charset="0"/>
              <a:cs typeface="Courier New" pitchFamily="49" charset="0"/>
            </a:endParaRPr>
          </a:p>
          <a:p>
            <a:pPr marL="0" indent="0">
              <a:buNone/>
            </a:pPr>
            <a:r>
              <a:rPr lang="en-US" dirty="0">
                <a:latin typeface="Courier New" pitchFamily="49" charset="0"/>
                <a:cs typeface="Courier New" pitchFamily="49" charset="0"/>
              </a:rPr>
              <a:t>      | </a:t>
            </a:r>
            <a:r>
              <a:rPr lang="en-US" dirty="0">
                <a:solidFill>
                  <a:srgbClr val="FF0000"/>
                </a:solidFill>
                <a:latin typeface="Courier New" pitchFamily="49" charset="0"/>
                <a:cs typeface="Courier New" pitchFamily="49" charset="0"/>
              </a:rPr>
              <a:t>term</a:t>
            </a:r>
            <a:r>
              <a:rPr lang="en-US" dirty="0">
                <a:latin typeface="Courier New" pitchFamily="49" charset="0"/>
                <a:cs typeface="Courier New" pitchFamily="49" charset="0"/>
              </a:rPr>
              <a:t> </a:t>
            </a:r>
            <a:r>
              <a:rPr lang="en-US" b="1" dirty="0">
                <a:latin typeface="Courier New" pitchFamily="49" charset="0"/>
                <a:cs typeface="Courier New" pitchFamily="49" charset="0"/>
              </a:rPr>
              <a:t>mod </a:t>
            </a:r>
            <a:r>
              <a:rPr lang="en-US" dirty="0">
                <a:latin typeface="Courier New" pitchFamily="49" charset="0"/>
                <a:cs typeface="Courier New" pitchFamily="49" charset="0"/>
              </a:rPr>
              <a:t>factor    { print ('MOD') }</a:t>
            </a:r>
            <a:endParaRPr lang="en-US" b="0" dirty="0" smtClean="0">
              <a:effectLst/>
              <a:latin typeface="Courier New" pitchFamily="49" charset="0"/>
              <a:cs typeface="Courier New" pitchFamily="49" charset="0"/>
            </a:endParaRPr>
          </a:p>
          <a:p>
            <a:pPr marL="0" indent="0">
              <a:buNone/>
            </a:pPr>
            <a:r>
              <a:rPr lang="en-US" dirty="0">
                <a:latin typeface="Courier New" pitchFamily="49" charset="0"/>
                <a:cs typeface="Courier New" pitchFamily="49" charset="0"/>
              </a:rPr>
              <a:t>      | factor</a:t>
            </a:r>
            <a:endParaRPr lang="en-US" b="0" dirty="0" smtClean="0">
              <a:effectLst/>
              <a:latin typeface="Courier New" pitchFamily="49" charset="0"/>
              <a:cs typeface="Courier New" pitchFamily="49" charset="0"/>
            </a:endParaRPr>
          </a:p>
          <a:p>
            <a:pPr marL="0" indent="0">
              <a:buNone/>
            </a:pPr>
            <a:r>
              <a:rPr lang="en-US" dirty="0">
                <a:latin typeface="Courier New" pitchFamily="49" charset="0"/>
                <a:cs typeface="Courier New" pitchFamily="49" charset="0"/>
              </a:rPr>
              <a:t>factor → ( </a:t>
            </a:r>
            <a:r>
              <a:rPr lang="en-US" dirty="0" err="1">
                <a:latin typeface="Courier New" pitchFamily="49" charset="0"/>
                <a:cs typeface="Courier New" pitchFamily="49" charset="0"/>
              </a:rPr>
              <a:t>expr</a:t>
            </a:r>
            <a:r>
              <a:rPr lang="en-US" dirty="0">
                <a:latin typeface="Courier New" pitchFamily="49" charset="0"/>
                <a:cs typeface="Courier New" pitchFamily="49" charset="0"/>
              </a:rPr>
              <a:t> )</a:t>
            </a:r>
            <a:endParaRPr lang="en-US" b="0" dirty="0" smtClean="0">
              <a:effectLst/>
              <a:latin typeface="Courier New" pitchFamily="49" charset="0"/>
              <a:cs typeface="Courier New" pitchFamily="49" charset="0"/>
            </a:endParaRPr>
          </a:p>
          <a:p>
            <a:pPr marL="0" indent="0">
              <a:buNone/>
            </a:pPr>
            <a:r>
              <a:rPr lang="en-US" dirty="0">
                <a:latin typeface="Courier New" pitchFamily="49" charset="0"/>
                <a:cs typeface="Courier New" pitchFamily="49" charset="0"/>
              </a:rPr>
              <a:t>      | </a:t>
            </a:r>
            <a:r>
              <a:rPr lang="en-US" b="1" dirty="0">
                <a:latin typeface="Courier New" pitchFamily="49" charset="0"/>
                <a:cs typeface="Courier New" pitchFamily="49" charset="0"/>
              </a:rPr>
              <a:t>id </a:t>
            </a:r>
            <a:r>
              <a:rPr lang="en-US" dirty="0">
                <a:latin typeface="Courier New" pitchFamily="49" charset="0"/>
                <a:cs typeface="Courier New" pitchFamily="49" charset="0"/>
              </a:rPr>
              <a:t>                { print (</a:t>
            </a:r>
            <a:r>
              <a:rPr lang="en-US" b="1" dirty="0" err="1">
                <a:latin typeface="Courier New" pitchFamily="49" charset="0"/>
                <a:cs typeface="Courier New" pitchFamily="49" charset="0"/>
              </a:rPr>
              <a:t>id</a:t>
            </a:r>
            <a:r>
              <a:rPr lang="en-US" dirty="0" err="1">
                <a:latin typeface="Courier New" pitchFamily="49" charset="0"/>
                <a:cs typeface="Courier New" pitchFamily="49" charset="0"/>
              </a:rPr>
              <a:t>.lexeme</a:t>
            </a:r>
            <a:r>
              <a:rPr lang="en-US" dirty="0">
                <a:latin typeface="Courier New" pitchFamily="49" charset="0"/>
                <a:cs typeface="Courier New" pitchFamily="49" charset="0"/>
              </a:rPr>
              <a:t>) }</a:t>
            </a:r>
            <a:endParaRPr lang="en-US" b="0" dirty="0" smtClean="0">
              <a:effectLst/>
              <a:latin typeface="Courier New" pitchFamily="49" charset="0"/>
              <a:cs typeface="Courier New" pitchFamily="49" charset="0"/>
            </a:endParaRPr>
          </a:p>
          <a:p>
            <a:pPr marL="0" indent="0">
              <a:buNone/>
            </a:pPr>
            <a:r>
              <a:rPr lang="en-US" dirty="0">
                <a:latin typeface="Courier New" pitchFamily="49" charset="0"/>
                <a:cs typeface="Courier New" pitchFamily="49" charset="0"/>
              </a:rPr>
              <a:t>      | </a:t>
            </a:r>
            <a:r>
              <a:rPr lang="en-US" b="1" dirty="0" err="1">
                <a:latin typeface="Courier New" pitchFamily="49" charset="0"/>
                <a:cs typeface="Courier New" pitchFamily="49" charset="0"/>
              </a:rPr>
              <a:t>num</a:t>
            </a:r>
            <a:r>
              <a:rPr lang="en-US" b="1" dirty="0">
                <a:latin typeface="Courier New" pitchFamily="49" charset="0"/>
                <a:cs typeface="Courier New" pitchFamily="49" charset="0"/>
              </a:rPr>
              <a:t> </a:t>
            </a:r>
            <a:r>
              <a:rPr lang="en-US" dirty="0">
                <a:latin typeface="Courier New" pitchFamily="49" charset="0"/>
                <a:cs typeface="Courier New" pitchFamily="49" charset="0"/>
              </a:rPr>
              <a:t>               { print (</a:t>
            </a:r>
            <a:r>
              <a:rPr lang="en-US" b="1" dirty="0" err="1">
                <a:latin typeface="Courier New" pitchFamily="49" charset="0"/>
                <a:cs typeface="Courier New" pitchFamily="49" charset="0"/>
              </a:rPr>
              <a:t>num</a:t>
            </a:r>
            <a:r>
              <a:rPr lang="en-US" dirty="0" err="1">
                <a:latin typeface="Courier New" pitchFamily="49" charset="0"/>
                <a:cs typeface="Courier New" pitchFamily="49" charset="0"/>
              </a:rPr>
              <a:t>.value</a:t>
            </a:r>
            <a:r>
              <a:rPr lang="en-US" dirty="0">
                <a:latin typeface="Courier New" pitchFamily="49" charset="0"/>
                <a:cs typeface="Courier New" pitchFamily="49" charset="0"/>
              </a:rPr>
              <a:t>) }</a:t>
            </a:r>
          </a:p>
        </p:txBody>
      </p:sp>
    </p:spTree>
    <p:extLst>
      <p:ext uri="{BB962C8B-B14F-4D97-AF65-F5344CB8AC3E}">
        <p14:creationId xmlns:p14="http://schemas.microsoft.com/office/powerpoint/2010/main" val="380121993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Analizador</a:t>
            </a:r>
            <a:r>
              <a:rPr lang="en-US" dirty="0" smtClean="0"/>
              <a:t> </a:t>
            </a:r>
            <a:r>
              <a:rPr lang="en-US" dirty="0" err="1" smtClean="0"/>
              <a:t>Sintáctico</a:t>
            </a:r>
            <a:endParaRPr lang="en-US" dirty="0"/>
          </a:p>
        </p:txBody>
      </p:sp>
      <p:sp>
        <p:nvSpPr>
          <p:cNvPr id="3" name="Content Placeholder 2"/>
          <p:cNvSpPr>
            <a:spLocks noGrp="1"/>
          </p:cNvSpPr>
          <p:nvPr>
            <p:ph sz="quarter" idx="1"/>
          </p:nvPr>
        </p:nvSpPr>
        <p:spPr/>
        <p:txBody>
          <a:bodyPr>
            <a:normAutofit fontScale="70000" lnSpcReduction="20000"/>
          </a:bodyPr>
          <a:lstStyle/>
          <a:p>
            <a:pPr marL="0" indent="0">
              <a:buNone/>
            </a:pPr>
            <a:r>
              <a:rPr lang="en-US" dirty="0" smtClean="0">
                <a:latin typeface="Courier New" pitchFamily="49" charset="0"/>
                <a:cs typeface="Courier New" pitchFamily="49" charset="0"/>
              </a:rPr>
              <a:t> </a:t>
            </a:r>
            <a:r>
              <a:rPr lang="en-US" dirty="0">
                <a:latin typeface="Courier New" pitchFamily="49" charset="0"/>
                <a:cs typeface="Courier New" pitchFamily="49" charset="0"/>
              </a:rPr>
              <a:t>     start → list </a:t>
            </a:r>
            <a:r>
              <a:rPr lang="en-US" b="1" dirty="0" err="1">
                <a:latin typeface="Courier New" pitchFamily="49" charset="0"/>
                <a:cs typeface="Courier New" pitchFamily="49" charset="0"/>
              </a:rPr>
              <a:t>eof</a:t>
            </a:r>
            <a:endParaRPr lang="en-US" b="0" dirty="0" smtClean="0">
              <a:effectLst/>
              <a:latin typeface="Courier New" pitchFamily="49" charset="0"/>
              <a:cs typeface="Courier New" pitchFamily="49" charset="0"/>
            </a:endParaRPr>
          </a:p>
          <a:p>
            <a:pPr marL="0" indent="0">
              <a:buNone/>
            </a:pPr>
            <a:r>
              <a:rPr lang="en-US" dirty="0" smtClean="0">
                <a:latin typeface="Courier New" pitchFamily="49" charset="0"/>
                <a:cs typeface="Courier New" pitchFamily="49" charset="0"/>
              </a:rPr>
              <a:t> </a:t>
            </a:r>
            <a:r>
              <a:rPr lang="en-US" dirty="0">
                <a:latin typeface="Courier New" pitchFamily="49" charset="0"/>
                <a:cs typeface="Courier New" pitchFamily="49" charset="0"/>
              </a:rPr>
              <a:t>      list → </a:t>
            </a:r>
            <a:r>
              <a:rPr lang="en-US" dirty="0" err="1">
                <a:latin typeface="Courier New" pitchFamily="49" charset="0"/>
                <a:cs typeface="Courier New" pitchFamily="49" charset="0"/>
              </a:rPr>
              <a:t>expr</a:t>
            </a:r>
            <a:r>
              <a:rPr lang="en-US" dirty="0">
                <a:latin typeface="Courier New" pitchFamily="49" charset="0"/>
                <a:cs typeface="Courier New" pitchFamily="49" charset="0"/>
              </a:rPr>
              <a:t> ; { print ('\n') } list        </a:t>
            </a:r>
            <a:endParaRPr lang="en-US" b="0" dirty="0" smtClean="0">
              <a:effectLst/>
              <a:latin typeface="Courier New" pitchFamily="49" charset="0"/>
              <a:cs typeface="Courier New" pitchFamily="49" charset="0"/>
            </a:endParaRPr>
          </a:p>
          <a:p>
            <a:pPr marL="0" indent="0">
              <a:buNone/>
            </a:pPr>
            <a:r>
              <a:rPr lang="en-US" dirty="0" smtClean="0">
                <a:latin typeface="Courier New" pitchFamily="49" charset="0"/>
                <a:cs typeface="Courier New" pitchFamily="49" charset="0"/>
              </a:rPr>
              <a:t> </a:t>
            </a:r>
            <a:r>
              <a:rPr lang="en-US" dirty="0">
                <a:latin typeface="Courier New" pitchFamily="49" charset="0"/>
                <a:cs typeface="Courier New" pitchFamily="49" charset="0"/>
              </a:rPr>
              <a:t>           | </a:t>
            </a:r>
            <a:r>
              <a:rPr lang="el-GR" b="1" dirty="0">
                <a:latin typeface="Courier New" pitchFamily="49" charset="0"/>
                <a:cs typeface="Courier New" pitchFamily="49" charset="0"/>
              </a:rPr>
              <a:t>ϵ</a:t>
            </a:r>
            <a:endParaRPr lang="el-GR" b="0" dirty="0" smtClean="0">
              <a:effectLst/>
              <a:latin typeface="Courier New" pitchFamily="49" charset="0"/>
              <a:cs typeface="Courier New" pitchFamily="49" charset="0"/>
            </a:endParaRPr>
          </a:p>
          <a:p>
            <a:pPr marL="0" indent="0">
              <a:buNone/>
            </a:pPr>
            <a:r>
              <a:rPr lang="en-US" dirty="0" smtClean="0">
                <a:latin typeface="Courier New" pitchFamily="49" charset="0"/>
                <a:cs typeface="Courier New" pitchFamily="49" charset="0"/>
              </a:rPr>
              <a:t> </a:t>
            </a:r>
            <a:r>
              <a:rPr lang="el-GR" dirty="0">
                <a:latin typeface="Courier New" pitchFamily="49" charset="0"/>
                <a:cs typeface="Courier New" pitchFamily="49" charset="0"/>
              </a:rPr>
              <a:t>      </a:t>
            </a:r>
            <a:r>
              <a:rPr lang="en-US" dirty="0" err="1">
                <a:latin typeface="Courier New" pitchFamily="49" charset="0"/>
                <a:cs typeface="Courier New" pitchFamily="49" charset="0"/>
              </a:rPr>
              <a:t>expr</a:t>
            </a:r>
            <a:r>
              <a:rPr lang="en-US" dirty="0">
                <a:latin typeface="Courier New" pitchFamily="49" charset="0"/>
                <a:cs typeface="Courier New" pitchFamily="49" charset="0"/>
              </a:rPr>
              <a:t> → term </a:t>
            </a:r>
            <a:r>
              <a:rPr lang="en-US" dirty="0" err="1">
                <a:latin typeface="Courier New" pitchFamily="49" charset="0"/>
                <a:cs typeface="Courier New" pitchFamily="49" charset="0"/>
              </a:rPr>
              <a:t>moretokens</a:t>
            </a:r>
            <a:endParaRPr lang="en-US" b="0" dirty="0" smtClean="0">
              <a:effectLst/>
              <a:latin typeface="Courier New" pitchFamily="49" charset="0"/>
              <a:cs typeface="Courier New" pitchFamily="49" charset="0"/>
            </a:endParaRPr>
          </a:p>
          <a:p>
            <a:pPr marL="0" indent="0">
              <a:buNone/>
            </a:pP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moretokens</a:t>
            </a:r>
            <a:r>
              <a:rPr lang="en-US" dirty="0" smtClean="0">
                <a:latin typeface="Courier New" pitchFamily="49" charset="0"/>
                <a:cs typeface="Courier New" pitchFamily="49" charset="0"/>
              </a:rPr>
              <a:t> </a:t>
            </a:r>
            <a:r>
              <a:rPr lang="en-US" dirty="0">
                <a:latin typeface="Courier New" pitchFamily="49" charset="0"/>
                <a:cs typeface="Courier New" pitchFamily="49" charset="0"/>
              </a:rPr>
              <a:t>→ + term { print ('+') } </a:t>
            </a:r>
            <a:r>
              <a:rPr lang="en-US" dirty="0" err="1">
                <a:latin typeface="Courier New" pitchFamily="49" charset="0"/>
                <a:cs typeface="Courier New" pitchFamily="49" charset="0"/>
              </a:rPr>
              <a:t>moretokens</a:t>
            </a:r>
            <a:endParaRPr lang="en-US" b="0" dirty="0" smtClean="0">
              <a:effectLst/>
              <a:latin typeface="Courier New" pitchFamily="49" charset="0"/>
              <a:cs typeface="Courier New" pitchFamily="49" charset="0"/>
            </a:endParaRPr>
          </a:p>
          <a:p>
            <a:pPr marL="0" indent="0">
              <a:buNone/>
            </a:pPr>
            <a:r>
              <a:rPr lang="en-US" dirty="0" smtClean="0">
                <a:latin typeface="Courier New" pitchFamily="49" charset="0"/>
                <a:cs typeface="Courier New" pitchFamily="49" charset="0"/>
              </a:rPr>
              <a:t> </a:t>
            </a:r>
            <a:r>
              <a:rPr lang="en-US" dirty="0">
                <a:latin typeface="Courier New" pitchFamily="49" charset="0"/>
                <a:cs typeface="Courier New" pitchFamily="49" charset="0"/>
              </a:rPr>
              <a:t>           | - term { print ('-') } </a:t>
            </a:r>
            <a:r>
              <a:rPr lang="en-US" dirty="0" err="1">
                <a:latin typeface="Courier New" pitchFamily="49" charset="0"/>
                <a:cs typeface="Courier New" pitchFamily="49" charset="0"/>
              </a:rPr>
              <a:t>moretokens</a:t>
            </a:r>
            <a:endParaRPr lang="en-US" b="0" dirty="0" smtClean="0">
              <a:effectLst/>
              <a:latin typeface="Courier New" pitchFamily="49" charset="0"/>
              <a:cs typeface="Courier New" pitchFamily="49" charset="0"/>
            </a:endParaRPr>
          </a:p>
          <a:p>
            <a:pPr marL="0" indent="0">
              <a:buNone/>
            </a:pPr>
            <a:r>
              <a:rPr lang="en-US" dirty="0" smtClean="0">
                <a:latin typeface="Courier New" pitchFamily="49" charset="0"/>
                <a:cs typeface="Courier New" pitchFamily="49" charset="0"/>
              </a:rPr>
              <a:t> </a:t>
            </a:r>
            <a:r>
              <a:rPr lang="en-US" dirty="0">
                <a:latin typeface="Courier New" pitchFamily="49" charset="0"/>
                <a:cs typeface="Courier New" pitchFamily="49" charset="0"/>
              </a:rPr>
              <a:t>           | </a:t>
            </a:r>
            <a:r>
              <a:rPr lang="el-GR" b="1" dirty="0">
                <a:latin typeface="Courier New" pitchFamily="49" charset="0"/>
                <a:cs typeface="Courier New" pitchFamily="49" charset="0"/>
              </a:rPr>
              <a:t>ϵ</a:t>
            </a:r>
            <a:endParaRPr lang="el-GR" b="0" dirty="0" smtClean="0">
              <a:effectLst/>
              <a:latin typeface="Courier New" pitchFamily="49" charset="0"/>
              <a:cs typeface="Courier New" pitchFamily="49" charset="0"/>
            </a:endParaRPr>
          </a:p>
          <a:p>
            <a:pPr marL="0" indent="0">
              <a:buNone/>
            </a:pPr>
            <a:r>
              <a:rPr lang="en-US" dirty="0" smtClean="0">
                <a:latin typeface="Courier New" pitchFamily="49" charset="0"/>
                <a:cs typeface="Courier New" pitchFamily="49" charset="0"/>
              </a:rPr>
              <a:t> </a:t>
            </a:r>
            <a:r>
              <a:rPr lang="el-GR" dirty="0">
                <a:latin typeface="Courier New" pitchFamily="49" charset="0"/>
                <a:cs typeface="Courier New" pitchFamily="49" charset="0"/>
              </a:rPr>
              <a:t>      </a:t>
            </a:r>
            <a:r>
              <a:rPr lang="en-US" dirty="0">
                <a:latin typeface="Courier New" pitchFamily="49" charset="0"/>
                <a:cs typeface="Courier New" pitchFamily="49" charset="0"/>
              </a:rPr>
              <a:t>term → factor </a:t>
            </a:r>
            <a:r>
              <a:rPr lang="en-US" dirty="0" err="1">
                <a:latin typeface="Courier New" pitchFamily="49" charset="0"/>
                <a:cs typeface="Courier New" pitchFamily="49" charset="0"/>
              </a:rPr>
              <a:t>morefacctors</a:t>
            </a:r>
            <a:r>
              <a:rPr lang="en-US" dirty="0">
                <a:latin typeface="Courier New" pitchFamily="49" charset="0"/>
                <a:cs typeface="Courier New" pitchFamily="49" charset="0"/>
              </a:rPr>
              <a:t>     </a:t>
            </a:r>
            <a:endParaRPr lang="en-US" b="0" dirty="0" smtClean="0">
              <a:effectLst/>
              <a:latin typeface="Courier New" pitchFamily="49" charset="0"/>
              <a:cs typeface="Courier New" pitchFamily="49" charset="0"/>
            </a:endParaRPr>
          </a:p>
          <a:p>
            <a:pPr marL="0" indent="0">
              <a:buNone/>
            </a:pPr>
            <a:r>
              <a:rPr lang="en-US" dirty="0" err="1">
                <a:latin typeface="Courier New" pitchFamily="49" charset="0"/>
                <a:cs typeface="Courier New" pitchFamily="49" charset="0"/>
              </a:rPr>
              <a:t>morefactors</a:t>
            </a:r>
            <a:r>
              <a:rPr lang="en-US" dirty="0">
                <a:latin typeface="Courier New" pitchFamily="49" charset="0"/>
                <a:cs typeface="Courier New" pitchFamily="49" charset="0"/>
              </a:rPr>
              <a:t> → </a:t>
            </a:r>
            <a:r>
              <a:rPr lang="en-US" b="1" dirty="0">
                <a:latin typeface="Courier New" pitchFamily="49" charset="0"/>
                <a:cs typeface="Courier New" pitchFamily="49" charset="0"/>
              </a:rPr>
              <a:t>* </a:t>
            </a:r>
            <a:r>
              <a:rPr lang="en-US" dirty="0">
                <a:latin typeface="Courier New" pitchFamily="49" charset="0"/>
                <a:cs typeface="Courier New" pitchFamily="49" charset="0"/>
              </a:rPr>
              <a:t>factor { print ('*') } </a:t>
            </a:r>
            <a:r>
              <a:rPr lang="en-US" dirty="0" err="1">
                <a:latin typeface="Courier New" pitchFamily="49" charset="0"/>
                <a:cs typeface="Courier New" pitchFamily="49" charset="0"/>
              </a:rPr>
              <a:t>morefacctors</a:t>
            </a:r>
            <a:endParaRPr lang="en-US" b="0" dirty="0" smtClean="0">
              <a:effectLst/>
              <a:latin typeface="Courier New" pitchFamily="49" charset="0"/>
              <a:cs typeface="Courier New" pitchFamily="49" charset="0"/>
            </a:endParaRPr>
          </a:p>
          <a:p>
            <a:pPr marL="0" indent="0">
              <a:buNone/>
            </a:pPr>
            <a:r>
              <a:rPr lang="en-US" dirty="0" smtClean="0">
                <a:latin typeface="Courier New" pitchFamily="49" charset="0"/>
                <a:cs typeface="Courier New" pitchFamily="49" charset="0"/>
              </a:rPr>
              <a:t> </a:t>
            </a:r>
            <a:r>
              <a:rPr lang="en-US" dirty="0">
                <a:latin typeface="Courier New" pitchFamily="49" charset="0"/>
                <a:cs typeface="Courier New" pitchFamily="49" charset="0"/>
              </a:rPr>
              <a:t>           | </a:t>
            </a:r>
            <a:r>
              <a:rPr lang="en-US" b="1" dirty="0">
                <a:latin typeface="Courier New" pitchFamily="49" charset="0"/>
                <a:cs typeface="Courier New" pitchFamily="49" charset="0"/>
              </a:rPr>
              <a:t>/ </a:t>
            </a:r>
            <a:r>
              <a:rPr lang="en-US" dirty="0">
                <a:latin typeface="Courier New" pitchFamily="49" charset="0"/>
                <a:cs typeface="Courier New" pitchFamily="49" charset="0"/>
              </a:rPr>
              <a:t>factor { print ('/') } </a:t>
            </a:r>
            <a:r>
              <a:rPr lang="en-US" dirty="0" err="1">
                <a:latin typeface="Courier New" pitchFamily="49" charset="0"/>
                <a:cs typeface="Courier New" pitchFamily="49" charset="0"/>
              </a:rPr>
              <a:t>morefacctors</a:t>
            </a:r>
            <a:r>
              <a:rPr lang="en-US" dirty="0">
                <a:latin typeface="Courier New" pitchFamily="49" charset="0"/>
                <a:cs typeface="Courier New" pitchFamily="49" charset="0"/>
              </a:rPr>
              <a:t> </a:t>
            </a:r>
            <a:endParaRPr lang="en-US" b="0" dirty="0" smtClean="0">
              <a:effectLst/>
              <a:latin typeface="Courier New" pitchFamily="49" charset="0"/>
              <a:cs typeface="Courier New" pitchFamily="49" charset="0"/>
            </a:endParaRPr>
          </a:p>
          <a:p>
            <a:pPr marL="0" indent="0">
              <a:buNone/>
            </a:pPr>
            <a:r>
              <a:rPr lang="en-US" dirty="0" smtClean="0">
                <a:latin typeface="Courier New" pitchFamily="49" charset="0"/>
                <a:cs typeface="Courier New" pitchFamily="49" charset="0"/>
              </a:rPr>
              <a:t> </a:t>
            </a:r>
            <a:r>
              <a:rPr lang="en-US" dirty="0">
                <a:latin typeface="Courier New" pitchFamily="49" charset="0"/>
                <a:cs typeface="Courier New" pitchFamily="49" charset="0"/>
              </a:rPr>
              <a:t>           | </a:t>
            </a:r>
            <a:r>
              <a:rPr lang="en-US" b="1" dirty="0">
                <a:latin typeface="Courier New" pitchFamily="49" charset="0"/>
                <a:cs typeface="Courier New" pitchFamily="49" charset="0"/>
              </a:rPr>
              <a:t>div </a:t>
            </a:r>
            <a:r>
              <a:rPr lang="en-US" dirty="0">
                <a:latin typeface="Courier New" pitchFamily="49" charset="0"/>
                <a:cs typeface="Courier New" pitchFamily="49" charset="0"/>
              </a:rPr>
              <a:t>factor { print ('DIV') } </a:t>
            </a:r>
            <a:r>
              <a:rPr lang="en-US" dirty="0" err="1">
                <a:latin typeface="Courier New" pitchFamily="49" charset="0"/>
                <a:cs typeface="Courier New" pitchFamily="49" charset="0"/>
              </a:rPr>
              <a:t>morefacctors</a:t>
            </a:r>
            <a:r>
              <a:rPr lang="en-US" dirty="0">
                <a:latin typeface="Courier New" pitchFamily="49" charset="0"/>
                <a:cs typeface="Courier New" pitchFamily="49" charset="0"/>
              </a:rPr>
              <a:t> </a:t>
            </a:r>
            <a:endParaRPr lang="en-US" b="0" dirty="0" smtClean="0">
              <a:effectLst/>
              <a:latin typeface="Courier New" pitchFamily="49" charset="0"/>
              <a:cs typeface="Courier New" pitchFamily="49" charset="0"/>
            </a:endParaRPr>
          </a:p>
          <a:p>
            <a:pPr marL="0" indent="0">
              <a:buNone/>
            </a:pPr>
            <a:r>
              <a:rPr lang="en-US" dirty="0" smtClean="0">
                <a:latin typeface="Courier New" pitchFamily="49" charset="0"/>
                <a:cs typeface="Courier New" pitchFamily="49" charset="0"/>
              </a:rPr>
              <a:t> </a:t>
            </a:r>
            <a:r>
              <a:rPr lang="en-US" dirty="0">
                <a:latin typeface="Courier New" pitchFamily="49" charset="0"/>
                <a:cs typeface="Courier New" pitchFamily="49" charset="0"/>
              </a:rPr>
              <a:t>           | </a:t>
            </a:r>
            <a:r>
              <a:rPr lang="en-US" b="1" dirty="0">
                <a:latin typeface="Courier New" pitchFamily="49" charset="0"/>
                <a:cs typeface="Courier New" pitchFamily="49" charset="0"/>
              </a:rPr>
              <a:t>mod </a:t>
            </a:r>
            <a:r>
              <a:rPr lang="en-US" dirty="0">
                <a:latin typeface="Courier New" pitchFamily="49" charset="0"/>
                <a:cs typeface="Courier New" pitchFamily="49" charset="0"/>
              </a:rPr>
              <a:t>factor { print ('MOD') } </a:t>
            </a:r>
            <a:r>
              <a:rPr lang="en-US" dirty="0" err="1">
                <a:latin typeface="Courier New" pitchFamily="49" charset="0"/>
                <a:cs typeface="Courier New" pitchFamily="49" charset="0"/>
              </a:rPr>
              <a:t>morefacctors</a:t>
            </a:r>
            <a:r>
              <a:rPr lang="en-US" dirty="0">
                <a:latin typeface="Courier New" pitchFamily="49" charset="0"/>
                <a:cs typeface="Courier New" pitchFamily="49" charset="0"/>
              </a:rPr>
              <a:t> </a:t>
            </a:r>
            <a:endParaRPr lang="en-US" b="0" dirty="0" smtClean="0">
              <a:effectLst/>
              <a:latin typeface="Courier New" pitchFamily="49" charset="0"/>
              <a:cs typeface="Courier New" pitchFamily="49" charset="0"/>
            </a:endParaRPr>
          </a:p>
          <a:p>
            <a:pPr marL="0" indent="0">
              <a:buNone/>
            </a:pPr>
            <a:r>
              <a:rPr lang="en-US" dirty="0">
                <a:latin typeface="Courier New" pitchFamily="49" charset="0"/>
                <a:cs typeface="Courier New" pitchFamily="49" charset="0"/>
              </a:rPr>
              <a:t> </a:t>
            </a:r>
            <a:r>
              <a:rPr lang="en-US" dirty="0" smtClean="0">
                <a:latin typeface="Courier New" pitchFamily="49" charset="0"/>
                <a:cs typeface="Courier New" pitchFamily="49" charset="0"/>
              </a:rPr>
              <a:t> </a:t>
            </a:r>
            <a:r>
              <a:rPr lang="en-US" dirty="0">
                <a:latin typeface="Courier New" pitchFamily="49" charset="0"/>
                <a:cs typeface="Courier New" pitchFamily="49" charset="0"/>
              </a:rPr>
              <a:t>          | </a:t>
            </a:r>
            <a:r>
              <a:rPr lang="el-GR" b="1" dirty="0">
                <a:latin typeface="Courier New" pitchFamily="49" charset="0"/>
                <a:cs typeface="Courier New" pitchFamily="49" charset="0"/>
              </a:rPr>
              <a:t>ϵ</a:t>
            </a:r>
            <a:endParaRPr lang="el-GR" b="0" dirty="0" smtClean="0">
              <a:effectLst/>
              <a:latin typeface="Courier New" pitchFamily="49" charset="0"/>
              <a:cs typeface="Courier New" pitchFamily="49" charset="0"/>
            </a:endParaRPr>
          </a:p>
          <a:p>
            <a:pPr marL="0" indent="0">
              <a:buNone/>
            </a:pPr>
            <a:r>
              <a:rPr lang="el-GR" dirty="0">
                <a:latin typeface="Courier New" pitchFamily="49" charset="0"/>
                <a:cs typeface="Courier New" pitchFamily="49" charset="0"/>
              </a:rPr>
              <a:t> </a:t>
            </a:r>
            <a:r>
              <a:rPr lang="en-US" dirty="0" smtClean="0">
                <a:latin typeface="Courier New" pitchFamily="49" charset="0"/>
                <a:cs typeface="Courier New" pitchFamily="49" charset="0"/>
              </a:rPr>
              <a:t> </a:t>
            </a:r>
            <a:r>
              <a:rPr lang="el-GR" dirty="0">
                <a:latin typeface="Courier New" pitchFamily="49" charset="0"/>
                <a:cs typeface="Courier New" pitchFamily="49" charset="0"/>
              </a:rPr>
              <a:t>   </a:t>
            </a:r>
            <a:r>
              <a:rPr lang="en-US" dirty="0">
                <a:latin typeface="Courier New" pitchFamily="49" charset="0"/>
                <a:cs typeface="Courier New" pitchFamily="49" charset="0"/>
              </a:rPr>
              <a:t>factor → ( </a:t>
            </a:r>
            <a:r>
              <a:rPr lang="en-US" dirty="0" err="1">
                <a:latin typeface="Courier New" pitchFamily="49" charset="0"/>
                <a:cs typeface="Courier New" pitchFamily="49" charset="0"/>
              </a:rPr>
              <a:t>expr</a:t>
            </a:r>
            <a:r>
              <a:rPr lang="en-US" dirty="0">
                <a:latin typeface="Courier New" pitchFamily="49" charset="0"/>
                <a:cs typeface="Courier New" pitchFamily="49" charset="0"/>
              </a:rPr>
              <a:t> )</a:t>
            </a:r>
            <a:endParaRPr lang="en-US" b="0" dirty="0" smtClean="0">
              <a:effectLst/>
              <a:latin typeface="Courier New" pitchFamily="49" charset="0"/>
              <a:cs typeface="Courier New" pitchFamily="49" charset="0"/>
            </a:endParaRPr>
          </a:p>
          <a:p>
            <a:pPr marL="0" indent="0">
              <a:buNone/>
            </a:pPr>
            <a:r>
              <a:rPr lang="en-US" dirty="0" smtClean="0">
                <a:latin typeface="Courier New" pitchFamily="49" charset="0"/>
                <a:cs typeface="Courier New" pitchFamily="49" charset="0"/>
              </a:rPr>
              <a:t>            | </a:t>
            </a:r>
            <a:r>
              <a:rPr lang="en-US" b="1" dirty="0" smtClean="0">
                <a:latin typeface="Courier New" pitchFamily="49" charset="0"/>
                <a:cs typeface="Courier New" pitchFamily="49" charset="0"/>
              </a:rPr>
              <a:t>id </a:t>
            </a:r>
            <a:r>
              <a:rPr lang="en-US" dirty="0" smtClean="0">
                <a:latin typeface="Courier New" pitchFamily="49" charset="0"/>
                <a:cs typeface="Courier New" pitchFamily="49" charset="0"/>
              </a:rPr>
              <a:t>{ print (</a:t>
            </a:r>
            <a:r>
              <a:rPr lang="en-US" b="1" dirty="0" err="1" smtClean="0">
                <a:latin typeface="Courier New" pitchFamily="49" charset="0"/>
                <a:cs typeface="Courier New" pitchFamily="49" charset="0"/>
              </a:rPr>
              <a:t>id</a:t>
            </a:r>
            <a:r>
              <a:rPr lang="en-US" dirty="0" err="1" smtClean="0">
                <a:latin typeface="Courier New" pitchFamily="49" charset="0"/>
                <a:cs typeface="Courier New" pitchFamily="49" charset="0"/>
              </a:rPr>
              <a:t>.lexeme</a:t>
            </a:r>
            <a:r>
              <a:rPr lang="en-US" dirty="0" smtClean="0">
                <a:latin typeface="Courier New" pitchFamily="49" charset="0"/>
                <a:cs typeface="Courier New" pitchFamily="49" charset="0"/>
              </a:rPr>
              <a:t>) }</a:t>
            </a:r>
            <a:endParaRPr lang="en-US" b="0" dirty="0" smtClean="0">
              <a:effectLst/>
              <a:latin typeface="Courier New" pitchFamily="49" charset="0"/>
              <a:cs typeface="Courier New" pitchFamily="49" charset="0"/>
            </a:endParaRPr>
          </a:p>
          <a:p>
            <a:pPr marL="0" indent="0">
              <a:buNone/>
            </a:pPr>
            <a:r>
              <a:rPr lang="en-US" dirty="0" smtClean="0">
                <a:latin typeface="Courier New" pitchFamily="49" charset="0"/>
                <a:cs typeface="Courier New" pitchFamily="49" charset="0"/>
              </a:rPr>
              <a:t> </a:t>
            </a:r>
            <a:r>
              <a:rPr lang="en-US" dirty="0">
                <a:latin typeface="Courier New" pitchFamily="49" charset="0"/>
                <a:cs typeface="Courier New" pitchFamily="49" charset="0"/>
              </a:rPr>
              <a:t>           | </a:t>
            </a:r>
            <a:r>
              <a:rPr lang="en-US" b="1" dirty="0" err="1">
                <a:latin typeface="Courier New" pitchFamily="49" charset="0"/>
                <a:cs typeface="Courier New" pitchFamily="49" charset="0"/>
              </a:rPr>
              <a:t>num</a:t>
            </a:r>
            <a:r>
              <a:rPr lang="en-US" b="1" dirty="0">
                <a:latin typeface="Courier New" pitchFamily="49" charset="0"/>
                <a:cs typeface="Courier New" pitchFamily="49" charset="0"/>
              </a:rPr>
              <a:t> </a:t>
            </a:r>
            <a:r>
              <a:rPr lang="en-US" dirty="0">
                <a:latin typeface="Courier New" pitchFamily="49" charset="0"/>
                <a:cs typeface="Courier New" pitchFamily="49" charset="0"/>
              </a:rPr>
              <a:t>{ print (</a:t>
            </a:r>
            <a:r>
              <a:rPr lang="en-US" b="1" dirty="0" err="1">
                <a:latin typeface="Courier New" pitchFamily="49" charset="0"/>
                <a:cs typeface="Courier New" pitchFamily="49" charset="0"/>
              </a:rPr>
              <a:t>num</a:t>
            </a:r>
            <a:r>
              <a:rPr lang="en-US" dirty="0" err="1">
                <a:latin typeface="Courier New" pitchFamily="49" charset="0"/>
                <a:cs typeface="Courier New" pitchFamily="49" charset="0"/>
              </a:rPr>
              <a:t>.value</a:t>
            </a:r>
            <a:r>
              <a:rPr lang="en-US" dirty="0">
                <a:latin typeface="Courier New" pitchFamily="49" charset="0"/>
                <a:cs typeface="Courier New" pitchFamily="49" charset="0"/>
              </a:rPr>
              <a:t>) }</a:t>
            </a:r>
          </a:p>
        </p:txBody>
      </p:sp>
    </p:spTree>
    <p:extLst>
      <p:ext uri="{BB962C8B-B14F-4D97-AF65-F5344CB8AC3E}">
        <p14:creationId xmlns:p14="http://schemas.microsoft.com/office/powerpoint/2010/main" val="2286832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El </a:t>
            </a:r>
            <a:r>
              <a:rPr lang="en-US" dirty="0" err="1"/>
              <a:t>Compilador</a:t>
            </a:r>
            <a:endParaRPr lang="en-US" dirty="0"/>
          </a:p>
        </p:txBody>
      </p:sp>
      <p:sp>
        <p:nvSpPr>
          <p:cNvPr id="3" name="Content Placeholder 2"/>
          <p:cNvSpPr>
            <a:spLocks noGrp="1"/>
          </p:cNvSpPr>
          <p:nvPr>
            <p:ph type="subTitle" idx="1"/>
          </p:nvPr>
        </p:nvSpPr>
        <p:spPr/>
        <p:txBody>
          <a:bodyPr>
            <a:normAutofit/>
          </a:bodyPr>
          <a:lstStyle/>
          <a:p>
            <a:r>
              <a:rPr lang="en-US" dirty="0" err="1"/>
              <a:t>Jenses</a:t>
            </a:r>
            <a:r>
              <a:rPr lang="en-US" dirty="0"/>
              <a:t> </a:t>
            </a:r>
            <a:r>
              <a:rPr lang="en-US" dirty="0" err="1"/>
              <a:t>Fragoso</a:t>
            </a:r>
            <a:r>
              <a:rPr lang="en-US" dirty="0"/>
              <a:t> </a:t>
            </a:r>
            <a:r>
              <a:rPr lang="en-US" dirty="0" smtClean="0"/>
              <a:t>100155518</a:t>
            </a:r>
            <a:r>
              <a:rPr lang="es-ES" dirty="0" smtClean="0"/>
              <a:t/>
            </a:r>
            <a:br>
              <a:rPr lang="es-ES" dirty="0" smtClean="0"/>
            </a:br>
            <a:endParaRPr lang="en-US" dirty="0"/>
          </a:p>
        </p:txBody>
      </p:sp>
    </p:spTree>
    <p:extLst>
      <p:ext uri="{BB962C8B-B14F-4D97-AF65-F5344CB8AC3E}">
        <p14:creationId xmlns:p14="http://schemas.microsoft.com/office/powerpoint/2010/main" val="70669200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Analizador</a:t>
            </a:r>
            <a:r>
              <a:rPr lang="en-US" dirty="0" smtClean="0"/>
              <a:t> </a:t>
            </a:r>
            <a:r>
              <a:rPr lang="en-US" dirty="0" err="1" smtClean="0"/>
              <a:t>Sintáctico</a:t>
            </a:r>
            <a:endParaRPr lang="en-US" dirty="0"/>
          </a:p>
        </p:txBody>
      </p:sp>
      <p:sp>
        <p:nvSpPr>
          <p:cNvPr id="3" name="Content Placeholder 2"/>
          <p:cNvSpPr>
            <a:spLocks noGrp="1"/>
          </p:cNvSpPr>
          <p:nvPr>
            <p:ph sz="quarter" idx="1"/>
          </p:nvPr>
        </p:nvSpPr>
        <p:spPr/>
        <p:txBody>
          <a:bodyPr>
            <a:normAutofit/>
          </a:bodyPr>
          <a:lstStyle/>
          <a:p>
            <a:pPr marL="0" indent="0">
              <a:buNone/>
            </a:pPr>
            <a:r>
              <a:rPr lang="en-US" sz="2000" dirty="0" smtClean="0">
                <a:latin typeface="Courier New" pitchFamily="49" charset="0"/>
                <a:cs typeface="Courier New" pitchFamily="49" charset="0"/>
              </a:rPr>
              <a:t>Original:</a:t>
            </a:r>
          </a:p>
          <a:p>
            <a:pPr marL="0" indent="0">
              <a:buNone/>
            </a:pP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expr</a:t>
            </a:r>
            <a:r>
              <a:rPr lang="en-US" sz="2000" dirty="0" smtClean="0">
                <a:latin typeface="Courier New" pitchFamily="49" charset="0"/>
                <a:cs typeface="Courier New" pitchFamily="49" charset="0"/>
              </a:rPr>
              <a:t> → </a:t>
            </a:r>
            <a:r>
              <a:rPr lang="en-US" sz="2000" dirty="0" err="1" smtClean="0">
                <a:latin typeface="Courier New" pitchFamily="49" charset="0"/>
                <a:cs typeface="Courier New" pitchFamily="49" charset="0"/>
              </a:rPr>
              <a:t>expr</a:t>
            </a:r>
            <a:r>
              <a:rPr lang="en-US" sz="2000" dirty="0" smtClean="0">
                <a:latin typeface="Courier New" pitchFamily="49" charset="0"/>
                <a:cs typeface="Courier New" pitchFamily="49" charset="0"/>
              </a:rPr>
              <a:t> </a:t>
            </a:r>
            <a:r>
              <a:rPr lang="en-US" sz="2000" b="1" dirty="0" smtClean="0">
                <a:latin typeface="Courier New" pitchFamily="49" charset="0"/>
                <a:cs typeface="Courier New" pitchFamily="49" charset="0"/>
              </a:rPr>
              <a:t>+ </a:t>
            </a:r>
            <a:r>
              <a:rPr lang="en-US" sz="2000" dirty="0" smtClean="0">
                <a:latin typeface="Courier New" pitchFamily="49" charset="0"/>
                <a:cs typeface="Courier New" pitchFamily="49" charset="0"/>
              </a:rPr>
              <a:t>term        { print ('+') }</a:t>
            </a:r>
            <a:endParaRPr lang="en-US" sz="2000" b="0" dirty="0" smtClean="0">
              <a:effectLst/>
              <a:latin typeface="Courier New" pitchFamily="49" charset="0"/>
              <a:cs typeface="Courier New" pitchFamily="49" charset="0"/>
            </a:endParaRPr>
          </a:p>
          <a:p>
            <a:pPr marL="0" indent="0">
              <a:buNone/>
            </a:pPr>
            <a:r>
              <a:rPr lang="en-US" sz="2000" dirty="0" smtClean="0">
                <a:latin typeface="Courier New" pitchFamily="49" charset="0"/>
                <a:cs typeface="Courier New" pitchFamily="49" charset="0"/>
              </a:rPr>
              <a:t>      | </a:t>
            </a:r>
            <a:r>
              <a:rPr lang="en-US" sz="2000" dirty="0" err="1" smtClean="0">
                <a:latin typeface="Courier New" pitchFamily="49" charset="0"/>
                <a:cs typeface="Courier New" pitchFamily="49" charset="0"/>
              </a:rPr>
              <a:t>expr</a:t>
            </a:r>
            <a:r>
              <a:rPr lang="en-US" sz="2000" dirty="0" smtClean="0">
                <a:latin typeface="Courier New" pitchFamily="49" charset="0"/>
                <a:cs typeface="Courier New" pitchFamily="49" charset="0"/>
              </a:rPr>
              <a:t> </a:t>
            </a:r>
            <a:r>
              <a:rPr lang="en-US" sz="2000" b="1" dirty="0" smtClean="0">
                <a:latin typeface="Courier New" pitchFamily="49" charset="0"/>
                <a:cs typeface="Courier New" pitchFamily="49" charset="0"/>
              </a:rPr>
              <a:t>- </a:t>
            </a:r>
            <a:r>
              <a:rPr lang="en-US" sz="2000" dirty="0" smtClean="0">
                <a:latin typeface="Courier New" pitchFamily="49" charset="0"/>
                <a:cs typeface="Courier New" pitchFamily="49" charset="0"/>
              </a:rPr>
              <a:t>term        { print ('-') }</a:t>
            </a:r>
            <a:endParaRPr lang="en-US" sz="2000" b="0" dirty="0" smtClean="0">
              <a:effectLst/>
              <a:latin typeface="Courier New" pitchFamily="49" charset="0"/>
              <a:cs typeface="Courier New" pitchFamily="49" charset="0"/>
            </a:endParaRPr>
          </a:p>
          <a:p>
            <a:pPr marL="0" indent="0">
              <a:buNone/>
            </a:pPr>
            <a:r>
              <a:rPr lang="en-US" sz="2000" dirty="0" smtClean="0">
                <a:latin typeface="Courier New" pitchFamily="49" charset="0"/>
                <a:cs typeface="Courier New" pitchFamily="49" charset="0"/>
              </a:rPr>
              <a:t>      | term</a:t>
            </a:r>
            <a:endParaRPr lang="en-US" sz="2000" b="0" dirty="0" smtClean="0">
              <a:effectLst/>
              <a:latin typeface="Courier New" pitchFamily="49" charset="0"/>
              <a:cs typeface="Courier New" pitchFamily="49" charset="0"/>
            </a:endParaRPr>
          </a:p>
          <a:p>
            <a:pPr marL="0" indent="0">
              <a:buNone/>
            </a:pPr>
            <a:endParaRPr lang="en-US" sz="2000" dirty="0" smtClean="0">
              <a:latin typeface="Courier New" pitchFamily="49" charset="0"/>
              <a:cs typeface="Courier New" pitchFamily="49" charset="0"/>
            </a:endParaRPr>
          </a:p>
          <a:p>
            <a:pPr marL="0" indent="0">
              <a:buNone/>
            </a:pPr>
            <a:r>
              <a:rPr lang="en-US" sz="2000" dirty="0" err="1" smtClean="0">
                <a:latin typeface="Courier New" pitchFamily="49" charset="0"/>
                <a:cs typeface="Courier New" pitchFamily="49" charset="0"/>
              </a:rPr>
              <a:t>Recursividad</a:t>
            </a:r>
            <a:r>
              <a:rPr lang="en-US" sz="2000" dirty="0" smtClean="0">
                <a:latin typeface="Courier New" pitchFamily="49" charset="0"/>
                <a:cs typeface="Courier New" pitchFamily="49" charset="0"/>
              </a:rPr>
              <a:t> a la </a:t>
            </a:r>
            <a:r>
              <a:rPr lang="en-US" sz="2000" dirty="0" err="1" smtClean="0">
                <a:latin typeface="Courier New" pitchFamily="49" charset="0"/>
                <a:cs typeface="Courier New" pitchFamily="49" charset="0"/>
              </a:rPr>
              <a:t>izquierda</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eliminada</a:t>
            </a:r>
            <a:r>
              <a:rPr lang="en-US" sz="2000" dirty="0">
                <a:latin typeface="Courier New" pitchFamily="49" charset="0"/>
                <a:cs typeface="Courier New" pitchFamily="49" charset="0"/>
              </a:rPr>
              <a:t>:</a:t>
            </a:r>
            <a:endParaRPr lang="en-US" sz="2000" dirty="0" smtClean="0">
              <a:latin typeface="Courier New" pitchFamily="49" charset="0"/>
              <a:cs typeface="Courier New" pitchFamily="49" charset="0"/>
            </a:endParaRPr>
          </a:p>
          <a:p>
            <a:pPr marL="0" indent="0">
              <a:buNone/>
            </a:pPr>
            <a:r>
              <a:rPr lang="en-US" sz="2000" dirty="0" smtClean="0">
                <a:latin typeface="Courier New" pitchFamily="49" charset="0"/>
                <a:cs typeface="Courier New" pitchFamily="49" charset="0"/>
              </a:rPr>
              <a:t> </a:t>
            </a:r>
            <a:r>
              <a:rPr lang="el-GR" sz="2000" dirty="0">
                <a:latin typeface="Courier New" pitchFamily="49" charset="0"/>
                <a:cs typeface="Courier New" pitchFamily="49" charset="0"/>
              </a:rPr>
              <a:t>      </a:t>
            </a:r>
            <a:r>
              <a:rPr lang="en-US" sz="2000" dirty="0" err="1">
                <a:latin typeface="Courier New" pitchFamily="49" charset="0"/>
                <a:cs typeface="Courier New" pitchFamily="49" charset="0"/>
              </a:rPr>
              <a:t>expr</a:t>
            </a:r>
            <a:r>
              <a:rPr lang="en-US" sz="2000" dirty="0">
                <a:latin typeface="Courier New" pitchFamily="49" charset="0"/>
                <a:cs typeface="Courier New" pitchFamily="49" charset="0"/>
              </a:rPr>
              <a:t> → term </a:t>
            </a:r>
            <a:r>
              <a:rPr lang="en-US" sz="2000" dirty="0" err="1">
                <a:latin typeface="Courier New" pitchFamily="49" charset="0"/>
                <a:cs typeface="Courier New" pitchFamily="49" charset="0"/>
              </a:rPr>
              <a:t>moretokens</a:t>
            </a:r>
            <a:endParaRPr lang="en-US" sz="2000" b="0" dirty="0" smtClean="0">
              <a:effectLst/>
              <a:latin typeface="Courier New" pitchFamily="49" charset="0"/>
              <a:cs typeface="Courier New" pitchFamily="49" charset="0"/>
            </a:endParaRPr>
          </a:p>
          <a:p>
            <a:pPr marL="0" indent="0">
              <a:buNone/>
            </a:pP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moretokens</a:t>
            </a:r>
            <a:r>
              <a:rPr lang="en-US" sz="2000" dirty="0" smtClean="0">
                <a:latin typeface="Courier New" pitchFamily="49" charset="0"/>
                <a:cs typeface="Courier New" pitchFamily="49" charset="0"/>
              </a:rPr>
              <a:t> </a:t>
            </a:r>
            <a:r>
              <a:rPr lang="en-US" sz="2000" dirty="0">
                <a:latin typeface="Courier New" pitchFamily="49" charset="0"/>
                <a:cs typeface="Courier New" pitchFamily="49" charset="0"/>
              </a:rPr>
              <a:t>→ + term { print ('+') } </a:t>
            </a:r>
            <a:r>
              <a:rPr lang="en-US" sz="2000" dirty="0" err="1">
                <a:latin typeface="Courier New" pitchFamily="49" charset="0"/>
                <a:cs typeface="Courier New" pitchFamily="49" charset="0"/>
              </a:rPr>
              <a:t>moretokens</a:t>
            </a:r>
            <a:endParaRPr lang="en-US" sz="2000" b="0" dirty="0" smtClean="0">
              <a:effectLst/>
              <a:latin typeface="Courier New" pitchFamily="49" charset="0"/>
              <a:cs typeface="Courier New" pitchFamily="49" charset="0"/>
            </a:endParaRPr>
          </a:p>
          <a:p>
            <a:pPr marL="0" indent="0">
              <a:buNone/>
            </a:pPr>
            <a:r>
              <a:rPr lang="en-US" sz="2000" dirty="0" smtClean="0">
                <a:latin typeface="Courier New" pitchFamily="49" charset="0"/>
                <a:cs typeface="Courier New" pitchFamily="49" charset="0"/>
              </a:rPr>
              <a:t> </a:t>
            </a:r>
            <a:r>
              <a:rPr lang="en-US" sz="2000" dirty="0">
                <a:latin typeface="Courier New" pitchFamily="49" charset="0"/>
                <a:cs typeface="Courier New" pitchFamily="49" charset="0"/>
              </a:rPr>
              <a:t>           | - term { print ('-') } </a:t>
            </a:r>
            <a:r>
              <a:rPr lang="en-US" sz="2000" dirty="0" err="1">
                <a:latin typeface="Courier New" pitchFamily="49" charset="0"/>
                <a:cs typeface="Courier New" pitchFamily="49" charset="0"/>
              </a:rPr>
              <a:t>moretokens</a:t>
            </a:r>
            <a:endParaRPr lang="en-US" sz="2000" b="0" dirty="0" smtClean="0">
              <a:effectLst/>
              <a:latin typeface="Courier New" pitchFamily="49" charset="0"/>
              <a:cs typeface="Courier New" pitchFamily="49" charset="0"/>
            </a:endParaRPr>
          </a:p>
          <a:p>
            <a:pPr marL="0" indent="0">
              <a:buNone/>
            </a:pPr>
            <a:r>
              <a:rPr lang="en-US" sz="2000" dirty="0" smtClean="0">
                <a:latin typeface="Courier New" pitchFamily="49" charset="0"/>
                <a:cs typeface="Courier New" pitchFamily="49" charset="0"/>
              </a:rPr>
              <a:t> </a:t>
            </a:r>
            <a:r>
              <a:rPr lang="en-US" sz="2000" dirty="0">
                <a:latin typeface="Courier New" pitchFamily="49" charset="0"/>
                <a:cs typeface="Courier New" pitchFamily="49" charset="0"/>
              </a:rPr>
              <a:t>           | </a:t>
            </a:r>
            <a:r>
              <a:rPr lang="el-GR" sz="2000" b="1" dirty="0" smtClean="0">
                <a:latin typeface="Courier New" pitchFamily="49" charset="0"/>
                <a:cs typeface="Courier New" pitchFamily="49" charset="0"/>
              </a:rPr>
              <a:t>ϵ</a:t>
            </a:r>
            <a:endParaRPr lang="el-GR" sz="2000" b="0" dirty="0" smtClean="0">
              <a:effectLst/>
              <a:latin typeface="Courier New" pitchFamily="49" charset="0"/>
              <a:cs typeface="Courier New" pitchFamily="49" charset="0"/>
            </a:endParaRPr>
          </a:p>
        </p:txBody>
      </p:sp>
    </p:spTree>
    <p:extLst>
      <p:ext uri="{BB962C8B-B14F-4D97-AF65-F5344CB8AC3E}">
        <p14:creationId xmlns:p14="http://schemas.microsoft.com/office/powerpoint/2010/main" val="192356696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Analizador</a:t>
            </a:r>
            <a:r>
              <a:rPr lang="en-US" dirty="0" smtClean="0"/>
              <a:t> </a:t>
            </a:r>
            <a:r>
              <a:rPr lang="en-US" dirty="0" err="1" smtClean="0"/>
              <a:t>Sintáctico</a:t>
            </a:r>
            <a:r>
              <a:rPr lang="en-US" dirty="0" smtClean="0"/>
              <a:t> </a:t>
            </a:r>
            <a:r>
              <a:rPr lang="en-US" dirty="0" err="1" smtClean="0"/>
              <a:t>parser.c</a:t>
            </a:r>
            <a:endParaRPr lang="en-US" dirty="0"/>
          </a:p>
        </p:txBody>
      </p:sp>
      <p:sp>
        <p:nvSpPr>
          <p:cNvPr id="3" name="Content Placeholder 2"/>
          <p:cNvSpPr>
            <a:spLocks noGrp="1"/>
          </p:cNvSpPr>
          <p:nvPr>
            <p:ph sz="quarter" idx="1"/>
          </p:nvPr>
        </p:nvSpPr>
        <p:spPr/>
        <p:txBody>
          <a:bodyPr>
            <a:normAutofit/>
          </a:bodyPr>
          <a:lstStyle/>
          <a:p>
            <a:pPr marL="0" indent="0">
              <a:buNone/>
            </a:pPr>
            <a:r>
              <a:rPr lang="en-US" sz="1100" dirty="0">
                <a:latin typeface="Courier New" pitchFamily="49" charset="0"/>
                <a:cs typeface="Courier New" pitchFamily="49" charset="0"/>
              </a:rPr>
              <a:t>#include "</a:t>
            </a:r>
            <a:r>
              <a:rPr lang="en-US" sz="1100" dirty="0" err="1">
                <a:latin typeface="Courier New" pitchFamily="49" charset="0"/>
                <a:cs typeface="Courier New" pitchFamily="49" charset="0"/>
              </a:rPr>
              <a:t>global.h</a:t>
            </a:r>
            <a:r>
              <a:rPr lang="en-US" sz="1100" dirty="0">
                <a:latin typeface="Courier New" pitchFamily="49" charset="0"/>
                <a:cs typeface="Courier New" pitchFamily="49" charset="0"/>
              </a:rPr>
              <a:t>"</a:t>
            </a:r>
          </a:p>
          <a:p>
            <a:pPr marL="0" indent="0">
              <a:buNone/>
            </a:pPr>
            <a:endParaRPr lang="en-US" sz="1100" dirty="0">
              <a:latin typeface="Courier New" pitchFamily="49" charset="0"/>
              <a:cs typeface="Courier New" pitchFamily="49" charset="0"/>
            </a:endParaRPr>
          </a:p>
          <a:p>
            <a:pPr marL="0" indent="0">
              <a:buNone/>
            </a:pPr>
            <a:r>
              <a:rPr lang="en-US" sz="1100" dirty="0" err="1">
                <a:latin typeface="Courier New" pitchFamily="49" charset="0"/>
                <a:cs typeface="Courier New" pitchFamily="49" charset="0"/>
              </a:rPr>
              <a:t>int</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lookahead</a:t>
            </a:r>
            <a:r>
              <a:rPr lang="en-US" sz="1100" dirty="0">
                <a:latin typeface="Courier New" pitchFamily="49" charset="0"/>
                <a:cs typeface="Courier New" pitchFamily="49" charset="0"/>
              </a:rPr>
              <a:t>;</a:t>
            </a:r>
          </a:p>
        </p:txBody>
      </p:sp>
    </p:spTree>
    <p:extLst>
      <p:ext uri="{BB962C8B-B14F-4D97-AF65-F5344CB8AC3E}">
        <p14:creationId xmlns:p14="http://schemas.microsoft.com/office/powerpoint/2010/main" val="323804344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Analizador</a:t>
            </a:r>
            <a:r>
              <a:rPr lang="en-US" dirty="0" smtClean="0"/>
              <a:t> </a:t>
            </a:r>
            <a:r>
              <a:rPr lang="en-US" dirty="0" err="1" smtClean="0"/>
              <a:t>Sintáctico</a:t>
            </a:r>
            <a:r>
              <a:rPr lang="en-US" dirty="0" smtClean="0"/>
              <a:t> </a:t>
            </a:r>
            <a:r>
              <a:rPr lang="en-US" dirty="0" err="1"/>
              <a:t>parser.c</a:t>
            </a:r>
            <a:endParaRPr lang="en-US" dirty="0"/>
          </a:p>
        </p:txBody>
      </p:sp>
      <p:sp>
        <p:nvSpPr>
          <p:cNvPr id="3" name="Content Placeholder 2"/>
          <p:cNvSpPr>
            <a:spLocks noGrp="1"/>
          </p:cNvSpPr>
          <p:nvPr>
            <p:ph sz="quarter" idx="1"/>
          </p:nvPr>
        </p:nvSpPr>
        <p:spPr/>
        <p:txBody>
          <a:bodyPr>
            <a:normAutofit/>
          </a:bodyPr>
          <a:lstStyle/>
          <a:p>
            <a:pPr marL="0" indent="0">
              <a:buNone/>
            </a:pPr>
            <a:r>
              <a:rPr lang="en-US" sz="1100" dirty="0">
                <a:latin typeface="Courier New" pitchFamily="49" charset="0"/>
                <a:cs typeface="Courier New" pitchFamily="49" charset="0"/>
              </a:rPr>
              <a:t>void parse ()                       // </a:t>
            </a:r>
            <a:r>
              <a:rPr lang="en-US" sz="1100" dirty="0" err="1">
                <a:latin typeface="Courier New" pitchFamily="49" charset="0"/>
                <a:cs typeface="Courier New" pitchFamily="49" charset="0"/>
              </a:rPr>
              <a:t>analiza</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sintacticamente</a:t>
            </a:r>
            <a:r>
              <a:rPr lang="en-US" sz="1100" dirty="0">
                <a:latin typeface="Courier New" pitchFamily="49" charset="0"/>
                <a:cs typeface="Courier New" pitchFamily="49" charset="0"/>
              </a:rPr>
              <a:t> y traduce la </a:t>
            </a:r>
            <a:r>
              <a:rPr lang="en-US" sz="1100" dirty="0" err="1">
                <a:latin typeface="Courier New" pitchFamily="49" charset="0"/>
                <a:cs typeface="Courier New" pitchFamily="49" charset="0"/>
              </a:rPr>
              <a:t>lista</a:t>
            </a:r>
            <a:endParaRPr lang="en-US" sz="1100" dirty="0">
              <a:latin typeface="Courier New" pitchFamily="49" charset="0"/>
              <a:cs typeface="Courier New" pitchFamily="49" charset="0"/>
            </a:endParaRPr>
          </a:p>
          <a:p>
            <a:pPr marL="0" indent="0">
              <a:buNone/>
            </a:pPr>
            <a:r>
              <a:rPr lang="en-US" sz="1100" dirty="0">
                <a:latin typeface="Courier New" pitchFamily="49" charset="0"/>
                <a:cs typeface="Courier New" pitchFamily="49" charset="0"/>
              </a:rPr>
              <a:t>                                    // de </a:t>
            </a:r>
            <a:r>
              <a:rPr lang="en-US" sz="1100" dirty="0" err="1">
                <a:latin typeface="Courier New" pitchFamily="49" charset="0"/>
                <a:cs typeface="Courier New" pitchFamily="49" charset="0"/>
              </a:rPr>
              <a:t>expresiones</a:t>
            </a:r>
            <a:endParaRPr lang="en-US" sz="1100" dirty="0">
              <a:latin typeface="Courier New" pitchFamily="49" charset="0"/>
              <a:cs typeface="Courier New" pitchFamily="49" charset="0"/>
            </a:endParaRPr>
          </a:p>
          <a:p>
            <a:pPr marL="0" indent="0">
              <a:buNone/>
            </a:pPr>
            <a:r>
              <a:rPr lang="en-US" sz="1100" dirty="0">
                <a:latin typeface="Courier New" pitchFamily="49" charset="0"/>
                <a:cs typeface="Courier New" pitchFamily="49" charset="0"/>
              </a:rPr>
              <a:t>{</a:t>
            </a:r>
          </a:p>
          <a:p>
            <a:pPr marL="0" indent="0">
              <a:buNone/>
            </a:pP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lookahead</a:t>
            </a:r>
            <a:r>
              <a:rPr lang="en-US" sz="1100" dirty="0">
                <a:latin typeface="Courier New" pitchFamily="49" charset="0"/>
                <a:cs typeface="Courier New" pitchFamily="49" charset="0"/>
              </a:rPr>
              <a:t> = </a:t>
            </a:r>
            <a:r>
              <a:rPr lang="en-US" sz="1100" dirty="0" err="1">
                <a:latin typeface="Courier New" pitchFamily="49" charset="0"/>
                <a:cs typeface="Courier New" pitchFamily="49" charset="0"/>
              </a:rPr>
              <a:t>lexan</a:t>
            </a:r>
            <a:r>
              <a:rPr lang="en-US" sz="1100" dirty="0">
                <a:latin typeface="Courier New" pitchFamily="49" charset="0"/>
                <a:cs typeface="Courier New" pitchFamily="49" charset="0"/>
              </a:rPr>
              <a:t>();</a:t>
            </a:r>
          </a:p>
          <a:p>
            <a:pPr marL="0" indent="0">
              <a:buNone/>
            </a:pPr>
            <a:r>
              <a:rPr lang="en-US" sz="1100" dirty="0">
                <a:latin typeface="Courier New" pitchFamily="49" charset="0"/>
                <a:cs typeface="Courier New" pitchFamily="49" charset="0"/>
              </a:rPr>
              <a:t>    while (</a:t>
            </a:r>
            <a:r>
              <a:rPr lang="en-US" sz="1100" dirty="0" err="1">
                <a:latin typeface="Courier New" pitchFamily="49" charset="0"/>
                <a:cs typeface="Courier New" pitchFamily="49" charset="0"/>
              </a:rPr>
              <a:t>lookahead</a:t>
            </a:r>
            <a:r>
              <a:rPr lang="en-US" sz="1100" dirty="0">
                <a:latin typeface="Courier New" pitchFamily="49" charset="0"/>
                <a:cs typeface="Courier New" pitchFamily="49" charset="0"/>
              </a:rPr>
              <a:t> != DONE) {</a:t>
            </a:r>
          </a:p>
          <a:p>
            <a:pPr marL="0" indent="0">
              <a:buNone/>
            </a:pP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expr</a:t>
            </a:r>
            <a:r>
              <a:rPr lang="en-US" sz="1100" dirty="0">
                <a:latin typeface="Courier New" pitchFamily="49" charset="0"/>
                <a:cs typeface="Courier New" pitchFamily="49" charset="0"/>
              </a:rPr>
              <a:t>(); match(';'); emit(';');</a:t>
            </a:r>
          </a:p>
          <a:p>
            <a:pPr marL="0" indent="0">
              <a:buNone/>
            </a:pPr>
            <a:r>
              <a:rPr lang="en-US" sz="1100" dirty="0">
                <a:latin typeface="Courier New" pitchFamily="49" charset="0"/>
                <a:cs typeface="Courier New" pitchFamily="49" charset="0"/>
              </a:rPr>
              <a:t>    }</a:t>
            </a:r>
          </a:p>
          <a:p>
            <a:pPr marL="0" indent="0">
              <a:buNone/>
            </a:pPr>
            <a:r>
              <a:rPr lang="en-US" sz="1100" dirty="0" smtClean="0">
                <a:latin typeface="Courier New" pitchFamily="49" charset="0"/>
                <a:cs typeface="Courier New" pitchFamily="49" charset="0"/>
              </a:rPr>
              <a:t>}</a:t>
            </a:r>
          </a:p>
          <a:p>
            <a:pPr marL="0" indent="0">
              <a:buNone/>
            </a:pPr>
            <a:endParaRPr lang="en-US" sz="1100" dirty="0">
              <a:latin typeface="Courier New" pitchFamily="49" charset="0"/>
              <a:cs typeface="Courier New" pitchFamily="49" charset="0"/>
            </a:endParaRPr>
          </a:p>
          <a:p>
            <a:pPr marL="0" indent="0">
              <a:buNone/>
            </a:pPr>
            <a:r>
              <a:rPr lang="en-US" sz="1100" dirty="0">
                <a:latin typeface="Courier New" pitchFamily="49" charset="0"/>
                <a:cs typeface="Courier New" pitchFamily="49" charset="0"/>
              </a:rPr>
              <a:t>     start → list </a:t>
            </a:r>
            <a:r>
              <a:rPr lang="en-US" sz="1100" b="1" dirty="0" err="1">
                <a:latin typeface="Courier New" pitchFamily="49" charset="0"/>
                <a:cs typeface="Courier New" pitchFamily="49" charset="0"/>
              </a:rPr>
              <a:t>eof</a:t>
            </a:r>
            <a:endParaRPr lang="en-US" sz="1100" dirty="0">
              <a:latin typeface="Courier New" pitchFamily="49" charset="0"/>
              <a:cs typeface="Courier New" pitchFamily="49" charset="0"/>
            </a:endParaRPr>
          </a:p>
          <a:p>
            <a:pPr marL="0" indent="0">
              <a:buNone/>
            </a:pPr>
            <a:r>
              <a:rPr lang="en-US" sz="1100" dirty="0">
                <a:latin typeface="Courier New" pitchFamily="49" charset="0"/>
                <a:cs typeface="Courier New" pitchFamily="49" charset="0"/>
              </a:rPr>
              <a:t>      list → </a:t>
            </a:r>
            <a:r>
              <a:rPr lang="en-US" sz="1100" dirty="0" err="1">
                <a:latin typeface="Courier New" pitchFamily="49" charset="0"/>
                <a:cs typeface="Courier New" pitchFamily="49" charset="0"/>
              </a:rPr>
              <a:t>expr</a:t>
            </a:r>
            <a:r>
              <a:rPr lang="en-US" sz="1100" dirty="0">
                <a:latin typeface="Courier New" pitchFamily="49" charset="0"/>
                <a:cs typeface="Courier New" pitchFamily="49" charset="0"/>
              </a:rPr>
              <a:t> ; { print ('\n') } list        </a:t>
            </a:r>
          </a:p>
          <a:p>
            <a:pPr marL="0" indent="0">
              <a:buNone/>
            </a:pPr>
            <a:r>
              <a:rPr lang="en-US" sz="1100" dirty="0">
                <a:latin typeface="Courier New" pitchFamily="49" charset="0"/>
                <a:cs typeface="Courier New" pitchFamily="49" charset="0"/>
              </a:rPr>
              <a:t>           | </a:t>
            </a:r>
            <a:r>
              <a:rPr lang="el-GR" sz="1100" b="1" dirty="0">
                <a:latin typeface="Courier New" pitchFamily="49" charset="0"/>
                <a:cs typeface="Courier New" pitchFamily="49" charset="0"/>
              </a:rPr>
              <a:t>ϵ</a:t>
            </a:r>
            <a:endParaRPr lang="en-US" sz="1100" dirty="0">
              <a:latin typeface="Courier New" pitchFamily="49" charset="0"/>
              <a:cs typeface="Courier New" pitchFamily="49" charset="0"/>
            </a:endParaRPr>
          </a:p>
        </p:txBody>
      </p:sp>
    </p:spTree>
    <p:extLst>
      <p:ext uri="{BB962C8B-B14F-4D97-AF65-F5344CB8AC3E}">
        <p14:creationId xmlns:p14="http://schemas.microsoft.com/office/powerpoint/2010/main" val="175990751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Analizador</a:t>
            </a:r>
            <a:r>
              <a:rPr lang="en-US" dirty="0" smtClean="0"/>
              <a:t> </a:t>
            </a:r>
            <a:r>
              <a:rPr lang="en-US" dirty="0" err="1" smtClean="0"/>
              <a:t>Sintáctico</a:t>
            </a:r>
            <a:r>
              <a:rPr lang="en-US" dirty="0" smtClean="0"/>
              <a:t> </a:t>
            </a:r>
            <a:r>
              <a:rPr lang="en-US" dirty="0" err="1"/>
              <a:t>parser.c</a:t>
            </a:r>
            <a:endParaRPr lang="en-US" dirty="0"/>
          </a:p>
        </p:txBody>
      </p:sp>
      <p:sp>
        <p:nvSpPr>
          <p:cNvPr id="3" name="Content Placeholder 2"/>
          <p:cNvSpPr>
            <a:spLocks noGrp="1"/>
          </p:cNvSpPr>
          <p:nvPr>
            <p:ph sz="quarter" idx="1"/>
          </p:nvPr>
        </p:nvSpPr>
        <p:spPr/>
        <p:txBody>
          <a:bodyPr>
            <a:normAutofit lnSpcReduction="10000"/>
          </a:bodyPr>
          <a:lstStyle/>
          <a:p>
            <a:pPr marL="0" indent="0">
              <a:buNone/>
            </a:pPr>
            <a:r>
              <a:rPr lang="en-US" sz="1100" dirty="0" smtClean="0">
                <a:latin typeface="Courier New" pitchFamily="49" charset="0"/>
                <a:cs typeface="Courier New" pitchFamily="49" charset="0"/>
              </a:rPr>
              <a:t>void </a:t>
            </a:r>
            <a:r>
              <a:rPr lang="en-US" sz="1100" dirty="0" err="1">
                <a:latin typeface="Courier New" pitchFamily="49" charset="0"/>
                <a:cs typeface="Courier New" pitchFamily="49" charset="0"/>
              </a:rPr>
              <a:t>expr</a:t>
            </a:r>
            <a:r>
              <a:rPr lang="en-US" sz="1100" dirty="0">
                <a:latin typeface="Courier New" pitchFamily="49" charset="0"/>
                <a:cs typeface="Courier New" pitchFamily="49" charset="0"/>
              </a:rPr>
              <a:t>()</a:t>
            </a:r>
          </a:p>
          <a:p>
            <a:pPr marL="0" indent="0">
              <a:buNone/>
            </a:pPr>
            <a:r>
              <a:rPr lang="en-US" sz="1100" dirty="0">
                <a:latin typeface="Courier New" pitchFamily="49" charset="0"/>
                <a:cs typeface="Courier New" pitchFamily="49" charset="0"/>
              </a:rPr>
              <a:t>{</a:t>
            </a:r>
          </a:p>
          <a:p>
            <a:pPr marL="0" indent="0">
              <a:buNone/>
            </a:pP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int</a:t>
            </a:r>
            <a:r>
              <a:rPr lang="en-US" sz="1100" dirty="0">
                <a:latin typeface="Courier New" pitchFamily="49" charset="0"/>
                <a:cs typeface="Courier New" pitchFamily="49" charset="0"/>
              </a:rPr>
              <a:t> t;</a:t>
            </a:r>
          </a:p>
          <a:p>
            <a:pPr marL="0" indent="0">
              <a:buNone/>
            </a:pPr>
            <a:r>
              <a:rPr lang="en-US" sz="1100" dirty="0">
                <a:latin typeface="Courier New" pitchFamily="49" charset="0"/>
                <a:cs typeface="Courier New" pitchFamily="49" charset="0"/>
              </a:rPr>
              <a:t>    term();</a:t>
            </a:r>
          </a:p>
          <a:p>
            <a:pPr marL="0" indent="0">
              <a:buNone/>
            </a:pPr>
            <a:r>
              <a:rPr lang="en-US" sz="1100" dirty="0">
                <a:latin typeface="Courier New" pitchFamily="49" charset="0"/>
                <a:cs typeface="Courier New" pitchFamily="49" charset="0"/>
              </a:rPr>
              <a:t>    while (1) {</a:t>
            </a:r>
          </a:p>
          <a:p>
            <a:pPr marL="0" indent="0">
              <a:buNone/>
            </a:pPr>
            <a:r>
              <a:rPr lang="en-US" sz="1100" dirty="0">
                <a:latin typeface="Courier New" pitchFamily="49" charset="0"/>
                <a:cs typeface="Courier New" pitchFamily="49" charset="0"/>
              </a:rPr>
              <a:t>        switch (</a:t>
            </a:r>
            <a:r>
              <a:rPr lang="en-US" sz="1100" dirty="0" err="1">
                <a:latin typeface="Courier New" pitchFamily="49" charset="0"/>
                <a:cs typeface="Courier New" pitchFamily="49" charset="0"/>
              </a:rPr>
              <a:t>lookahead</a:t>
            </a:r>
            <a:r>
              <a:rPr lang="en-US" sz="1100" dirty="0">
                <a:latin typeface="Courier New" pitchFamily="49" charset="0"/>
                <a:cs typeface="Courier New" pitchFamily="49" charset="0"/>
              </a:rPr>
              <a:t>) {</a:t>
            </a:r>
          </a:p>
          <a:p>
            <a:pPr marL="0" indent="0">
              <a:buNone/>
            </a:pPr>
            <a:r>
              <a:rPr lang="en-US" sz="1100" dirty="0">
                <a:latin typeface="Courier New" pitchFamily="49" charset="0"/>
                <a:cs typeface="Courier New" pitchFamily="49" charset="0"/>
              </a:rPr>
              <a:t>            case '+': case '-':</a:t>
            </a:r>
          </a:p>
          <a:p>
            <a:pPr marL="0" indent="0">
              <a:buNone/>
            </a:pPr>
            <a:r>
              <a:rPr lang="en-US" sz="1100" dirty="0">
                <a:latin typeface="Courier New" pitchFamily="49" charset="0"/>
                <a:cs typeface="Courier New" pitchFamily="49" charset="0"/>
              </a:rPr>
              <a:t>                t = </a:t>
            </a:r>
            <a:r>
              <a:rPr lang="en-US" sz="1100" dirty="0" err="1">
                <a:latin typeface="Courier New" pitchFamily="49" charset="0"/>
                <a:cs typeface="Courier New" pitchFamily="49" charset="0"/>
              </a:rPr>
              <a:t>lookahead</a:t>
            </a:r>
            <a:r>
              <a:rPr lang="en-US" sz="1100" dirty="0">
                <a:latin typeface="Courier New" pitchFamily="49" charset="0"/>
                <a:cs typeface="Courier New" pitchFamily="49" charset="0"/>
              </a:rPr>
              <a:t>;</a:t>
            </a:r>
          </a:p>
          <a:p>
            <a:pPr marL="0" indent="0">
              <a:buNone/>
            </a:pPr>
            <a:r>
              <a:rPr lang="en-US" sz="1100" dirty="0">
                <a:latin typeface="Courier New" pitchFamily="49" charset="0"/>
                <a:cs typeface="Courier New" pitchFamily="49" charset="0"/>
              </a:rPr>
              <a:t>                match(</a:t>
            </a:r>
            <a:r>
              <a:rPr lang="en-US" sz="1100" dirty="0" err="1">
                <a:latin typeface="Courier New" pitchFamily="49" charset="0"/>
                <a:cs typeface="Courier New" pitchFamily="49" charset="0"/>
              </a:rPr>
              <a:t>lookahead</a:t>
            </a:r>
            <a:r>
              <a:rPr lang="en-US" sz="1100" dirty="0">
                <a:latin typeface="Courier New" pitchFamily="49" charset="0"/>
                <a:cs typeface="Courier New" pitchFamily="49" charset="0"/>
              </a:rPr>
              <a:t>); term(); emit(t, NONE);</a:t>
            </a:r>
          </a:p>
          <a:p>
            <a:pPr marL="0" indent="0">
              <a:buNone/>
            </a:pPr>
            <a:r>
              <a:rPr lang="en-US" sz="1100" dirty="0">
                <a:latin typeface="Courier New" pitchFamily="49" charset="0"/>
                <a:cs typeface="Courier New" pitchFamily="49" charset="0"/>
              </a:rPr>
              <a:t>                continue;</a:t>
            </a:r>
          </a:p>
          <a:p>
            <a:pPr marL="0" indent="0">
              <a:buNone/>
            </a:pPr>
            <a:r>
              <a:rPr lang="en-US" sz="1100" dirty="0">
                <a:latin typeface="Courier New" pitchFamily="49" charset="0"/>
                <a:cs typeface="Courier New" pitchFamily="49" charset="0"/>
              </a:rPr>
              <a:t>            default:</a:t>
            </a:r>
          </a:p>
          <a:p>
            <a:pPr marL="0" indent="0">
              <a:buNone/>
            </a:pPr>
            <a:r>
              <a:rPr lang="en-US" sz="1100" dirty="0">
                <a:latin typeface="Courier New" pitchFamily="49" charset="0"/>
                <a:cs typeface="Courier New" pitchFamily="49" charset="0"/>
              </a:rPr>
              <a:t>                return; </a:t>
            </a:r>
          </a:p>
          <a:p>
            <a:pPr marL="0" indent="0">
              <a:buNone/>
            </a:pPr>
            <a:r>
              <a:rPr lang="en-US" sz="1100" dirty="0">
                <a:latin typeface="Courier New" pitchFamily="49" charset="0"/>
                <a:cs typeface="Courier New" pitchFamily="49" charset="0"/>
              </a:rPr>
              <a:t>        }</a:t>
            </a:r>
          </a:p>
          <a:p>
            <a:pPr marL="0" indent="0">
              <a:buNone/>
            </a:pPr>
            <a:r>
              <a:rPr lang="en-US" sz="1100" dirty="0">
                <a:latin typeface="Courier New" pitchFamily="49" charset="0"/>
                <a:cs typeface="Courier New" pitchFamily="49" charset="0"/>
              </a:rPr>
              <a:t>    }</a:t>
            </a:r>
          </a:p>
          <a:p>
            <a:pPr marL="0" indent="0">
              <a:buNone/>
            </a:pPr>
            <a:r>
              <a:rPr lang="en-US" sz="1100" dirty="0" smtClean="0">
                <a:latin typeface="Courier New" pitchFamily="49" charset="0"/>
                <a:cs typeface="Courier New" pitchFamily="49" charset="0"/>
              </a:rPr>
              <a:t>}</a:t>
            </a:r>
          </a:p>
          <a:p>
            <a:pPr marL="0" indent="0">
              <a:buNone/>
            </a:pPr>
            <a:endParaRPr lang="en-US" sz="1100" dirty="0">
              <a:latin typeface="Courier New" pitchFamily="49" charset="0"/>
              <a:cs typeface="Courier New" pitchFamily="49" charset="0"/>
            </a:endParaRPr>
          </a:p>
          <a:p>
            <a:pPr marL="0" indent="0">
              <a:buNone/>
            </a:pP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expr</a:t>
            </a:r>
            <a:r>
              <a:rPr lang="en-US" sz="1100" dirty="0">
                <a:latin typeface="Courier New" pitchFamily="49" charset="0"/>
                <a:cs typeface="Courier New" pitchFamily="49" charset="0"/>
              </a:rPr>
              <a:t> → term </a:t>
            </a:r>
            <a:r>
              <a:rPr lang="en-US" sz="1100" dirty="0" err="1">
                <a:latin typeface="Courier New" pitchFamily="49" charset="0"/>
                <a:cs typeface="Courier New" pitchFamily="49" charset="0"/>
              </a:rPr>
              <a:t>moretokens</a:t>
            </a:r>
            <a:endParaRPr lang="en-US" sz="1100" dirty="0">
              <a:latin typeface="Courier New" pitchFamily="49" charset="0"/>
              <a:cs typeface="Courier New" pitchFamily="49" charset="0"/>
            </a:endParaRPr>
          </a:p>
          <a:p>
            <a:pPr marL="0" indent="0">
              <a:buNone/>
            </a:pPr>
            <a:r>
              <a:rPr lang="en-US" sz="1100" dirty="0" err="1">
                <a:latin typeface="Courier New" pitchFamily="49" charset="0"/>
                <a:cs typeface="Courier New" pitchFamily="49" charset="0"/>
              </a:rPr>
              <a:t>moretokens</a:t>
            </a:r>
            <a:r>
              <a:rPr lang="en-US" sz="1100" dirty="0">
                <a:latin typeface="Courier New" pitchFamily="49" charset="0"/>
                <a:cs typeface="Courier New" pitchFamily="49" charset="0"/>
              </a:rPr>
              <a:t> → + term { print ('+') } </a:t>
            </a:r>
            <a:r>
              <a:rPr lang="en-US" sz="1100" dirty="0" err="1">
                <a:latin typeface="Courier New" pitchFamily="49" charset="0"/>
                <a:cs typeface="Courier New" pitchFamily="49" charset="0"/>
              </a:rPr>
              <a:t>moretokens</a:t>
            </a:r>
            <a:endParaRPr lang="en-US" sz="1100" dirty="0">
              <a:latin typeface="Courier New" pitchFamily="49" charset="0"/>
              <a:cs typeface="Courier New" pitchFamily="49" charset="0"/>
            </a:endParaRPr>
          </a:p>
          <a:p>
            <a:pPr marL="0" indent="0">
              <a:buNone/>
            </a:pPr>
            <a:r>
              <a:rPr lang="en-US" sz="1100" dirty="0">
                <a:latin typeface="Courier New" pitchFamily="49" charset="0"/>
                <a:cs typeface="Courier New" pitchFamily="49" charset="0"/>
              </a:rPr>
              <a:t>           | - term { print ('-') } </a:t>
            </a:r>
            <a:r>
              <a:rPr lang="en-US" sz="1100" dirty="0" err="1">
                <a:latin typeface="Courier New" pitchFamily="49" charset="0"/>
                <a:cs typeface="Courier New" pitchFamily="49" charset="0"/>
              </a:rPr>
              <a:t>moretokens</a:t>
            </a:r>
            <a:endParaRPr lang="en-US" sz="1100" dirty="0">
              <a:latin typeface="Courier New" pitchFamily="49" charset="0"/>
              <a:cs typeface="Courier New" pitchFamily="49" charset="0"/>
            </a:endParaRPr>
          </a:p>
          <a:p>
            <a:pPr marL="0" indent="0">
              <a:buNone/>
            </a:pPr>
            <a:r>
              <a:rPr lang="en-US" sz="1100" dirty="0">
                <a:latin typeface="Courier New" pitchFamily="49" charset="0"/>
                <a:cs typeface="Courier New" pitchFamily="49" charset="0"/>
              </a:rPr>
              <a:t>           | </a:t>
            </a:r>
            <a:r>
              <a:rPr lang="el-GR" sz="1100" b="1" dirty="0">
                <a:latin typeface="Courier New" pitchFamily="49" charset="0"/>
                <a:cs typeface="Courier New" pitchFamily="49" charset="0"/>
              </a:rPr>
              <a:t>ϵ</a:t>
            </a:r>
            <a:endParaRPr lang="en-US" sz="1100" dirty="0">
              <a:latin typeface="Courier New" pitchFamily="49" charset="0"/>
              <a:cs typeface="Courier New" pitchFamily="49" charset="0"/>
            </a:endParaRPr>
          </a:p>
        </p:txBody>
      </p:sp>
    </p:spTree>
    <p:extLst>
      <p:ext uri="{BB962C8B-B14F-4D97-AF65-F5344CB8AC3E}">
        <p14:creationId xmlns:p14="http://schemas.microsoft.com/office/powerpoint/2010/main" val="222706383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Analizador</a:t>
            </a:r>
            <a:r>
              <a:rPr lang="en-US" dirty="0" smtClean="0"/>
              <a:t> </a:t>
            </a:r>
            <a:r>
              <a:rPr lang="en-US" dirty="0" err="1" smtClean="0"/>
              <a:t>Sintáctico</a:t>
            </a:r>
            <a:r>
              <a:rPr lang="en-US" dirty="0" smtClean="0"/>
              <a:t> </a:t>
            </a:r>
            <a:r>
              <a:rPr lang="en-US" dirty="0" err="1"/>
              <a:t>parser.c</a:t>
            </a:r>
            <a:endParaRPr lang="en-US" dirty="0"/>
          </a:p>
        </p:txBody>
      </p:sp>
      <p:sp>
        <p:nvSpPr>
          <p:cNvPr id="3" name="Content Placeholder 2"/>
          <p:cNvSpPr>
            <a:spLocks noGrp="1"/>
          </p:cNvSpPr>
          <p:nvPr>
            <p:ph sz="quarter" idx="1"/>
          </p:nvPr>
        </p:nvSpPr>
        <p:spPr/>
        <p:txBody>
          <a:bodyPr>
            <a:normAutofit fontScale="92500" lnSpcReduction="10000"/>
          </a:bodyPr>
          <a:lstStyle/>
          <a:p>
            <a:pPr marL="0" indent="0">
              <a:buNone/>
            </a:pPr>
            <a:r>
              <a:rPr lang="en-US" sz="1100" dirty="0">
                <a:latin typeface="Courier New" pitchFamily="49" charset="0"/>
                <a:cs typeface="Courier New" pitchFamily="49" charset="0"/>
              </a:rPr>
              <a:t>void term ()</a:t>
            </a:r>
          </a:p>
          <a:p>
            <a:pPr marL="0" indent="0">
              <a:buNone/>
            </a:pPr>
            <a:r>
              <a:rPr lang="en-US" sz="1100" dirty="0">
                <a:latin typeface="Courier New" pitchFamily="49" charset="0"/>
                <a:cs typeface="Courier New" pitchFamily="49" charset="0"/>
              </a:rPr>
              <a:t>{</a:t>
            </a:r>
          </a:p>
          <a:p>
            <a:pPr marL="0" indent="0">
              <a:buNone/>
            </a:pP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int</a:t>
            </a:r>
            <a:r>
              <a:rPr lang="en-US" sz="1100" dirty="0">
                <a:latin typeface="Courier New" pitchFamily="49" charset="0"/>
                <a:cs typeface="Courier New" pitchFamily="49" charset="0"/>
              </a:rPr>
              <a:t> t;</a:t>
            </a:r>
          </a:p>
          <a:p>
            <a:pPr marL="0" indent="0">
              <a:buNone/>
            </a:pPr>
            <a:r>
              <a:rPr lang="en-US" sz="1100" dirty="0">
                <a:latin typeface="Courier New" pitchFamily="49" charset="0"/>
                <a:cs typeface="Courier New" pitchFamily="49" charset="0"/>
              </a:rPr>
              <a:t>    factor();</a:t>
            </a:r>
          </a:p>
          <a:p>
            <a:pPr marL="0" indent="0">
              <a:buNone/>
            </a:pPr>
            <a:r>
              <a:rPr lang="en-US" sz="1100" dirty="0">
                <a:latin typeface="Courier New" pitchFamily="49" charset="0"/>
                <a:cs typeface="Courier New" pitchFamily="49" charset="0"/>
              </a:rPr>
              <a:t>    while (1){</a:t>
            </a:r>
          </a:p>
          <a:p>
            <a:pPr marL="0" indent="0">
              <a:buNone/>
            </a:pPr>
            <a:r>
              <a:rPr lang="en-US" sz="1100" dirty="0">
                <a:latin typeface="Courier New" pitchFamily="49" charset="0"/>
                <a:cs typeface="Courier New" pitchFamily="49" charset="0"/>
              </a:rPr>
              <a:t>        switch (</a:t>
            </a:r>
            <a:r>
              <a:rPr lang="en-US" sz="1100" dirty="0" err="1">
                <a:latin typeface="Courier New" pitchFamily="49" charset="0"/>
                <a:cs typeface="Courier New" pitchFamily="49" charset="0"/>
              </a:rPr>
              <a:t>lookahead</a:t>
            </a:r>
            <a:r>
              <a:rPr lang="en-US" sz="1100" dirty="0">
                <a:latin typeface="Courier New" pitchFamily="49" charset="0"/>
                <a:cs typeface="Courier New" pitchFamily="49" charset="0"/>
              </a:rPr>
              <a:t>) {</a:t>
            </a:r>
          </a:p>
          <a:p>
            <a:pPr marL="0" indent="0">
              <a:buNone/>
            </a:pPr>
            <a:r>
              <a:rPr lang="en-US" sz="1100" dirty="0">
                <a:latin typeface="Courier New" pitchFamily="49" charset="0"/>
                <a:cs typeface="Courier New" pitchFamily="49" charset="0"/>
              </a:rPr>
              <a:t>            case '*': case '/': case DIV: case MOD:</a:t>
            </a:r>
          </a:p>
          <a:p>
            <a:pPr marL="0" indent="0">
              <a:buNone/>
            </a:pPr>
            <a:r>
              <a:rPr lang="en-US" sz="1100" dirty="0">
                <a:latin typeface="Courier New" pitchFamily="49" charset="0"/>
                <a:cs typeface="Courier New" pitchFamily="49" charset="0"/>
              </a:rPr>
              <a:t>                t = </a:t>
            </a:r>
            <a:r>
              <a:rPr lang="en-US" sz="1100" dirty="0" err="1">
                <a:latin typeface="Courier New" pitchFamily="49" charset="0"/>
                <a:cs typeface="Courier New" pitchFamily="49" charset="0"/>
              </a:rPr>
              <a:t>lookahead</a:t>
            </a:r>
            <a:r>
              <a:rPr lang="en-US" sz="1100" dirty="0">
                <a:latin typeface="Courier New" pitchFamily="49" charset="0"/>
                <a:cs typeface="Courier New" pitchFamily="49" charset="0"/>
              </a:rPr>
              <a:t>;</a:t>
            </a:r>
          </a:p>
          <a:p>
            <a:pPr marL="0" indent="0">
              <a:buNone/>
            </a:pPr>
            <a:r>
              <a:rPr lang="en-US" sz="1100" dirty="0">
                <a:latin typeface="Courier New" pitchFamily="49" charset="0"/>
                <a:cs typeface="Courier New" pitchFamily="49" charset="0"/>
              </a:rPr>
              <a:t>                match(</a:t>
            </a:r>
            <a:r>
              <a:rPr lang="en-US" sz="1100" dirty="0" err="1">
                <a:latin typeface="Courier New" pitchFamily="49" charset="0"/>
                <a:cs typeface="Courier New" pitchFamily="49" charset="0"/>
              </a:rPr>
              <a:t>lookahead</a:t>
            </a:r>
            <a:r>
              <a:rPr lang="en-US" sz="1100" dirty="0">
                <a:latin typeface="Courier New" pitchFamily="49" charset="0"/>
                <a:cs typeface="Courier New" pitchFamily="49" charset="0"/>
              </a:rPr>
              <a:t>); factor(); emit (t, NONE);</a:t>
            </a:r>
          </a:p>
          <a:p>
            <a:pPr marL="0" indent="0">
              <a:buNone/>
            </a:pPr>
            <a:r>
              <a:rPr lang="en-US" sz="1100" dirty="0">
                <a:latin typeface="Courier New" pitchFamily="49" charset="0"/>
                <a:cs typeface="Courier New" pitchFamily="49" charset="0"/>
              </a:rPr>
              <a:t>                continue;</a:t>
            </a:r>
          </a:p>
          <a:p>
            <a:pPr marL="0" indent="0">
              <a:buNone/>
            </a:pPr>
            <a:r>
              <a:rPr lang="en-US" sz="1100" dirty="0">
                <a:latin typeface="Courier New" pitchFamily="49" charset="0"/>
                <a:cs typeface="Courier New" pitchFamily="49" charset="0"/>
              </a:rPr>
              <a:t>            default:</a:t>
            </a:r>
          </a:p>
          <a:p>
            <a:pPr marL="0" indent="0">
              <a:buNone/>
            </a:pPr>
            <a:r>
              <a:rPr lang="en-US" sz="1100" dirty="0">
                <a:latin typeface="Courier New" pitchFamily="49" charset="0"/>
                <a:cs typeface="Courier New" pitchFamily="49" charset="0"/>
              </a:rPr>
              <a:t>                return;</a:t>
            </a:r>
          </a:p>
          <a:p>
            <a:pPr marL="0" indent="0">
              <a:buNone/>
            </a:pPr>
            <a:r>
              <a:rPr lang="en-US" sz="1100" dirty="0">
                <a:latin typeface="Courier New" pitchFamily="49" charset="0"/>
                <a:cs typeface="Courier New" pitchFamily="49" charset="0"/>
              </a:rPr>
              <a:t>        }</a:t>
            </a:r>
          </a:p>
          <a:p>
            <a:pPr marL="0" indent="0">
              <a:buNone/>
            </a:pPr>
            <a:r>
              <a:rPr lang="en-US" sz="1100" dirty="0">
                <a:latin typeface="Courier New" pitchFamily="49" charset="0"/>
                <a:cs typeface="Courier New" pitchFamily="49" charset="0"/>
              </a:rPr>
              <a:t>    }</a:t>
            </a:r>
          </a:p>
          <a:p>
            <a:pPr marL="0" indent="0">
              <a:buNone/>
            </a:pPr>
            <a:r>
              <a:rPr lang="en-US" sz="1100" dirty="0" smtClean="0">
                <a:latin typeface="Courier New" pitchFamily="49" charset="0"/>
                <a:cs typeface="Courier New" pitchFamily="49" charset="0"/>
              </a:rPr>
              <a:t>}</a:t>
            </a:r>
          </a:p>
          <a:p>
            <a:pPr marL="0" indent="0">
              <a:buNone/>
            </a:pPr>
            <a:endParaRPr lang="en-US" sz="1100" dirty="0">
              <a:latin typeface="Courier New" pitchFamily="49" charset="0"/>
              <a:cs typeface="Courier New" pitchFamily="49" charset="0"/>
            </a:endParaRPr>
          </a:p>
          <a:p>
            <a:pPr marL="0" indent="0">
              <a:buNone/>
            </a:pPr>
            <a:r>
              <a:rPr lang="en-US" sz="1100" dirty="0">
                <a:latin typeface="Courier New" pitchFamily="49" charset="0"/>
                <a:cs typeface="Courier New" pitchFamily="49" charset="0"/>
              </a:rPr>
              <a:t>      </a:t>
            </a:r>
            <a:r>
              <a:rPr lang="en-US" sz="1100" dirty="0" smtClean="0">
                <a:latin typeface="Courier New" pitchFamily="49" charset="0"/>
                <a:cs typeface="Courier New" pitchFamily="49" charset="0"/>
              </a:rPr>
              <a:t> term </a:t>
            </a:r>
            <a:r>
              <a:rPr lang="en-US" sz="1100" dirty="0">
                <a:latin typeface="Courier New" pitchFamily="49" charset="0"/>
                <a:cs typeface="Courier New" pitchFamily="49" charset="0"/>
              </a:rPr>
              <a:t>→ factor </a:t>
            </a:r>
            <a:r>
              <a:rPr lang="en-US" sz="1100" dirty="0" err="1">
                <a:latin typeface="Courier New" pitchFamily="49" charset="0"/>
                <a:cs typeface="Courier New" pitchFamily="49" charset="0"/>
              </a:rPr>
              <a:t>morefacctors</a:t>
            </a:r>
            <a:r>
              <a:rPr lang="en-US" sz="1100" dirty="0">
                <a:latin typeface="Courier New" pitchFamily="49" charset="0"/>
                <a:cs typeface="Courier New" pitchFamily="49" charset="0"/>
              </a:rPr>
              <a:t>     </a:t>
            </a:r>
          </a:p>
          <a:p>
            <a:pPr marL="0" indent="0">
              <a:buNone/>
            </a:pPr>
            <a:r>
              <a:rPr lang="en-US" sz="1100" dirty="0" err="1">
                <a:latin typeface="Courier New" pitchFamily="49" charset="0"/>
                <a:cs typeface="Courier New" pitchFamily="49" charset="0"/>
              </a:rPr>
              <a:t>morefactors</a:t>
            </a:r>
            <a:r>
              <a:rPr lang="en-US" sz="1100" dirty="0">
                <a:latin typeface="Courier New" pitchFamily="49" charset="0"/>
                <a:cs typeface="Courier New" pitchFamily="49" charset="0"/>
              </a:rPr>
              <a:t> → </a:t>
            </a:r>
            <a:r>
              <a:rPr lang="en-US" sz="1100" b="1" dirty="0">
                <a:latin typeface="Courier New" pitchFamily="49" charset="0"/>
                <a:cs typeface="Courier New" pitchFamily="49" charset="0"/>
              </a:rPr>
              <a:t>* </a:t>
            </a:r>
            <a:r>
              <a:rPr lang="en-US" sz="1100" dirty="0">
                <a:latin typeface="Courier New" pitchFamily="49" charset="0"/>
                <a:cs typeface="Courier New" pitchFamily="49" charset="0"/>
              </a:rPr>
              <a:t>factor { print ('*') } </a:t>
            </a:r>
            <a:r>
              <a:rPr lang="en-US" sz="1100" dirty="0" err="1">
                <a:latin typeface="Courier New" pitchFamily="49" charset="0"/>
                <a:cs typeface="Courier New" pitchFamily="49" charset="0"/>
              </a:rPr>
              <a:t>morefacctors</a:t>
            </a:r>
            <a:endParaRPr lang="en-US" sz="1100" dirty="0">
              <a:latin typeface="Courier New" pitchFamily="49" charset="0"/>
              <a:cs typeface="Courier New" pitchFamily="49" charset="0"/>
            </a:endParaRPr>
          </a:p>
          <a:p>
            <a:pPr marL="0" indent="0">
              <a:buNone/>
            </a:pPr>
            <a:r>
              <a:rPr lang="en-US" sz="1100" dirty="0">
                <a:latin typeface="Courier New" pitchFamily="49" charset="0"/>
                <a:cs typeface="Courier New" pitchFamily="49" charset="0"/>
              </a:rPr>
              <a:t>       </a:t>
            </a:r>
            <a:r>
              <a:rPr lang="en-US" sz="1100" dirty="0" smtClean="0">
                <a:latin typeface="Courier New" pitchFamily="49" charset="0"/>
                <a:cs typeface="Courier New" pitchFamily="49" charset="0"/>
              </a:rPr>
              <a:t> </a:t>
            </a:r>
            <a:r>
              <a:rPr lang="en-US" sz="1100" dirty="0">
                <a:latin typeface="Courier New" pitchFamily="49" charset="0"/>
                <a:cs typeface="Courier New" pitchFamily="49" charset="0"/>
              </a:rPr>
              <a:t>    | </a:t>
            </a:r>
            <a:r>
              <a:rPr lang="en-US" sz="1100" b="1" dirty="0">
                <a:latin typeface="Courier New" pitchFamily="49" charset="0"/>
                <a:cs typeface="Courier New" pitchFamily="49" charset="0"/>
              </a:rPr>
              <a:t>/ </a:t>
            </a:r>
            <a:r>
              <a:rPr lang="en-US" sz="1100" dirty="0">
                <a:latin typeface="Courier New" pitchFamily="49" charset="0"/>
                <a:cs typeface="Courier New" pitchFamily="49" charset="0"/>
              </a:rPr>
              <a:t>factor { print ('/') } </a:t>
            </a:r>
            <a:r>
              <a:rPr lang="en-US" sz="1100" dirty="0" err="1">
                <a:latin typeface="Courier New" pitchFamily="49" charset="0"/>
                <a:cs typeface="Courier New" pitchFamily="49" charset="0"/>
              </a:rPr>
              <a:t>morefacctors</a:t>
            </a:r>
            <a:r>
              <a:rPr lang="en-US" sz="1100" dirty="0">
                <a:latin typeface="Courier New" pitchFamily="49" charset="0"/>
                <a:cs typeface="Courier New" pitchFamily="49" charset="0"/>
              </a:rPr>
              <a:t> </a:t>
            </a:r>
          </a:p>
          <a:p>
            <a:pPr marL="0" indent="0">
              <a:buNone/>
            </a:pPr>
            <a:r>
              <a:rPr lang="en-US" sz="1100" dirty="0">
                <a:latin typeface="Courier New" pitchFamily="49" charset="0"/>
                <a:cs typeface="Courier New" pitchFamily="49" charset="0"/>
              </a:rPr>
              <a:t>       </a:t>
            </a:r>
            <a:r>
              <a:rPr lang="en-US" sz="1100" dirty="0" smtClean="0">
                <a:latin typeface="Courier New" pitchFamily="49" charset="0"/>
                <a:cs typeface="Courier New" pitchFamily="49" charset="0"/>
              </a:rPr>
              <a:t> </a:t>
            </a:r>
            <a:r>
              <a:rPr lang="en-US" sz="1100" dirty="0">
                <a:latin typeface="Courier New" pitchFamily="49" charset="0"/>
                <a:cs typeface="Courier New" pitchFamily="49" charset="0"/>
              </a:rPr>
              <a:t>    | </a:t>
            </a:r>
            <a:r>
              <a:rPr lang="en-US" sz="1100" b="1" dirty="0">
                <a:latin typeface="Courier New" pitchFamily="49" charset="0"/>
                <a:cs typeface="Courier New" pitchFamily="49" charset="0"/>
              </a:rPr>
              <a:t>div </a:t>
            </a:r>
            <a:r>
              <a:rPr lang="en-US" sz="1100" dirty="0">
                <a:latin typeface="Courier New" pitchFamily="49" charset="0"/>
                <a:cs typeface="Courier New" pitchFamily="49" charset="0"/>
              </a:rPr>
              <a:t>factor { print ('DIV') } </a:t>
            </a:r>
            <a:r>
              <a:rPr lang="en-US" sz="1100" dirty="0" err="1">
                <a:latin typeface="Courier New" pitchFamily="49" charset="0"/>
                <a:cs typeface="Courier New" pitchFamily="49" charset="0"/>
              </a:rPr>
              <a:t>morefacctors</a:t>
            </a:r>
            <a:r>
              <a:rPr lang="en-US" sz="1100" dirty="0">
                <a:latin typeface="Courier New" pitchFamily="49" charset="0"/>
                <a:cs typeface="Courier New" pitchFamily="49" charset="0"/>
              </a:rPr>
              <a:t> </a:t>
            </a:r>
          </a:p>
          <a:p>
            <a:pPr marL="0" indent="0">
              <a:buNone/>
            </a:pPr>
            <a:r>
              <a:rPr lang="en-US" sz="1100" dirty="0">
                <a:latin typeface="Courier New" pitchFamily="49" charset="0"/>
                <a:cs typeface="Courier New" pitchFamily="49" charset="0"/>
              </a:rPr>
              <a:t>        </a:t>
            </a:r>
            <a:r>
              <a:rPr lang="en-US" sz="1100" dirty="0" smtClean="0">
                <a:latin typeface="Courier New" pitchFamily="49" charset="0"/>
                <a:cs typeface="Courier New" pitchFamily="49" charset="0"/>
              </a:rPr>
              <a:t> </a:t>
            </a:r>
            <a:r>
              <a:rPr lang="en-US" sz="1100" dirty="0">
                <a:latin typeface="Courier New" pitchFamily="49" charset="0"/>
                <a:cs typeface="Courier New" pitchFamily="49" charset="0"/>
              </a:rPr>
              <a:t>   | </a:t>
            </a:r>
            <a:r>
              <a:rPr lang="en-US" sz="1100" b="1" dirty="0">
                <a:latin typeface="Courier New" pitchFamily="49" charset="0"/>
                <a:cs typeface="Courier New" pitchFamily="49" charset="0"/>
              </a:rPr>
              <a:t>mod </a:t>
            </a:r>
            <a:r>
              <a:rPr lang="en-US" sz="1100" dirty="0">
                <a:latin typeface="Courier New" pitchFamily="49" charset="0"/>
                <a:cs typeface="Courier New" pitchFamily="49" charset="0"/>
              </a:rPr>
              <a:t>factor { print ('MOD') } </a:t>
            </a:r>
            <a:r>
              <a:rPr lang="en-US" sz="1100" dirty="0" err="1">
                <a:latin typeface="Courier New" pitchFamily="49" charset="0"/>
                <a:cs typeface="Courier New" pitchFamily="49" charset="0"/>
              </a:rPr>
              <a:t>morefacctors</a:t>
            </a:r>
            <a:r>
              <a:rPr lang="en-US" sz="1100" dirty="0">
                <a:latin typeface="Courier New" pitchFamily="49" charset="0"/>
                <a:cs typeface="Courier New" pitchFamily="49" charset="0"/>
              </a:rPr>
              <a:t> </a:t>
            </a:r>
          </a:p>
          <a:p>
            <a:pPr marL="0" indent="0">
              <a:buNone/>
            </a:pPr>
            <a:r>
              <a:rPr lang="en-US" sz="1100" dirty="0">
                <a:latin typeface="Courier New" pitchFamily="49" charset="0"/>
                <a:cs typeface="Courier New" pitchFamily="49" charset="0"/>
              </a:rPr>
              <a:t>        </a:t>
            </a:r>
            <a:r>
              <a:rPr lang="en-US" sz="1100" dirty="0" smtClean="0">
                <a:latin typeface="Courier New" pitchFamily="49" charset="0"/>
                <a:cs typeface="Courier New" pitchFamily="49" charset="0"/>
              </a:rPr>
              <a:t> </a:t>
            </a:r>
            <a:r>
              <a:rPr lang="en-US" sz="1100" dirty="0">
                <a:latin typeface="Courier New" pitchFamily="49" charset="0"/>
                <a:cs typeface="Courier New" pitchFamily="49" charset="0"/>
              </a:rPr>
              <a:t>   | </a:t>
            </a:r>
            <a:r>
              <a:rPr lang="el-GR" sz="1100" b="1" dirty="0">
                <a:latin typeface="Courier New" pitchFamily="49" charset="0"/>
                <a:cs typeface="Courier New" pitchFamily="49" charset="0"/>
              </a:rPr>
              <a:t>ϵ</a:t>
            </a:r>
            <a:endParaRPr lang="en-US" sz="1100" dirty="0">
              <a:latin typeface="Courier New" pitchFamily="49" charset="0"/>
              <a:cs typeface="Courier New" pitchFamily="49" charset="0"/>
            </a:endParaRPr>
          </a:p>
        </p:txBody>
      </p:sp>
    </p:spTree>
    <p:extLst>
      <p:ext uri="{BB962C8B-B14F-4D97-AF65-F5344CB8AC3E}">
        <p14:creationId xmlns:p14="http://schemas.microsoft.com/office/powerpoint/2010/main" val="222706383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Analizador</a:t>
            </a:r>
            <a:r>
              <a:rPr lang="en-US" dirty="0" smtClean="0"/>
              <a:t> </a:t>
            </a:r>
            <a:r>
              <a:rPr lang="en-US" dirty="0" err="1" smtClean="0"/>
              <a:t>Sintáctico</a:t>
            </a:r>
            <a:r>
              <a:rPr lang="en-US" dirty="0" smtClean="0"/>
              <a:t> </a:t>
            </a:r>
            <a:r>
              <a:rPr lang="en-US" dirty="0" err="1"/>
              <a:t>parser.c</a:t>
            </a:r>
            <a:endParaRPr lang="en-US" dirty="0"/>
          </a:p>
        </p:txBody>
      </p:sp>
      <p:sp>
        <p:nvSpPr>
          <p:cNvPr id="3" name="Content Placeholder 2"/>
          <p:cNvSpPr>
            <a:spLocks noGrp="1"/>
          </p:cNvSpPr>
          <p:nvPr>
            <p:ph sz="quarter" idx="1"/>
          </p:nvPr>
        </p:nvSpPr>
        <p:spPr/>
        <p:txBody>
          <a:bodyPr>
            <a:normAutofit/>
          </a:bodyPr>
          <a:lstStyle/>
          <a:p>
            <a:pPr marL="0" indent="0">
              <a:buNone/>
            </a:pPr>
            <a:r>
              <a:rPr lang="en-US" sz="1100" dirty="0">
                <a:latin typeface="Courier New" pitchFamily="49" charset="0"/>
                <a:cs typeface="Courier New" pitchFamily="49" charset="0"/>
              </a:rPr>
              <a:t>void factor () {</a:t>
            </a:r>
          </a:p>
          <a:p>
            <a:pPr marL="0" indent="0">
              <a:buNone/>
            </a:pPr>
            <a:r>
              <a:rPr lang="en-US" sz="1100" dirty="0">
                <a:latin typeface="Courier New" pitchFamily="49" charset="0"/>
                <a:cs typeface="Courier New" pitchFamily="49" charset="0"/>
              </a:rPr>
              <a:t>    switch (</a:t>
            </a:r>
            <a:r>
              <a:rPr lang="en-US" sz="1100" dirty="0" err="1">
                <a:latin typeface="Courier New" pitchFamily="49" charset="0"/>
                <a:cs typeface="Courier New" pitchFamily="49" charset="0"/>
              </a:rPr>
              <a:t>lookahead</a:t>
            </a:r>
            <a:r>
              <a:rPr lang="en-US" sz="1100" dirty="0">
                <a:latin typeface="Courier New" pitchFamily="49" charset="0"/>
                <a:cs typeface="Courier New" pitchFamily="49" charset="0"/>
              </a:rPr>
              <a:t>) {</a:t>
            </a:r>
          </a:p>
          <a:p>
            <a:pPr marL="0" indent="0">
              <a:buNone/>
            </a:pPr>
            <a:r>
              <a:rPr lang="en-US" sz="1100" dirty="0">
                <a:latin typeface="Courier New" pitchFamily="49" charset="0"/>
                <a:cs typeface="Courier New" pitchFamily="49" charset="0"/>
              </a:rPr>
              <a:t>        case '(':</a:t>
            </a:r>
          </a:p>
          <a:p>
            <a:pPr marL="0" indent="0">
              <a:buNone/>
            </a:pPr>
            <a:r>
              <a:rPr lang="en-US" sz="1100" dirty="0">
                <a:latin typeface="Courier New" pitchFamily="49" charset="0"/>
                <a:cs typeface="Courier New" pitchFamily="49" charset="0"/>
              </a:rPr>
              <a:t>            match('('); </a:t>
            </a:r>
            <a:r>
              <a:rPr lang="en-US" sz="1100" dirty="0" err="1">
                <a:latin typeface="Courier New" pitchFamily="49" charset="0"/>
                <a:cs typeface="Courier New" pitchFamily="49" charset="0"/>
              </a:rPr>
              <a:t>expr</a:t>
            </a:r>
            <a:r>
              <a:rPr lang="en-US" sz="1100" dirty="0">
                <a:latin typeface="Courier New" pitchFamily="49" charset="0"/>
                <a:cs typeface="Courier New" pitchFamily="49" charset="0"/>
              </a:rPr>
              <a:t>(); match(')'); break;</a:t>
            </a:r>
          </a:p>
          <a:p>
            <a:pPr marL="0" indent="0">
              <a:buNone/>
            </a:pPr>
            <a:r>
              <a:rPr lang="en-US" sz="1100" dirty="0">
                <a:latin typeface="Courier New" pitchFamily="49" charset="0"/>
                <a:cs typeface="Courier New" pitchFamily="49" charset="0"/>
              </a:rPr>
              <a:t>        case NUM:</a:t>
            </a:r>
          </a:p>
          <a:p>
            <a:pPr marL="0" indent="0">
              <a:buNone/>
            </a:pPr>
            <a:r>
              <a:rPr lang="en-US" sz="1100" dirty="0">
                <a:latin typeface="Courier New" pitchFamily="49" charset="0"/>
                <a:cs typeface="Courier New" pitchFamily="49" charset="0"/>
              </a:rPr>
              <a:t>            emit (NUM, </a:t>
            </a:r>
            <a:r>
              <a:rPr lang="en-US" sz="1100" dirty="0" err="1">
                <a:latin typeface="Courier New" pitchFamily="49" charset="0"/>
                <a:cs typeface="Courier New" pitchFamily="49" charset="0"/>
              </a:rPr>
              <a:t>tokenval</a:t>
            </a:r>
            <a:r>
              <a:rPr lang="en-US" sz="1100" dirty="0">
                <a:latin typeface="Courier New" pitchFamily="49" charset="0"/>
                <a:cs typeface="Courier New" pitchFamily="49" charset="0"/>
              </a:rPr>
              <a:t>); match (NUM); break;</a:t>
            </a:r>
          </a:p>
          <a:p>
            <a:pPr marL="0" indent="0">
              <a:buNone/>
            </a:pPr>
            <a:r>
              <a:rPr lang="en-US" sz="1100" dirty="0">
                <a:latin typeface="Courier New" pitchFamily="49" charset="0"/>
                <a:cs typeface="Courier New" pitchFamily="49" charset="0"/>
              </a:rPr>
              <a:t>        case ID:</a:t>
            </a:r>
          </a:p>
          <a:p>
            <a:pPr marL="0" indent="0">
              <a:buNone/>
            </a:pPr>
            <a:r>
              <a:rPr lang="en-US" sz="1100" dirty="0">
                <a:latin typeface="Courier New" pitchFamily="49" charset="0"/>
                <a:cs typeface="Courier New" pitchFamily="49" charset="0"/>
              </a:rPr>
              <a:t>            emit (ID, </a:t>
            </a:r>
            <a:r>
              <a:rPr lang="en-US" sz="1100" dirty="0" err="1">
                <a:latin typeface="Courier New" pitchFamily="49" charset="0"/>
                <a:cs typeface="Courier New" pitchFamily="49" charset="0"/>
              </a:rPr>
              <a:t>tokenval</a:t>
            </a:r>
            <a:r>
              <a:rPr lang="en-US" sz="1100" dirty="0">
                <a:latin typeface="Courier New" pitchFamily="49" charset="0"/>
                <a:cs typeface="Courier New" pitchFamily="49" charset="0"/>
              </a:rPr>
              <a:t>); match (ID); break;</a:t>
            </a:r>
          </a:p>
          <a:p>
            <a:pPr marL="0" indent="0">
              <a:buNone/>
            </a:pPr>
            <a:r>
              <a:rPr lang="en-US" sz="1100" dirty="0">
                <a:latin typeface="Courier New" pitchFamily="49" charset="0"/>
                <a:cs typeface="Courier New" pitchFamily="49" charset="0"/>
              </a:rPr>
              <a:t>        default:</a:t>
            </a:r>
          </a:p>
          <a:p>
            <a:pPr marL="0" indent="0">
              <a:buNone/>
            </a:pPr>
            <a:r>
              <a:rPr lang="en-US" sz="1100" dirty="0">
                <a:latin typeface="Courier New" pitchFamily="49" charset="0"/>
                <a:cs typeface="Courier New" pitchFamily="49" charset="0"/>
              </a:rPr>
              <a:t>            error("syntax error");</a:t>
            </a:r>
          </a:p>
          <a:p>
            <a:pPr marL="0" indent="0">
              <a:buNone/>
            </a:pPr>
            <a:r>
              <a:rPr lang="en-US" sz="1100" dirty="0">
                <a:latin typeface="Courier New" pitchFamily="49" charset="0"/>
                <a:cs typeface="Courier New" pitchFamily="49" charset="0"/>
              </a:rPr>
              <a:t>    }</a:t>
            </a:r>
          </a:p>
          <a:p>
            <a:pPr marL="0" indent="0">
              <a:buNone/>
            </a:pPr>
            <a:r>
              <a:rPr lang="en-US" sz="1100" dirty="0" smtClean="0">
                <a:latin typeface="Courier New" pitchFamily="49" charset="0"/>
                <a:cs typeface="Courier New" pitchFamily="49" charset="0"/>
              </a:rPr>
              <a:t>}</a:t>
            </a:r>
          </a:p>
          <a:p>
            <a:pPr marL="0" indent="0">
              <a:buNone/>
            </a:pPr>
            <a:endParaRPr lang="en-US" sz="1100" dirty="0">
              <a:latin typeface="Courier New" pitchFamily="49" charset="0"/>
              <a:cs typeface="Courier New" pitchFamily="49" charset="0"/>
            </a:endParaRPr>
          </a:p>
          <a:p>
            <a:pPr marL="0" indent="0">
              <a:buNone/>
            </a:pPr>
            <a:r>
              <a:rPr lang="en-US" sz="1100" dirty="0">
                <a:latin typeface="Courier New" pitchFamily="49" charset="0"/>
                <a:cs typeface="Courier New" pitchFamily="49" charset="0"/>
              </a:rPr>
              <a:t>    factor → ( </a:t>
            </a:r>
            <a:r>
              <a:rPr lang="en-US" sz="1100" dirty="0" err="1">
                <a:latin typeface="Courier New" pitchFamily="49" charset="0"/>
                <a:cs typeface="Courier New" pitchFamily="49" charset="0"/>
              </a:rPr>
              <a:t>expr</a:t>
            </a:r>
            <a:r>
              <a:rPr lang="en-US" sz="1100" dirty="0">
                <a:latin typeface="Courier New" pitchFamily="49" charset="0"/>
                <a:cs typeface="Courier New" pitchFamily="49" charset="0"/>
              </a:rPr>
              <a:t> )</a:t>
            </a:r>
          </a:p>
          <a:p>
            <a:pPr marL="0" indent="0">
              <a:buNone/>
            </a:pPr>
            <a:r>
              <a:rPr lang="en-US" sz="1100" dirty="0">
                <a:latin typeface="Courier New" pitchFamily="49" charset="0"/>
                <a:cs typeface="Courier New" pitchFamily="49" charset="0"/>
              </a:rPr>
              <a:t>           | </a:t>
            </a:r>
            <a:r>
              <a:rPr lang="en-US" sz="1100" b="1" dirty="0">
                <a:latin typeface="Courier New" pitchFamily="49" charset="0"/>
                <a:cs typeface="Courier New" pitchFamily="49" charset="0"/>
              </a:rPr>
              <a:t>id </a:t>
            </a:r>
            <a:r>
              <a:rPr lang="en-US" sz="1100" dirty="0">
                <a:latin typeface="Courier New" pitchFamily="49" charset="0"/>
                <a:cs typeface="Courier New" pitchFamily="49" charset="0"/>
              </a:rPr>
              <a:t>{ print (</a:t>
            </a:r>
            <a:r>
              <a:rPr lang="en-US" sz="1100" b="1" dirty="0" err="1">
                <a:latin typeface="Courier New" pitchFamily="49" charset="0"/>
                <a:cs typeface="Courier New" pitchFamily="49" charset="0"/>
              </a:rPr>
              <a:t>id</a:t>
            </a:r>
            <a:r>
              <a:rPr lang="en-US" sz="1100" dirty="0" err="1">
                <a:latin typeface="Courier New" pitchFamily="49" charset="0"/>
                <a:cs typeface="Courier New" pitchFamily="49" charset="0"/>
              </a:rPr>
              <a:t>.lexeme</a:t>
            </a:r>
            <a:r>
              <a:rPr lang="en-US" sz="1100" dirty="0">
                <a:latin typeface="Courier New" pitchFamily="49" charset="0"/>
                <a:cs typeface="Courier New" pitchFamily="49" charset="0"/>
              </a:rPr>
              <a:t>) }</a:t>
            </a:r>
          </a:p>
          <a:p>
            <a:pPr marL="0" indent="0">
              <a:buNone/>
            </a:pPr>
            <a:r>
              <a:rPr lang="en-US" sz="1100" dirty="0">
                <a:latin typeface="Courier New" pitchFamily="49" charset="0"/>
                <a:cs typeface="Courier New" pitchFamily="49" charset="0"/>
              </a:rPr>
              <a:t>           | </a:t>
            </a:r>
            <a:r>
              <a:rPr lang="en-US" sz="1100" b="1" dirty="0" err="1">
                <a:latin typeface="Courier New" pitchFamily="49" charset="0"/>
                <a:cs typeface="Courier New" pitchFamily="49" charset="0"/>
              </a:rPr>
              <a:t>num</a:t>
            </a:r>
            <a:r>
              <a:rPr lang="en-US" sz="1100" b="1" dirty="0">
                <a:latin typeface="Courier New" pitchFamily="49" charset="0"/>
                <a:cs typeface="Courier New" pitchFamily="49" charset="0"/>
              </a:rPr>
              <a:t> </a:t>
            </a:r>
            <a:r>
              <a:rPr lang="en-US" sz="1100" dirty="0">
                <a:latin typeface="Courier New" pitchFamily="49" charset="0"/>
                <a:cs typeface="Courier New" pitchFamily="49" charset="0"/>
              </a:rPr>
              <a:t>{ print (</a:t>
            </a:r>
            <a:r>
              <a:rPr lang="en-US" sz="1100" b="1" dirty="0" err="1">
                <a:latin typeface="Courier New" pitchFamily="49" charset="0"/>
                <a:cs typeface="Courier New" pitchFamily="49" charset="0"/>
              </a:rPr>
              <a:t>num</a:t>
            </a:r>
            <a:r>
              <a:rPr lang="en-US" sz="1100" dirty="0" err="1">
                <a:latin typeface="Courier New" pitchFamily="49" charset="0"/>
                <a:cs typeface="Courier New" pitchFamily="49" charset="0"/>
              </a:rPr>
              <a:t>.value</a:t>
            </a:r>
            <a:r>
              <a:rPr lang="en-US" sz="1100" dirty="0">
                <a:latin typeface="Courier New" pitchFamily="49" charset="0"/>
                <a:cs typeface="Courier New" pitchFamily="49" charset="0"/>
              </a:rPr>
              <a:t>) }</a:t>
            </a:r>
          </a:p>
        </p:txBody>
      </p:sp>
    </p:spTree>
    <p:extLst>
      <p:ext uri="{BB962C8B-B14F-4D97-AF65-F5344CB8AC3E}">
        <p14:creationId xmlns:p14="http://schemas.microsoft.com/office/powerpoint/2010/main" val="222706383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Analizador</a:t>
            </a:r>
            <a:r>
              <a:rPr lang="en-US" dirty="0" smtClean="0"/>
              <a:t> </a:t>
            </a:r>
            <a:r>
              <a:rPr lang="en-US" dirty="0" err="1" smtClean="0"/>
              <a:t>Sintáctico</a:t>
            </a:r>
            <a:r>
              <a:rPr lang="en-US" dirty="0" smtClean="0"/>
              <a:t> </a:t>
            </a:r>
            <a:r>
              <a:rPr lang="en-US" dirty="0" err="1"/>
              <a:t>parser.c</a:t>
            </a:r>
            <a:endParaRPr lang="en-US" dirty="0"/>
          </a:p>
        </p:txBody>
      </p:sp>
      <p:sp>
        <p:nvSpPr>
          <p:cNvPr id="3" name="Content Placeholder 2"/>
          <p:cNvSpPr>
            <a:spLocks noGrp="1"/>
          </p:cNvSpPr>
          <p:nvPr>
            <p:ph sz="quarter" idx="1"/>
          </p:nvPr>
        </p:nvSpPr>
        <p:spPr/>
        <p:txBody>
          <a:bodyPr>
            <a:normAutofit/>
          </a:bodyPr>
          <a:lstStyle/>
          <a:p>
            <a:pPr marL="0" indent="0">
              <a:buNone/>
            </a:pPr>
            <a:r>
              <a:rPr lang="en-US" sz="1100" dirty="0">
                <a:latin typeface="Courier New" pitchFamily="49" charset="0"/>
                <a:cs typeface="Courier New" pitchFamily="49" charset="0"/>
              </a:rPr>
              <a:t>void match(</a:t>
            </a:r>
            <a:r>
              <a:rPr lang="en-US" sz="1100" dirty="0" err="1">
                <a:latin typeface="Courier New" pitchFamily="49" charset="0"/>
                <a:cs typeface="Courier New" pitchFamily="49" charset="0"/>
              </a:rPr>
              <a:t>int</a:t>
            </a:r>
            <a:r>
              <a:rPr lang="en-US" sz="1100" dirty="0">
                <a:latin typeface="Courier New" pitchFamily="49" charset="0"/>
                <a:cs typeface="Courier New" pitchFamily="49" charset="0"/>
              </a:rPr>
              <a:t> t) </a:t>
            </a:r>
          </a:p>
          <a:p>
            <a:pPr marL="0" indent="0">
              <a:buNone/>
            </a:pPr>
            <a:r>
              <a:rPr lang="en-US" sz="1100" dirty="0">
                <a:latin typeface="Courier New" pitchFamily="49" charset="0"/>
                <a:cs typeface="Courier New" pitchFamily="49" charset="0"/>
              </a:rPr>
              <a:t>{</a:t>
            </a:r>
          </a:p>
          <a:p>
            <a:pPr marL="0" indent="0">
              <a:buNone/>
            </a:pPr>
            <a:r>
              <a:rPr lang="en-US" sz="1100" dirty="0">
                <a:latin typeface="Courier New" pitchFamily="49" charset="0"/>
                <a:cs typeface="Courier New" pitchFamily="49" charset="0"/>
              </a:rPr>
              <a:t>    if (</a:t>
            </a:r>
            <a:r>
              <a:rPr lang="en-US" sz="1100" dirty="0" err="1">
                <a:latin typeface="Courier New" pitchFamily="49" charset="0"/>
                <a:cs typeface="Courier New" pitchFamily="49" charset="0"/>
              </a:rPr>
              <a:t>lookahead</a:t>
            </a:r>
            <a:r>
              <a:rPr lang="en-US" sz="1100" dirty="0">
                <a:latin typeface="Courier New" pitchFamily="49" charset="0"/>
                <a:cs typeface="Courier New" pitchFamily="49" charset="0"/>
              </a:rPr>
              <a:t> == t)</a:t>
            </a:r>
          </a:p>
          <a:p>
            <a:pPr marL="0" indent="0">
              <a:buNone/>
            </a:pP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lookahead</a:t>
            </a:r>
            <a:r>
              <a:rPr lang="en-US" sz="1100" dirty="0">
                <a:latin typeface="Courier New" pitchFamily="49" charset="0"/>
                <a:cs typeface="Courier New" pitchFamily="49" charset="0"/>
              </a:rPr>
              <a:t> = </a:t>
            </a:r>
            <a:r>
              <a:rPr lang="en-US" sz="1100" dirty="0" err="1">
                <a:latin typeface="Courier New" pitchFamily="49" charset="0"/>
                <a:cs typeface="Courier New" pitchFamily="49" charset="0"/>
              </a:rPr>
              <a:t>lexan</a:t>
            </a:r>
            <a:r>
              <a:rPr lang="en-US" sz="1100" dirty="0">
                <a:latin typeface="Courier New" pitchFamily="49" charset="0"/>
                <a:cs typeface="Courier New" pitchFamily="49" charset="0"/>
              </a:rPr>
              <a:t>();</a:t>
            </a:r>
          </a:p>
          <a:p>
            <a:pPr marL="0" indent="0">
              <a:buNone/>
            </a:pPr>
            <a:r>
              <a:rPr lang="en-US" sz="1100" dirty="0">
                <a:latin typeface="Courier New" pitchFamily="49" charset="0"/>
                <a:cs typeface="Courier New" pitchFamily="49" charset="0"/>
              </a:rPr>
              <a:t>    else error("syntax error");</a:t>
            </a:r>
          </a:p>
          <a:p>
            <a:pPr marL="0" indent="0">
              <a:buNone/>
            </a:pPr>
            <a:r>
              <a:rPr lang="en-US" sz="1100" dirty="0">
                <a:latin typeface="Courier New" pitchFamily="49" charset="0"/>
                <a:cs typeface="Courier New" pitchFamily="49" charset="0"/>
              </a:rPr>
              <a:t>}</a:t>
            </a:r>
          </a:p>
        </p:txBody>
      </p:sp>
    </p:spTree>
    <p:extLst>
      <p:ext uri="{BB962C8B-B14F-4D97-AF65-F5344CB8AC3E}">
        <p14:creationId xmlns:p14="http://schemas.microsoft.com/office/powerpoint/2010/main" val="189972929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smtClean="0"/>
              <a:t>La tabla de símbolos </a:t>
            </a:r>
            <a:r>
              <a:rPr lang="es-ES" dirty="0" err="1" smtClean="0"/>
              <a:t>symbol.c</a:t>
            </a:r>
            <a:endParaRPr lang="es-ES" dirty="0"/>
          </a:p>
        </p:txBody>
      </p:sp>
      <p:sp>
        <p:nvSpPr>
          <p:cNvPr id="3" name="Subtítulo 2"/>
          <p:cNvSpPr>
            <a:spLocks noGrp="1"/>
          </p:cNvSpPr>
          <p:nvPr>
            <p:ph type="subTitle" idx="1"/>
          </p:nvPr>
        </p:nvSpPr>
        <p:spPr/>
        <p:txBody>
          <a:bodyPr/>
          <a:lstStyle/>
          <a:p>
            <a:r>
              <a:rPr lang="en-US" dirty="0" smtClean="0"/>
              <a:t>Raffy Rodriguez 100162485</a:t>
            </a:r>
            <a:endParaRPr lang="en-US" dirty="0"/>
          </a:p>
        </p:txBody>
      </p:sp>
    </p:spTree>
    <p:extLst>
      <p:ext uri="{BB962C8B-B14F-4D97-AF65-F5344CB8AC3E}">
        <p14:creationId xmlns:p14="http://schemas.microsoft.com/office/powerpoint/2010/main" val="37623750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La tabla de símbolos symbol.c</a:t>
            </a:r>
            <a:endParaRPr lang="es-ES" dirty="0"/>
          </a:p>
        </p:txBody>
      </p:sp>
      <p:sp>
        <p:nvSpPr>
          <p:cNvPr id="3" name="Marcador de contenido 2"/>
          <p:cNvSpPr>
            <a:spLocks noGrp="1"/>
          </p:cNvSpPr>
          <p:nvPr>
            <p:ph idx="1"/>
          </p:nvPr>
        </p:nvSpPr>
        <p:spPr/>
        <p:txBody>
          <a:bodyPr/>
          <a:lstStyle/>
          <a:p>
            <a:r>
              <a:rPr lang="es-ES" dirty="0" smtClean="0"/>
              <a:t>La tabla de símbolos es una estructura de datos utilizada para guardar información acerca de varias construcciones del lenguaje. La información se recolecta en la fase de análisis y se usa en la fase de síntesis.</a:t>
            </a:r>
          </a:p>
          <a:p>
            <a:r>
              <a:rPr lang="es-ES" dirty="0" err="1" smtClean="0"/>
              <a:t>insert</a:t>
            </a:r>
            <a:r>
              <a:rPr lang="es-ES" dirty="0" smtClean="0"/>
              <a:t>(s, t): almacena el lexema s y el </a:t>
            </a:r>
            <a:r>
              <a:rPr lang="es-ES" dirty="0" err="1" smtClean="0"/>
              <a:t>token</a:t>
            </a:r>
            <a:r>
              <a:rPr lang="es-ES" dirty="0" smtClean="0"/>
              <a:t> asociado t. Devuelve el índice de la nueva entrada.</a:t>
            </a:r>
          </a:p>
          <a:p>
            <a:r>
              <a:rPr lang="es-ES" dirty="0" err="1" smtClean="0"/>
              <a:t>lookup</a:t>
            </a:r>
            <a:r>
              <a:rPr lang="es-ES" dirty="0" smtClean="0"/>
              <a:t>(s): devuelve el índice de la entrada para el lexema s. Devuelve 0 si no lo encuentra.</a:t>
            </a:r>
          </a:p>
          <a:p>
            <a:endParaRPr lang="es-ES" dirty="0"/>
          </a:p>
        </p:txBody>
      </p:sp>
    </p:spTree>
    <p:extLst>
      <p:ext uri="{BB962C8B-B14F-4D97-AF65-F5344CB8AC3E}">
        <p14:creationId xmlns:p14="http://schemas.microsoft.com/office/powerpoint/2010/main" val="317281242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La tabla de símbolos </a:t>
            </a:r>
            <a:r>
              <a:rPr lang="es-ES" dirty="0" err="1" smtClean="0"/>
              <a:t>symbol.c</a:t>
            </a:r>
            <a:endParaRPr lang="es-ES" dirty="0"/>
          </a:p>
        </p:txBody>
      </p:sp>
      <p:sp>
        <p:nvSpPr>
          <p:cNvPr id="3" name="Marcador de contenido 2"/>
          <p:cNvSpPr>
            <a:spLocks noGrp="1"/>
          </p:cNvSpPr>
          <p:nvPr>
            <p:ph idx="1"/>
          </p:nvPr>
        </p:nvSpPr>
        <p:spPr/>
        <p:txBody>
          <a:bodyPr>
            <a:normAutofit/>
          </a:bodyPr>
          <a:lstStyle/>
          <a:p>
            <a:r>
              <a:rPr lang="es-ES" dirty="0" smtClean="0"/>
              <a:t>El analizador léxico usará la operación </a:t>
            </a:r>
            <a:r>
              <a:rPr lang="es-ES" dirty="0" err="1" smtClean="0"/>
              <a:t>lookup</a:t>
            </a:r>
            <a:r>
              <a:rPr lang="es-ES" dirty="0" smtClean="0"/>
              <a:t> para determinar si ya existe una entrada para un lexema, si no existe, usa la operación </a:t>
            </a:r>
            <a:r>
              <a:rPr lang="es-ES" dirty="0" err="1" smtClean="0"/>
              <a:t>insert</a:t>
            </a:r>
            <a:r>
              <a:rPr lang="es-ES" dirty="0" smtClean="0"/>
              <a:t> para crear la entrada.</a:t>
            </a:r>
          </a:p>
          <a:p>
            <a:r>
              <a:rPr lang="es-ES" dirty="0" smtClean="0"/>
              <a:t>La tabla de símbolos se usará también para almacenar las palabras reservadas.</a:t>
            </a:r>
          </a:p>
          <a:p>
            <a:r>
              <a:rPr lang="es-ES" dirty="0" smtClean="0"/>
              <a:t>Se usa una cadena de caracteres para almacenar todos los lexemas. Cada entrada de la tabla de símbolos consistirá de dos campos, </a:t>
            </a:r>
            <a:r>
              <a:rPr lang="es-ES" dirty="0" err="1" smtClean="0"/>
              <a:t>lexptr</a:t>
            </a:r>
            <a:r>
              <a:rPr lang="es-ES" dirty="0" smtClean="0"/>
              <a:t> que contendrá una referencia al principio del lexema en el arreglo de lexemas y </a:t>
            </a:r>
            <a:r>
              <a:rPr lang="es-ES" dirty="0" err="1" smtClean="0"/>
              <a:t>token</a:t>
            </a:r>
            <a:r>
              <a:rPr lang="es-ES" dirty="0" smtClean="0"/>
              <a:t>.</a:t>
            </a:r>
          </a:p>
          <a:p>
            <a:endParaRPr lang="es-ES" dirty="0"/>
          </a:p>
        </p:txBody>
      </p:sp>
    </p:spTree>
    <p:extLst>
      <p:ext uri="{BB962C8B-B14F-4D97-AF65-F5344CB8AC3E}">
        <p14:creationId xmlns:p14="http://schemas.microsoft.com/office/powerpoint/2010/main" val="22143548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Título"/>
          <p:cNvSpPr>
            <a:spLocks noGrp="1"/>
          </p:cNvSpPr>
          <p:nvPr>
            <p:ph type="title"/>
          </p:nvPr>
        </p:nvSpPr>
        <p:spPr/>
        <p:txBody>
          <a:bodyPr/>
          <a:lstStyle/>
          <a:p>
            <a:r>
              <a:rPr lang="en-US" dirty="0" smtClean="0"/>
              <a:t>El </a:t>
            </a:r>
            <a:r>
              <a:rPr lang="en-US" dirty="0" err="1" smtClean="0"/>
              <a:t>Compilador</a:t>
            </a:r>
            <a:endParaRPr lang="en-US" dirty="0"/>
          </a:p>
        </p:txBody>
      </p:sp>
      <p:sp>
        <p:nvSpPr>
          <p:cNvPr id="3" name="2 Marcador de contenido"/>
          <p:cNvSpPr>
            <a:spLocks noGrp="1"/>
          </p:cNvSpPr>
          <p:nvPr>
            <p:ph idx="1"/>
          </p:nvPr>
        </p:nvSpPr>
        <p:spPr/>
        <p:txBody>
          <a:bodyPr/>
          <a:lstStyle/>
          <a:p>
            <a:r>
              <a:rPr lang="en-US" smtClean="0"/>
              <a:t>El compilador desarrollado consiste en un programa codificado en C que traduce expresiones aritméticas escritas en notación infija a expresiones en notación postfija. Tanto el analizador léxico como el analizador sintáctico son escritos ad-hoc, es decir, sin usar metacompiladores.</a:t>
            </a:r>
          </a:p>
          <a:p>
            <a:endParaRPr lang="en-US" dirty="0"/>
          </a:p>
        </p:txBody>
      </p:sp>
    </p:spTree>
    <p:extLst>
      <p:ext uri="{BB962C8B-B14F-4D97-AF65-F5344CB8AC3E}">
        <p14:creationId xmlns:p14="http://schemas.microsoft.com/office/powerpoint/2010/main" val="66460746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s-ES" dirty="0" smtClean="0"/>
              <a:t>La tabla de símbolos </a:t>
            </a:r>
            <a:r>
              <a:rPr lang="es-ES" dirty="0" err="1" smtClean="0"/>
              <a:t>symbol.c</a:t>
            </a:r>
            <a:endParaRPr lang="en-US" dirty="0"/>
          </a:p>
        </p:txBody>
      </p:sp>
      <p:sp>
        <p:nvSpPr>
          <p:cNvPr id="3" name="Marcador de contenido 2"/>
          <p:cNvSpPr>
            <a:spLocks noGrp="1"/>
          </p:cNvSpPr>
          <p:nvPr>
            <p:ph idx="1"/>
          </p:nvPr>
        </p:nvSpPr>
        <p:spPr/>
        <p:txBody>
          <a:bodyPr>
            <a:normAutofit lnSpcReduction="10000"/>
          </a:bodyPr>
          <a:lstStyle/>
          <a:p>
            <a:r>
              <a:rPr lang="es-ES" smtClean="0"/>
              <a:t>Cuando el analizador léxico lea una letra, empieza a guardar letras y dígitos en un buffer llamado lexbuf. Luego se busca la cadena almacenada en lexbuf para validar si existe en la tabla de símbolos usando la rutina lookup. Como la tabla de símbolos se inicializa con las palabras reservadas, estas nunca podrán ser usadas como identificadores. Si no se encuentra la cadena contenida en lexbuf en la tabla de símbolos significa que lexbuf contiene un lexema para un nuevo identificador.</a:t>
            </a:r>
          </a:p>
          <a:p>
            <a:r>
              <a:rPr lang="es-ES" smtClean="0"/>
              <a:t>Se usa la función insert para crear una entrada nueva en la tabla de símbolos. El índice de esa entrada se almacena en la variable global lexval.</a:t>
            </a:r>
            <a:endParaRPr lang="es-ES" dirty="0"/>
          </a:p>
        </p:txBody>
      </p:sp>
    </p:spTree>
    <p:extLst>
      <p:ext uri="{BB962C8B-B14F-4D97-AF65-F5344CB8AC3E}">
        <p14:creationId xmlns:p14="http://schemas.microsoft.com/office/powerpoint/2010/main" val="126972379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s-ES" dirty="0"/>
              <a:t>La tabla de símbolos </a:t>
            </a:r>
            <a:r>
              <a:rPr lang="es-ES" dirty="0" err="1"/>
              <a:t>symbol.c</a:t>
            </a:r>
            <a:endParaRPr lang="en-US" dirty="0"/>
          </a:p>
        </p:txBody>
      </p:sp>
      <p:sp>
        <p:nvSpPr>
          <p:cNvPr id="6" name="Content Placeholder 5"/>
          <p:cNvSpPr>
            <a:spLocks noGrp="1"/>
          </p:cNvSpPr>
          <p:nvPr>
            <p:ph sz="quarter" idx="1"/>
          </p:nvPr>
        </p:nvSpPr>
        <p:spPr/>
        <p:txBody>
          <a:bodyPr>
            <a:normAutofit/>
          </a:bodyPr>
          <a:lstStyle/>
          <a:p>
            <a:pPr marL="0" indent="0">
              <a:buNone/>
            </a:pPr>
            <a:r>
              <a:rPr lang="es-ES" sz="1100" dirty="0">
                <a:latin typeface="Courier New" pitchFamily="49" charset="0"/>
                <a:cs typeface="Courier New" pitchFamily="49" charset="0"/>
              </a:rPr>
              <a:t>#</a:t>
            </a:r>
            <a:r>
              <a:rPr lang="es-ES" sz="1100" dirty="0" err="1">
                <a:latin typeface="Courier New" pitchFamily="49" charset="0"/>
                <a:cs typeface="Courier New" pitchFamily="49" charset="0"/>
              </a:rPr>
              <a:t>include</a:t>
            </a:r>
            <a:r>
              <a:rPr lang="es-ES" sz="1100" dirty="0">
                <a:latin typeface="Courier New" pitchFamily="49" charset="0"/>
                <a:cs typeface="Courier New" pitchFamily="49" charset="0"/>
              </a:rPr>
              <a:t> "</a:t>
            </a:r>
            <a:r>
              <a:rPr lang="es-ES" sz="1100" dirty="0" err="1">
                <a:latin typeface="Courier New" pitchFamily="49" charset="0"/>
                <a:cs typeface="Courier New" pitchFamily="49" charset="0"/>
              </a:rPr>
              <a:t>global.h</a:t>
            </a:r>
            <a:r>
              <a:rPr lang="es-ES" sz="1100" dirty="0">
                <a:latin typeface="Courier New" pitchFamily="49" charset="0"/>
                <a:cs typeface="Courier New" pitchFamily="49" charset="0"/>
              </a:rPr>
              <a:t>"</a:t>
            </a:r>
          </a:p>
          <a:p>
            <a:pPr marL="0" indent="0">
              <a:buNone/>
            </a:pPr>
            <a:endParaRPr lang="es-ES" sz="1100" dirty="0">
              <a:latin typeface="Courier New" pitchFamily="49" charset="0"/>
              <a:cs typeface="Courier New" pitchFamily="49" charset="0"/>
            </a:endParaRPr>
          </a:p>
          <a:p>
            <a:pPr marL="0" indent="0">
              <a:buNone/>
            </a:pPr>
            <a:r>
              <a:rPr lang="es-ES" sz="1100" dirty="0">
                <a:latin typeface="Courier New" pitchFamily="49" charset="0"/>
                <a:cs typeface="Courier New" pitchFamily="49" charset="0"/>
              </a:rPr>
              <a:t>#define STRMAX 999                  // tamaño del arreglo de lexemas</a:t>
            </a:r>
          </a:p>
          <a:p>
            <a:pPr marL="0" indent="0">
              <a:buNone/>
            </a:pPr>
            <a:r>
              <a:rPr lang="es-ES" sz="1100" dirty="0">
                <a:latin typeface="Courier New" pitchFamily="49" charset="0"/>
                <a:cs typeface="Courier New" pitchFamily="49" charset="0"/>
              </a:rPr>
              <a:t>#define SYMMAX 100                  // tamaño de la tabla de </a:t>
            </a:r>
            <a:r>
              <a:rPr lang="es-ES" sz="1100" dirty="0" err="1">
                <a:latin typeface="Courier New" pitchFamily="49" charset="0"/>
                <a:cs typeface="Courier New" pitchFamily="49" charset="0"/>
              </a:rPr>
              <a:t>simbolos</a:t>
            </a:r>
            <a:endParaRPr lang="es-ES" sz="1100" dirty="0">
              <a:latin typeface="Courier New" pitchFamily="49" charset="0"/>
              <a:cs typeface="Courier New" pitchFamily="49" charset="0"/>
            </a:endParaRPr>
          </a:p>
          <a:p>
            <a:pPr marL="0" indent="0">
              <a:buNone/>
            </a:pPr>
            <a:endParaRPr lang="es-ES" sz="1100" dirty="0">
              <a:latin typeface="Courier New" pitchFamily="49" charset="0"/>
              <a:cs typeface="Courier New" pitchFamily="49" charset="0"/>
            </a:endParaRPr>
          </a:p>
          <a:p>
            <a:pPr marL="0" indent="0">
              <a:buNone/>
            </a:pPr>
            <a:r>
              <a:rPr lang="es-ES" sz="1100" dirty="0" err="1">
                <a:latin typeface="Courier New" pitchFamily="49" charset="0"/>
                <a:cs typeface="Courier New" pitchFamily="49" charset="0"/>
              </a:rPr>
              <a:t>char</a:t>
            </a:r>
            <a:r>
              <a:rPr lang="es-ES" sz="1100" dirty="0">
                <a:latin typeface="Courier New" pitchFamily="49" charset="0"/>
                <a:cs typeface="Courier New" pitchFamily="49" charset="0"/>
              </a:rPr>
              <a:t> </a:t>
            </a:r>
            <a:r>
              <a:rPr lang="es-ES" sz="1100" dirty="0" err="1">
                <a:latin typeface="Courier New" pitchFamily="49" charset="0"/>
                <a:cs typeface="Courier New" pitchFamily="49" charset="0"/>
              </a:rPr>
              <a:t>lexemes</a:t>
            </a:r>
            <a:r>
              <a:rPr lang="es-ES" sz="1100" dirty="0">
                <a:latin typeface="Courier New" pitchFamily="49" charset="0"/>
                <a:cs typeface="Courier New" pitchFamily="49" charset="0"/>
              </a:rPr>
              <a:t> [STRMAX];</a:t>
            </a:r>
          </a:p>
          <a:p>
            <a:pPr marL="0" indent="0">
              <a:buNone/>
            </a:pPr>
            <a:r>
              <a:rPr lang="es-ES" sz="1100" dirty="0" err="1">
                <a:latin typeface="Courier New" pitchFamily="49" charset="0"/>
                <a:cs typeface="Courier New" pitchFamily="49" charset="0"/>
              </a:rPr>
              <a:t>int</a:t>
            </a:r>
            <a:r>
              <a:rPr lang="es-ES" sz="1100" dirty="0">
                <a:latin typeface="Courier New" pitchFamily="49" charset="0"/>
                <a:cs typeface="Courier New" pitchFamily="49" charset="0"/>
              </a:rPr>
              <a:t> </a:t>
            </a:r>
            <a:r>
              <a:rPr lang="es-ES" sz="1100" dirty="0" err="1">
                <a:latin typeface="Courier New" pitchFamily="49" charset="0"/>
                <a:cs typeface="Courier New" pitchFamily="49" charset="0"/>
              </a:rPr>
              <a:t>lastchar</a:t>
            </a:r>
            <a:r>
              <a:rPr lang="es-ES" sz="1100" dirty="0">
                <a:latin typeface="Courier New" pitchFamily="49" charset="0"/>
                <a:cs typeface="Courier New" pitchFamily="49" charset="0"/>
              </a:rPr>
              <a:t> = -1;                  // última posición en lexemas</a:t>
            </a:r>
          </a:p>
          <a:p>
            <a:pPr marL="0" indent="0">
              <a:buNone/>
            </a:pPr>
            <a:r>
              <a:rPr lang="es-ES" sz="1100" dirty="0" err="1">
                <a:latin typeface="Courier New" pitchFamily="49" charset="0"/>
                <a:cs typeface="Courier New" pitchFamily="49" charset="0"/>
              </a:rPr>
              <a:t>struct</a:t>
            </a:r>
            <a:r>
              <a:rPr lang="es-ES" sz="1100" dirty="0">
                <a:latin typeface="Courier New" pitchFamily="49" charset="0"/>
                <a:cs typeface="Courier New" pitchFamily="49" charset="0"/>
              </a:rPr>
              <a:t> </a:t>
            </a:r>
            <a:r>
              <a:rPr lang="es-ES" sz="1100" dirty="0" err="1">
                <a:latin typeface="Courier New" pitchFamily="49" charset="0"/>
                <a:cs typeface="Courier New" pitchFamily="49" charset="0"/>
              </a:rPr>
              <a:t>entry</a:t>
            </a:r>
            <a:r>
              <a:rPr lang="es-ES" sz="1100" dirty="0">
                <a:latin typeface="Courier New" pitchFamily="49" charset="0"/>
                <a:cs typeface="Courier New" pitchFamily="49" charset="0"/>
              </a:rPr>
              <a:t> </a:t>
            </a:r>
            <a:r>
              <a:rPr lang="es-ES" sz="1100" dirty="0" err="1">
                <a:latin typeface="Courier New" pitchFamily="49" charset="0"/>
                <a:cs typeface="Courier New" pitchFamily="49" charset="0"/>
              </a:rPr>
              <a:t>symtable</a:t>
            </a:r>
            <a:r>
              <a:rPr lang="es-ES" sz="1100" dirty="0">
                <a:latin typeface="Courier New" pitchFamily="49" charset="0"/>
                <a:cs typeface="Courier New" pitchFamily="49" charset="0"/>
              </a:rPr>
              <a:t>[SYMMAX];</a:t>
            </a:r>
          </a:p>
          <a:p>
            <a:pPr marL="0" indent="0">
              <a:buNone/>
            </a:pPr>
            <a:r>
              <a:rPr lang="es-ES" sz="1100" dirty="0" err="1">
                <a:latin typeface="Courier New" pitchFamily="49" charset="0"/>
                <a:cs typeface="Courier New" pitchFamily="49" charset="0"/>
              </a:rPr>
              <a:t>int</a:t>
            </a:r>
            <a:r>
              <a:rPr lang="es-ES" sz="1100" dirty="0">
                <a:latin typeface="Courier New" pitchFamily="49" charset="0"/>
                <a:cs typeface="Courier New" pitchFamily="49" charset="0"/>
              </a:rPr>
              <a:t> </a:t>
            </a:r>
            <a:r>
              <a:rPr lang="es-ES" sz="1100" dirty="0" err="1">
                <a:latin typeface="Courier New" pitchFamily="49" charset="0"/>
                <a:cs typeface="Courier New" pitchFamily="49" charset="0"/>
              </a:rPr>
              <a:t>lastentry</a:t>
            </a:r>
            <a:r>
              <a:rPr lang="es-ES" sz="1100" dirty="0">
                <a:latin typeface="Courier New" pitchFamily="49" charset="0"/>
                <a:cs typeface="Courier New" pitchFamily="49" charset="0"/>
              </a:rPr>
              <a:t> = 0;                  // última posición en la tabla de símbolos</a:t>
            </a:r>
          </a:p>
          <a:p>
            <a:pPr marL="0" indent="0">
              <a:buNone/>
            </a:pPr>
            <a:endParaRPr lang="es-ES" sz="1100" dirty="0">
              <a:latin typeface="Courier New" pitchFamily="49" charset="0"/>
              <a:cs typeface="Courier New" pitchFamily="49" charset="0"/>
            </a:endParaRPr>
          </a:p>
          <a:p>
            <a:pPr marL="0" indent="0">
              <a:buNone/>
            </a:pPr>
            <a:r>
              <a:rPr lang="es-ES" sz="1100" dirty="0" err="1">
                <a:latin typeface="Courier New" pitchFamily="49" charset="0"/>
                <a:cs typeface="Courier New" pitchFamily="49" charset="0"/>
              </a:rPr>
              <a:t>int</a:t>
            </a:r>
            <a:r>
              <a:rPr lang="es-ES" sz="1100" dirty="0">
                <a:latin typeface="Courier New" pitchFamily="49" charset="0"/>
                <a:cs typeface="Courier New" pitchFamily="49" charset="0"/>
              </a:rPr>
              <a:t> </a:t>
            </a:r>
            <a:r>
              <a:rPr lang="es-ES" sz="1100" dirty="0" err="1">
                <a:latin typeface="Courier New" pitchFamily="49" charset="0"/>
                <a:cs typeface="Courier New" pitchFamily="49" charset="0"/>
              </a:rPr>
              <a:t>lookup</a:t>
            </a:r>
            <a:r>
              <a:rPr lang="es-ES" sz="1100" dirty="0">
                <a:latin typeface="Courier New" pitchFamily="49" charset="0"/>
                <a:cs typeface="Courier New" pitchFamily="49" charset="0"/>
              </a:rPr>
              <a:t> (</a:t>
            </a:r>
            <a:r>
              <a:rPr lang="es-ES" sz="1100" dirty="0" err="1">
                <a:latin typeface="Courier New" pitchFamily="49" charset="0"/>
                <a:cs typeface="Courier New" pitchFamily="49" charset="0"/>
              </a:rPr>
              <a:t>char</a:t>
            </a:r>
            <a:r>
              <a:rPr lang="es-ES" sz="1100" dirty="0">
                <a:latin typeface="Courier New" pitchFamily="49" charset="0"/>
                <a:cs typeface="Courier New" pitchFamily="49" charset="0"/>
              </a:rPr>
              <a:t> s[])               // devuelve la posición de s</a:t>
            </a:r>
          </a:p>
          <a:p>
            <a:pPr marL="0" indent="0">
              <a:buNone/>
            </a:pPr>
            <a:r>
              <a:rPr lang="es-ES" sz="1100" dirty="0">
                <a:latin typeface="Courier New" pitchFamily="49" charset="0"/>
                <a:cs typeface="Courier New" pitchFamily="49" charset="0"/>
              </a:rPr>
              <a:t>{</a:t>
            </a:r>
          </a:p>
          <a:p>
            <a:pPr marL="0" indent="0">
              <a:buNone/>
            </a:pPr>
            <a:r>
              <a:rPr lang="es-ES" sz="1100" dirty="0">
                <a:latin typeface="Courier New" pitchFamily="49" charset="0"/>
                <a:cs typeface="Courier New" pitchFamily="49" charset="0"/>
              </a:rPr>
              <a:t>    </a:t>
            </a:r>
            <a:r>
              <a:rPr lang="es-ES" sz="1100" dirty="0" err="1">
                <a:latin typeface="Courier New" pitchFamily="49" charset="0"/>
                <a:cs typeface="Courier New" pitchFamily="49" charset="0"/>
              </a:rPr>
              <a:t>int</a:t>
            </a:r>
            <a:r>
              <a:rPr lang="es-ES" sz="1100" dirty="0">
                <a:latin typeface="Courier New" pitchFamily="49" charset="0"/>
                <a:cs typeface="Courier New" pitchFamily="49" charset="0"/>
              </a:rPr>
              <a:t> p;</a:t>
            </a:r>
          </a:p>
          <a:p>
            <a:pPr marL="0" indent="0">
              <a:buNone/>
            </a:pPr>
            <a:r>
              <a:rPr lang="es-ES" sz="1100" dirty="0">
                <a:latin typeface="Courier New" pitchFamily="49" charset="0"/>
                <a:cs typeface="Courier New" pitchFamily="49" charset="0"/>
              </a:rPr>
              <a:t>    </a:t>
            </a:r>
            <a:r>
              <a:rPr lang="es-ES" sz="1100" dirty="0" err="1">
                <a:latin typeface="Courier New" pitchFamily="49" charset="0"/>
                <a:cs typeface="Courier New" pitchFamily="49" charset="0"/>
              </a:rPr>
              <a:t>for</a:t>
            </a:r>
            <a:r>
              <a:rPr lang="es-ES" sz="1100" dirty="0">
                <a:latin typeface="Courier New" pitchFamily="49" charset="0"/>
                <a:cs typeface="Courier New" pitchFamily="49" charset="0"/>
              </a:rPr>
              <a:t> (p = </a:t>
            </a:r>
            <a:r>
              <a:rPr lang="es-ES" sz="1100" dirty="0" err="1">
                <a:latin typeface="Courier New" pitchFamily="49" charset="0"/>
                <a:cs typeface="Courier New" pitchFamily="49" charset="0"/>
              </a:rPr>
              <a:t>lastentry</a:t>
            </a:r>
            <a:r>
              <a:rPr lang="es-ES" sz="1100" dirty="0">
                <a:latin typeface="Courier New" pitchFamily="49" charset="0"/>
                <a:cs typeface="Courier New" pitchFamily="49" charset="0"/>
              </a:rPr>
              <a:t>; p &gt; 0; p = p-1) </a:t>
            </a:r>
          </a:p>
          <a:p>
            <a:pPr marL="0" indent="0">
              <a:buNone/>
            </a:pPr>
            <a:r>
              <a:rPr lang="es-ES" sz="1100" dirty="0">
                <a:latin typeface="Courier New" pitchFamily="49" charset="0"/>
                <a:cs typeface="Courier New" pitchFamily="49" charset="0"/>
              </a:rPr>
              <a:t>        </a:t>
            </a:r>
            <a:r>
              <a:rPr lang="es-ES" sz="1100" dirty="0" err="1">
                <a:latin typeface="Courier New" pitchFamily="49" charset="0"/>
                <a:cs typeface="Courier New" pitchFamily="49" charset="0"/>
              </a:rPr>
              <a:t>if</a:t>
            </a:r>
            <a:r>
              <a:rPr lang="es-ES" sz="1100" dirty="0">
                <a:latin typeface="Courier New" pitchFamily="49" charset="0"/>
                <a:cs typeface="Courier New" pitchFamily="49" charset="0"/>
              </a:rPr>
              <a:t> (</a:t>
            </a:r>
            <a:r>
              <a:rPr lang="es-ES" sz="1100" dirty="0" err="1">
                <a:latin typeface="Courier New" pitchFamily="49" charset="0"/>
                <a:cs typeface="Courier New" pitchFamily="49" charset="0"/>
              </a:rPr>
              <a:t>strcmp</a:t>
            </a:r>
            <a:r>
              <a:rPr lang="es-ES" sz="1100" dirty="0">
                <a:latin typeface="Courier New" pitchFamily="49" charset="0"/>
                <a:cs typeface="Courier New" pitchFamily="49" charset="0"/>
              </a:rPr>
              <a:t>(</a:t>
            </a:r>
            <a:r>
              <a:rPr lang="es-ES" sz="1100" dirty="0" err="1">
                <a:latin typeface="Courier New" pitchFamily="49" charset="0"/>
                <a:cs typeface="Courier New" pitchFamily="49" charset="0"/>
              </a:rPr>
              <a:t>symtable</a:t>
            </a:r>
            <a:r>
              <a:rPr lang="es-ES" sz="1100" dirty="0">
                <a:latin typeface="Courier New" pitchFamily="49" charset="0"/>
                <a:cs typeface="Courier New" pitchFamily="49" charset="0"/>
              </a:rPr>
              <a:t>[p].</a:t>
            </a:r>
            <a:r>
              <a:rPr lang="es-ES" sz="1100" dirty="0" err="1">
                <a:latin typeface="Courier New" pitchFamily="49" charset="0"/>
                <a:cs typeface="Courier New" pitchFamily="49" charset="0"/>
              </a:rPr>
              <a:t>lexptr</a:t>
            </a:r>
            <a:r>
              <a:rPr lang="es-ES" sz="1100" dirty="0">
                <a:latin typeface="Courier New" pitchFamily="49" charset="0"/>
                <a:cs typeface="Courier New" pitchFamily="49" charset="0"/>
              </a:rPr>
              <a:t>, s) == 0)</a:t>
            </a:r>
          </a:p>
          <a:p>
            <a:pPr marL="0" indent="0">
              <a:buNone/>
            </a:pPr>
            <a:r>
              <a:rPr lang="es-ES" sz="1100" dirty="0">
                <a:latin typeface="Courier New" pitchFamily="49" charset="0"/>
                <a:cs typeface="Courier New" pitchFamily="49" charset="0"/>
              </a:rPr>
              <a:t>            </a:t>
            </a:r>
            <a:r>
              <a:rPr lang="es-ES" sz="1100" dirty="0" err="1">
                <a:latin typeface="Courier New" pitchFamily="49" charset="0"/>
                <a:cs typeface="Courier New" pitchFamily="49" charset="0"/>
              </a:rPr>
              <a:t>return</a:t>
            </a:r>
            <a:r>
              <a:rPr lang="es-ES" sz="1100" dirty="0">
                <a:latin typeface="Courier New" pitchFamily="49" charset="0"/>
                <a:cs typeface="Courier New" pitchFamily="49" charset="0"/>
              </a:rPr>
              <a:t> p;</a:t>
            </a:r>
          </a:p>
          <a:p>
            <a:pPr marL="0" indent="0">
              <a:buNone/>
            </a:pPr>
            <a:r>
              <a:rPr lang="es-ES" sz="1100" dirty="0">
                <a:latin typeface="Courier New" pitchFamily="49" charset="0"/>
                <a:cs typeface="Courier New" pitchFamily="49" charset="0"/>
              </a:rPr>
              <a:t>    </a:t>
            </a:r>
            <a:r>
              <a:rPr lang="es-ES" sz="1100" dirty="0" err="1">
                <a:latin typeface="Courier New" pitchFamily="49" charset="0"/>
                <a:cs typeface="Courier New" pitchFamily="49" charset="0"/>
              </a:rPr>
              <a:t>return</a:t>
            </a:r>
            <a:r>
              <a:rPr lang="es-ES" sz="1100" dirty="0">
                <a:latin typeface="Courier New" pitchFamily="49" charset="0"/>
                <a:cs typeface="Courier New" pitchFamily="49" charset="0"/>
              </a:rPr>
              <a:t> 0;</a:t>
            </a:r>
          </a:p>
          <a:p>
            <a:pPr marL="0" indent="0">
              <a:buNone/>
            </a:pPr>
            <a:r>
              <a:rPr lang="es-ES" sz="1100" dirty="0">
                <a:latin typeface="Courier New" pitchFamily="49" charset="0"/>
                <a:cs typeface="Courier New" pitchFamily="49" charset="0"/>
              </a:rPr>
              <a:t>}</a:t>
            </a:r>
          </a:p>
          <a:p>
            <a:pPr marL="0" indent="0">
              <a:buNone/>
            </a:pPr>
            <a:endParaRPr lang="en-US" sz="1100" dirty="0">
              <a:latin typeface="Courier New" pitchFamily="49" charset="0"/>
              <a:cs typeface="Courier New" pitchFamily="49" charset="0"/>
            </a:endParaRPr>
          </a:p>
        </p:txBody>
      </p:sp>
    </p:spTree>
    <p:extLst>
      <p:ext uri="{BB962C8B-B14F-4D97-AF65-F5344CB8AC3E}">
        <p14:creationId xmlns:p14="http://schemas.microsoft.com/office/powerpoint/2010/main" val="27949019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s-ES" dirty="0"/>
              <a:t>La tabla de símbolos </a:t>
            </a:r>
            <a:r>
              <a:rPr lang="es-ES" dirty="0" err="1"/>
              <a:t>symbol.c</a:t>
            </a:r>
            <a:endParaRPr lang="en-US" dirty="0"/>
          </a:p>
        </p:txBody>
      </p:sp>
      <p:sp>
        <p:nvSpPr>
          <p:cNvPr id="4" name="Content Placeholder 3"/>
          <p:cNvSpPr>
            <a:spLocks noGrp="1"/>
          </p:cNvSpPr>
          <p:nvPr>
            <p:ph sz="quarter" idx="1"/>
          </p:nvPr>
        </p:nvSpPr>
        <p:spPr/>
        <p:txBody>
          <a:bodyPr>
            <a:normAutofit/>
          </a:bodyPr>
          <a:lstStyle/>
          <a:p>
            <a:pPr marL="0" indent="0">
              <a:buNone/>
            </a:pPr>
            <a:endParaRPr lang="es-ES" sz="1100" dirty="0">
              <a:latin typeface="Courier New" pitchFamily="49" charset="0"/>
              <a:cs typeface="Courier New" pitchFamily="49" charset="0"/>
            </a:endParaRPr>
          </a:p>
          <a:p>
            <a:pPr marL="0" indent="0">
              <a:buNone/>
            </a:pPr>
            <a:r>
              <a:rPr lang="es-ES" sz="1100" dirty="0" err="1">
                <a:latin typeface="Courier New" pitchFamily="49" charset="0"/>
                <a:cs typeface="Courier New" pitchFamily="49" charset="0"/>
              </a:rPr>
              <a:t>int</a:t>
            </a:r>
            <a:r>
              <a:rPr lang="es-ES" sz="1100" dirty="0">
                <a:latin typeface="Courier New" pitchFamily="49" charset="0"/>
                <a:cs typeface="Courier New" pitchFamily="49" charset="0"/>
              </a:rPr>
              <a:t> </a:t>
            </a:r>
            <a:r>
              <a:rPr lang="es-ES" sz="1100" dirty="0" err="1">
                <a:latin typeface="Courier New" pitchFamily="49" charset="0"/>
                <a:cs typeface="Courier New" pitchFamily="49" charset="0"/>
              </a:rPr>
              <a:t>insert</a:t>
            </a:r>
            <a:r>
              <a:rPr lang="es-ES" sz="1100" dirty="0">
                <a:latin typeface="Courier New" pitchFamily="49" charset="0"/>
                <a:cs typeface="Courier New" pitchFamily="49" charset="0"/>
              </a:rPr>
              <a:t> (</a:t>
            </a:r>
            <a:r>
              <a:rPr lang="es-ES" sz="1100" dirty="0" err="1">
                <a:latin typeface="Courier New" pitchFamily="49" charset="0"/>
                <a:cs typeface="Courier New" pitchFamily="49" charset="0"/>
              </a:rPr>
              <a:t>char</a:t>
            </a:r>
            <a:r>
              <a:rPr lang="es-ES" sz="1100" dirty="0">
                <a:latin typeface="Courier New" pitchFamily="49" charset="0"/>
                <a:cs typeface="Courier New" pitchFamily="49" charset="0"/>
              </a:rPr>
              <a:t> s[], </a:t>
            </a:r>
            <a:r>
              <a:rPr lang="es-ES" sz="1100" dirty="0" err="1">
                <a:latin typeface="Courier New" pitchFamily="49" charset="0"/>
                <a:cs typeface="Courier New" pitchFamily="49" charset="0"/>
              </a:rPr>
              <a:t>int</a:t>
            </a:r>
            <a:r>
              <a:rPr lang="es-ES" sz="1100" dirty="0">
                <a:latin typeface="Courier New" pitchFamily="49" charset="0"/>
                <a:cs typeface="Courier New" pitchFamily="49" charset="0"/>
              </a:rPr>
              <a:t> </a:t>
            </a:r>
            <a:r>
              <a:rPr lang="es-ES" sz="1100" dirty="0" err="1">
                <a:latin typeface="Courier New" pitchFamily="49" charset="0"/>
                <a:cs typeface="Courier New" pitchFamily="49" charset="0"/>
              </a:rPr>
              <a:t>tok</a:t>
            </a:r>
            <a:r>
              <a:rPr lang="es-ES" sz="1100" dirty="0">
                <a:latin typeface="Courier New" pitchFamily="49" charset="0"/>
                <a:cs typeface="Courier New" pitchFamily="49" charset="0"/>
              </a:rPr>
              <a:t>)</a:t>
            </a:r>
          </a:p>
          <a:p>
            <a:pPr marL="0" indent="0">
              <a:buNone/>
            </a:pPr>
            <a:r>
              <a:rPr lang="es-ES" sz="1100" dirty="0">
                <a:latin typeface="Courier New" pitchFamily="49" charset="0"/>
                <a:cs typeface="Courier New" pitchFamily="49" charset="0"/>
              </a:rPr>
              <a:t>{</a:t>
            </a:r>
          </a:p>
          <a:p>
            <a:pPr marL="0" indent="0">
              <a:buNone/>
            </a:pPr>
            <a:r>
              <a:rPr lang="es-ES" sz="1100" dirty="0">
                <a:latin typeface="Courier New" pitchFamily="49" charset="0"/>
                <a:cs typeface="Courier New" pitchFamily="49" charset="0"/>
              </a:rPr>
              <a:t>    </a:t>
            </a:r>
            <a:r>
              <a:rPr lang="es-ES" sz="1100" dirty="0" err="1">
                <a:latin typeface="Courier New" pitchFamily="49" charset="0"/>
                <a:cs typeface="Courier New" pitchFamily="49" charset="0"/>
              </a:rPr>
              <a:t>int</a:t>
            </a:r>
            <a:r>
              <a:rPr lang="es-ES" sz="1100" dirty="0">
                <a:latin typeface="Courier New" pitchFamily="49" charset="0"/>
                <a:cs typeface="Courier New" pitchFamily="49" charset="0"/>
              </a:rPr>
              <a:t> </a:t>
            </a:r>
            <a:r>
              <a:rPr lang="es-ES" sz="1100" dirty="0" err="1">
                <a:latin typeface="Courier New" pitchFamily="49" charset="0"/>
                <a:cs typeface="Courier New" pitchFamily="49" charset="0"/>
              </a:rPr>
              <a:t>len</a:t>
            </a:r>
            <a:r>
              <a:rPr lang="es-ES" sz="1100" dirty="0">
                <a:latin typeface="Courier New" pitchFamily="49" charset="0"/>
                <a:cs typeface="Courier New" pitchFamily="49" charset="0"/>
              </a:rPr>
              <a:t>;</a:t>
            </a:r>
          </a:p>
          <a:p>
            <a:pPr marL="0" indent="0">
              <a:buNone/>
            </a:pPr>
            <a:r>
              <a:rPr lang="es-ES" sz="1100" dirty="0">
                <a:latin typeface="Courier New" pitchFamily="49" charset="0"/>
                <a:cs typeface="Courier New" pitchFamily="49" charset="0"/>
              </a:rPr>
              <a:t>    </a:t>
            </a:r>
            <a:r>
              <a:rPr lang="es-ES" sz="1100" dirty="0" err="1">
                <a:latin typeface="Courier New" pitchFamily="49" charset="0"/>
                <a:cs typeface="Courier New" pitchFamily="49" charset="0"/>
              </a:rPr>
              <a:t>len</a:t>
            </a:r>
            <a:r>
              <a:rPr lang="es-ES" sz="1100" dirty="0">
                <a:latin typeface="Courier New" pitchFamily="49" charset="0"/>
                <a:cs typeface="Courier New" pitchFamily="49" charset="0"/>
              </a:rPr>
              <a:t> = </a:t>
            </a:r>
            <a:r>
              <a:rPr lang="es-ES" sz="1100" dirty="0" err="1">
                <a:latin typeface="Courier New" pitchFamily="49" charset="0"/>
                <a:cs typeface="Courier New" pitchFamily="49" charset="0"/>
              </a:rPr>
              <a:t>strlen</a:t>
            </a:r>
            <a:r>
              <a:rPr lang="es-ES" sz="1100" dirty="0">
                <a:latin typeface="Courier New" pitchFamily="49" charset="0"/>
                <a:cs typeface="Courier New" pitchFamily="49" charset="0"/>
              </a:rPr>
              <a:t> (s);</a:t>
            </a:r>
          </a:p>
          <a:p>
            <a:pPr marL="0" indent="0">
              <a:buNone/>
            </a:pPr>
            <a:r>
              <a:rPr lang="es-ES" sz="1100" dirty="0">
                <a:latin typeface="Courier New" pitchFamily="49" charset="0"/>
                <a:cs typeface="Courier New" pitchFamily="49" charset="0"/>
              </a:rPr>
              <a:t>    </a:t>
            </a:r>
            <a:r>
              <a:rPr lang="es-ES" sz="1100" dirty="0" err="1">
                <a:latin typeface="Courier New" pitchFamily="49" charset="0"/>
                <a:cs typeface="Courier New" pitchFamily="49" charset="0"/>
              </a:rPr>
              <a:t>if</a:t>
            </a:r>
            <a:r>
              <a:rPr lang="es-ES" sz="1100" dirty="0">
                <a:latin typeface="Courier New" pitchFamily="49" charset="0"/>
                <a:cs typeface="Courier New" pitchFamily="49" charset="0"/>
              </a:rPr>
              <a:t> (</a:t>
            </a:r>
            <a:r>
              <a:rPr lang="es-ES" sz="1100" dirty="0" err="1">
                <a:latin typeface="Courier New" pitchFamily="49" charset="0"/>
                <a:cs typeface="Courier New" pitchFamily="49" charset="0"/>
              </a:rPr>
              <a:t>lastentry</a:t>
            </a:r>
            <a:r>
              <a:rPr lang="es-ES" sz="1100" dirty="0">
                <a:latin typeface="Courier New" pitchFamily="49" charset="0"/>
                <a:cs typeface="Courier New" pitchFamily="49" charset="0"/>
              </a:rPr>
              <a:t> + 1 &gt;= SYMMAX)</a:t>
            </a:r>
          </a:p>
          <a:p>
            <a:pPr marL="0" indent="0">
              <a:buNone/>
            </a:pPr>
            <a:r>
              <a:rPr lang="es-ES" sz="1100" dirty="0">
                <a:latin typeface="Courier New" pitchFamily="49" charset="0"/>
                <a:cs typeface="Courier New" pitchFamily="49" charset="0"/>
              </a:rPr>
              <a:t>        error ("symbol </a:t>
            </a:r>
            <a:r>
              <a:rPr lang="es-ES" sz="1100" dirty="0" err="1">
                <a:latin typeface="Courier New" pitchFamily="49" charset="0"/>
                <a:cs typeface="Courier New" pitchFamily="49" charset="0"/>
              </a:rPr>
              <a:t>table</a:t>
            </a:r>
            <a:r>
              <a:rPr lang="es-ES" sz="1100" dirty="0">
                <a:latin typeface="Courier New" pitchFamily="49" charset="0"/>
                <a:cs typeface="Courier New" pitchFamily="49" charset="0"/>
              </a:rPr>
              <a:t> full");</a:t>
            </a:r>
          </a:p>
          <a:p>
            <a:pPr marL="0" indent="0">
              <a:buNone/>
            </a:pPr>
            <a:r>
              <a:rPr lang="es-ES" sz="1100" dirty="0">
                <a:latin typeface="Courier New" pitchFamily="49" charset="0"/>
                <a:cs typeface="Courier New" pitchFamily="49" charset="0"/>
              </a:rPr>
              <a:t>    </a:t>
            </a:r>
            <a:r>
              <a:rPr lang="es-ES" sz="1100" dirty="0" err="1">
                <a:latin typeface="Courier New" pitchFamily="49" charset="0"/>
                <a:cs typeface="Courier New" pitchFamily="49" charset="0"/>
              </a:rPr>
              <a:t>if</a:t>
            </a:r>
            <a:r>
              <a:rPr lang="es-ES" sz="1100" dirty="0">
                <a:latin typeface="Courier New" pitchFamily="49" charset="0"/>
                <a:cs typeface="Courier New" pitchFamily="49" charset="0"/>
              </a:rPr>
              <a:t> (</a:t>
            </a:r>
            <a:r>
              <a:rPr lang="es-ES" sz="1100" dirty="0" err="1">
                <a:latin typeface="Courier New" pitchFamily="49" charset="0"/>
                <a:cs typeface="Courier New" pitchFamily="49" charset="0"/>
              </a:rPr>
              <a:t>lastchar</a:t>
            </a:r>
            <a:r>
              <a:rPr lang="es-ES" sz="1100" dirty="0">
                <a:latin typeface="Courier New" pitchFamily="49" charset="0"/>
                <a:cs typeface="Courier New" pitchFamily="49" charset="0"/>
              </a:rPr>
              <a:t> + </a:t>
            </a:r>
            <a:r>
              <a:rPr lang="es-ES" sz="1100" dirty="0" err="1">
                <a:latin typeface="Courier New" pitchFamily="49" charset="0"/>
                <a:cs typeface="Courier New" pitchFamily="49" charset="0"/>
              </a:rPr>
              <a:t>len</a:t>
            </a:r>
            <a:r>
              <a:rPr lang="es-ES" sz="1100" dirty="0">
                <a:latin typeface="Courier New" pitchFamily="49" charset="0"/>
                <a:cs typeface="Courier New" pitchFamily="49" charset="0"/>
              </a:rPr>
              <a:t> + 1 &gt;= STRMAX)</a:t>
            </a:r>
          </a:p>
          <a:p>
            <a:pPr marL="0" indent="0">
              <a:buNone/>
            </a:pPr>
            <a:r>
              <a:rPr lang="es-ES" sz="1100" dirty="0">
                <a:latin typeface="Courier New" pitchFamily="49" charset="0"/>
                <a:cs typeface="Courier New" pitchFamily="49" charset="0"/>
              </a:rPr>
              <a:t>        error ("</a:t>
            </a:r>
            <a:r>
              <a:rPr lang="es-ES" sz="1100" dirty="0" err="1">
                <a:latin typeface="Courier New" pitchFamily="49" charset="0"/>
                <a:cs typeface="Courier New" pitchFamily="49" charset="0"/>
              </a:rPr>
              <a:t>lexemes</a:t>
            </a:r>
            <a:r>
              <a:rPr lang="es-ES" sz="1100" dirty="0">
                <a:latin typeface="Courier New" pitchFamily="49" charset="0"/>
                <a:cs typeface="Courier New" pitchFamily="49" charset="0"/>
              </a:rPr>
              <a:t> </a:t>
            </a:r>
            <a:r>
              <a:rPr lang="es-ES" sz="1100" dirty="0" err="1">
                <a:latin typeface="Courier New" pitchFamily="49" charset="0"/>
                <a:cs typeface="Courier New" pitchFamily="49" charset="0"/>
              </a:rPr>
              <a:t>array</a:t>
            </a:r>
            <a:r>
              <a:rPr lang="es-ES" sz="1100" dirty="0">
                <a:latin typeface="Courier New" pitchFamily="49" charset="0"/>
                <a:cs typeface="Courier New" pitchFamily="49" charset="0"/>
              </a:rPr>
              <a:t> full");</a:t>
            </a:r>
          </a:p>
          <a:p>
            <a:pPr marL="0" indent="0">
              <a:buNone/>
            </a:pPr>
            <a:r>
              <a:rPr lang="es-ES" sz="1100" dirty="0">
                <a:latin typeface="Courier New" pitchFamily="49" charset="0"/>
                <a:cs typeface="Courier New" pitchFamily="49" charset="0"/>
              </a:rPr>
              <a:t>    </a:t>
            </a:r>
            <a:r>
              <a:rPr lang="es-ES" sz="1100" dirty="0" err="1">
                <a:latin typeface="Courier New" pitchFamily="49" charset="0"/>
                <a:cs typeface="Courier New" pitchFamily="49" charset="0"/>
              </a:rPr>
              <a:t>lastentry</a:t>
            </a:r>
            <a:r>
              <a:rPr lang="es-ES" sz="1100" dirty="0">
                <a:latin typeface="Courier New" pitchFamily="49" charset="0"/>
                <a:cs typeface="Courier New" pitchFamily="49" charset="0"/>
              </a:rPr>
              <a:t> = </a:t>
            </a:r>
            <a:r>
              <a:rPr lang="es-ES" sz="1100" dirty="0" err="1">
                <a:latin typeface="Courier New" pitchFamily="49" charset="0"/>
                <a:cs typeface="Courier New" pitchFamily="49" charset="0"/>
              </a:rPr>
              <a:t>lastentry</a:t>
            </a:r>
            <a:r>
              <a:rPr lang="es-ES" sz="1100" dirty="0">
                <a:latin typeface="Courier New" pitchFamily="49" charset="0"/>
                <a:cs typeface="Courier New" pitchFamily="49" charset="0"/>
              </a:rPr>
              <a:t> + 1;</a:t>
            </a:r>
          </a:p>
          <a:p>
            <a:pPr marL="0" indent="0">
              <a:buNone/>
            </a:pPr>
            <a:r>
              <a:rPr lang="es-ES" sz="1100" dirty="0">
                <a:latin typeface="Courier New" pitchFamily="49" charset="0"/>
                <a:cs typeface="Courier New" pitchFamily="49" charset="0"/>
              </a:rPr>
              <a:t>    </a:t>
            </a:r>
            <a:r>
              <a:rPr lang="es-ES" sz="1100" dirty="0" err="1">
                <a:latin typeface="Courier New" pitchFamily="49" charset="0"/>
                <a:cs typeface="Courier New" pitchFamily="49" charset="0"/>
              </a:rPr>
              <a:t>symtable</a:t>
            </a:r>
            <a:r>
              <a:rPr lang="es-ES" sz="1100" dirty="0">
                <a:latin typeface="Courier New" pitchFamily="49" charset="0"/>
                <a:cs typeface="Courier New" pitchFamily="49" charset="0"/>
              </a:rPr>
              <a:t>[</a:t>
            </a:r>
            <a:r>
              <a:rPr lang="es-ES" sz="1100" dirty="0" err="1">
                <a:latin typeface="Courier New" pitchFamily="49" charset="0"/>
                <a:cs typeface="Courier New" pitchFamily="49" charset="0"/>
              </a:rPr>
              <a:t>lastentry</a:t>
            </a:r>
            <a:r>
              <a:rPr lang="es-ES" sz="1100" dirty="0">
                <a:latin typeface="Courier New" pitchFamily="49" charset="0"/>
                <a:cs typeface="Courier New" pitchFamily="49" charset="0"/>
              </a:rPr>
              <a:t>].</a:t>
            </a:r>
            <a:r>
              <a:rPr lang="es-ES" sz="1100" dirty="0" err="1">
                <a:latin typeface="Courier New" pitchFamily="49" charset="0"/>
                <a:cs typeface="Courier New" pitchFamily="49" charset="0"/>
              </a:rPr>
              <a:t>token</a:t>
            </a:r>
            <a:r>
              <a:rPr lang="es-ES" sz="1100" dirty="0">
                <a:latin typeface="Courier New" pitchFamily="49" charset="0"/>
                <a:cs typeface="Courier New" pitchFamily="49" charset="0"/>
              </a:rPr>
              <a:t> = </a:t>
            </a:r>
            <a:r>
              <a:rPr lang="es-ES" sz="1100" dirty="0" err="1">
                <a:latin typeface="Courier New" pitchFamily="49" charset="0"/>
                <a:cs typeface="Courier New" pitchFamily="49" charset="0"/>
              </a:rPr>
              <a:t>tok</a:t>
            </a:r>
            <a:r>
              <a:rPr lang="es-ES" sz="1100" dirty="0">
                <a:latin typeface="Courier New" pitchFamily="49" charset="0"/>
                <a:cs typeface="Courier New" pitchFamily="49" charset="0"/>
              </a:rPr>
              <a:t>;</a:t>
            </a:r>
          </a:p>
          <a:p>
            <a:pPr marL="0" indent="0">
              <a:buNone/>
            </a:pPr>
            <a:r>
              <a:rPr lang="es-ES" sz="1100" dirty="0">
                <a:latin typeface="Courier New" pitchFamily="49" charset="0"/>
                <a:cs typeface="Courier New" pitchFamily="49" charset="0"/>
              </a:rPr>
              <a:t>    </a:t>
            </a:r>
            <a:r>
              <a:rPr lang="es-ES" sz="1100" dirty="0" err="1">
                <a:latin typeface="Courier New" pitchFamily="49" charset="0"/>
                <a:cs typeface="Courier New" pitchFamily="49" charset="0"/>
              </a:rPr>
              <a:t>symtable</a:t>
            </a:r>
            <a:r>
              <a:rPr lang="es-ES" sz="1100" dirty="0">
                <a:latin typeface="Courier New" pitchFamily="49" charset="0"/>
                <a:cs typeface="Courier New" pitchFamily="49" charset="0"/>
              </a:rPr>
              <a:t>[</a:t>
            </a:r>
            <a:r>
              <a:rPr lang="es-ES" sz="1100" dirty="0" err="1">
                <a:latin typeface="Courier New" pitchFamily="49" charset="0"/>
                <a:cs typeface="Courier New" pitchFamily="49" charset="0"/>
              </a:rPr>
              <a:t>lastentry</a:t>
            </a:r>
            <a:r>
              <a:rPr lang="es-ES" sz="1100" dirty="0">
                <a:latin typeface="Courier New" pitchFamily="49" charset="0"/>
                <a:cs typeface="Courier New" pitchFamily="49" charset="0"/>
              </a:rPr>
              <a:t>].</a:t>
            </a:r>
            <a:r>
              <a:rPr lang="es-ES" sz="1100" dirty="0" err="1">
                <a:latin typeface="Courier New" pitchFamily="49" charset="0"/>
                <a:cs typeface="Courier New" pitchFamily="49" charset="0"/>
              </a:rPr>
              <a:t>lexptr</a:t>
            </a:r>
            <a:r>
              <a:rPr lang="es-ES" sz="1100" dirty="0">
                <a:latin typeface="Courier New" pitchFamily="49" charset="0"/>
                <a:cs typeface="Courier New" pitchFamily="49" charset="0"/>
              </a:rPr>
              <a:t> = &amp;</a:t>
            </a:r>
            <a:r>
              <a:rPr lang="es-ES" sz="1100" dirty="0" err="1">
                <a:latin typeface="Courier New" pitchFamily="49" charset="0"/>
                <a:cs typeface="Courier New" pitchFamily="49" charset="0"/>
              </a:rPr>
              <a:t>lexemes</a:t>
            </a:r>
            <a:r>
              <a:rPr lang="es-ES" sz="1100" dirty="0">
                <a:latin typeface="Courier New" pitchFamily="49" charset="0"/>
                <a:cs typeface="Courier New" pitchFamily="49" charset="0"/>
              </a:rPr>
              <a:t>[</a:t>
            </a:r>
            <a:r>
              <a:rPr lang="es-ES" sz="1100" dirty="0" err="1">
                <a:latin typeface="Courier New" pitchFamily="49" charset="0"/>
                <a:cs typeface="Courier New" pitchFamily="49" charset="0"/>
              </a:rPr>
              <a:t>lastchar</a:t>
            </a:r>
            <a:r>
              <a:rPr lang="es-ES" sz="1100" dirty="0">
                <a:latin typeface="Courier New" pitchFamily="49" charset="0"/>
                <a:cs typeface="Courier New" pitchFamily="49" charset="0"/>
              </a:rPr>
              <a:t> + 1];</a:t>
            </a:r>
          </a:p>
          <a:p>
            <a:pPr marL="0" indent="0">
              <a:buNone/>
            </a:pPr>
            <a:r>
              <a:rPr lang="es-ES" sz="1100" dirty="0">
                <a:latin typeface="Courier New" pitchFamily="49" charset="0"/>
                <a:cs typeface="Courier New" pitchFamily="49" charset="0"/>
              </a:rPr>
              <a:t>    </a:t>
            </a:r>
            <a:r>
              <a:rPr lang="es-ES" sz="1100" dirty="0" err="1">
                <a:latin typeface="Courier New" pitchFamily="49" charset="0"/>
                <a:cs typeface="Courier New" pitchFamily="49" charset="0"/>
              </a:rPr>
              <a:t>lastchar</a:t>
            </a:r>
            <a:r>
              <a:rPr lang="es-ES" sz="1100" dirty="0">
                <a:latin typeface="Courier New" pitchFamily="49" charset="0"/>
                <a:cs typeface="Courier New" pitchFamily="49" charset="0"/>
              </a:rPr>
              <a:t> = </a:t>
            </a:r>
            <a:r>
              <a:rPr lang="es-ES" sz="1100" dirty="0" err="1">
                <a:latin typeface="Courier New" pitchFamily="49" charset="0"/>
                <a:cs typeface="Courier New" pitchFamily="49" charset="0"/>
              </a:rPr>
              <a:t>lastchar</a:t>
            </a:r>
            <a:r>
              <a:rPr lang="es-ES" sz="1100" dirty="0">
                <a:latin typeface="Courier New" pitchFamily="49" charset="0"/>
                <a:cs typeface="Courier New" pitchFamily="49" charset="0"/>
              </a:rPr>
              <a:t> + </a:t>
            </a:r>
            <a:r>
              <a:rPr lang="es-ES" sz="1100" dirty="0" err="1">
                <a:latin typeface="Courier New" pitchFamily="49" charset="0"/>
                <a:cs typeface="Courier New" pitchFamily="49" charset="0"/>
              </a:rPr>
              <a:t>len</a:t>
            </a:r>
            <a:r>
              <a:rPr lang="es-ES" sz="1100" dirty="0">
                <a:latin typeface="Courier New" pitchFamily="49" charset="0"/>
                <a:cs typeface="Courier New" pitchFamily="49" charset="0"/>
              </a:rPr>
              <a:t> + 1;</a:t>
            </a:r>
          </a:p>
          <a:p>
            <a:pPr marL="0" indent="0">
              <a:buNone/>
            </a:pPr>
            <a:r>
              <a:rPr lang="es-ES" sz="1100" dirty="0">
                <a:latin typeface="Courier New" pitchFamily="49" charset="0"/>
                <a:cs typeface="Courier New" pitchFamily="49" charset="0"/>
              </a:rPr>
              <a:t>    </a:t>
            </a:r>
            <a:r>
              <a:rPr lang="es-ES" sz="1100" dirty="0" err="1">
                <a:latin typeface="Courier New" pitchFamily="49" charset="0"/>
                <a:cs typeface="Courier New" pitchFamily="49" charset="0"/>
              </a:rPr>
              <a:t>strcpy</a:t>
            </a:r>
            <a:r>
              <a:rPr lang="es-ES" sz="1100" dirty="0">
                <a:latin typeface="Courier New" pitchFamily="49" charset="0"/>
                <a:cs typeface="Courier New" pitchFamily="49" charset="0"/>
              </a:rPr>
              <a:t>(</a:t>
            </a:r>
            <a:r>
              <a:rPr lang="es-ES" sz="1100" dirty="0" err="1">
                <a:latin typeface="Courier New" pitchFamily="49" charset="0"/>
                <a:cs typeface="Courier New" pitchFamily="49" charset="0"/>
              </a:rPr>
              <a:t>symtable</a:t>
            </a:r>
            <a:r>
              <a:rPr lang="es-ES" sz="1100" dirty="0">
                <a:latin typeface="Courier New" pitchFamily="49" charset="0"/>
                <a:cs typeface="Courier New" pitchFamily="49" charset="0"/>
              </a:rPr>
              <a:t>[</a:t>
            </a:r>
            <a:r>
              <a:rPr lang="es-ES" sz="1100" dirty="0" err="1">
                <a:latin typeface="Courier New" pitchFamily="49" charset="0"/>
                <a:cs typeface="Courier New" pitchFamily="49" charset="0"/>
              </a:rPr>
              <a:t>lastentry</a:t>
            </a:r>
            <a:r>
              <a:rPr lang="es-ES" sz="1100" dirty="0">
                <a:latin typeface="Courier New" pitchFamily="49" charset="0"/>
                <a:cs typeface="Courier New" pitchFamily="49" charset="0"/>
              </a:rPr>
              <a:t>].</a:t>
            </a:r>
            <a:r>
              <a:rPr lang="es-ES" sz="1100" dirty="0" err="1">
                <a:latin typeface="Courier New" pitchFamily="49" charset="0"/>
                <a:cs typeface="Courier New" pitchFamily="49" charset="0"/>
              </a:rPr>
              <a:t>lexptr</a:t>
            </a:r>
            <a:r>
              <a:rPr lang="es-ES" sz="1100" dirty="0">
                <a:latin typeface="Courier New" pitchFamily="49" charset="0"/>
                <a:cs typeface="Courier New" pitchFamily="49" charset="0"/>
              </a:rPr>
              <a:t>, s);</a:t>
            </a:r>
          </a:p>
          <a:p>
            <a:pPr marL="0" indent="0">
              <a:buNone/>
            </a:pPr>
            <a:r>
              <a:rPr lang="es-ES" sz="1100" dirty="0">
                <a:latin typeface="Courier New" pitchFamily="49" charset="0"/>
                <a:cs typeface="Courier New" pitchFamily="49" charset="0"/>
              </a:rPr>
              <a:t>    </a:t>
            </a:r>
            <a:r>
              <a:rPr lang="es-ES" sz="1100" dirty="0" err="1">
                <a:latin typeface="Courier New" pitchFamily="49" charset="0"/>
                <a:cs typeface="Courier New" pitchFamily="49" charset="0"/>
              </a:rPr>
              <a:t>return</a:t>
            </a:r>
            <a:r>
              <a:rPr lang="es-ES" sz="1100" dirty="0">
                <a:latin typeface="Courier New" pitchFamily="49" charset="0"/>
                <a:cs typeface="Courier New" pitchFamily="49" charset="0"/>
              </a:rPr>
              <a:t> </a:t>
            </a:r>
            <a:r>
              <a:rPr lang="es-ES" sz="1100" dirty="0" err="1">
                <a:latin typeface="Courier New" pitchFamily="49" charset="0"/>
                <a:cs typeface="Courier New" pitchFamily="49" charset="0"/>
              </a:rPr>
              <a:t>lastentry</a:t>
            </a:r>
            <a:r>
              <a:rPr lang="es-ES" sz="1100" dirty="0">
                <a:latin typeface="Courier New" pitchFamily="49" charset="0"/>
                <a:cs typeface="Courier New" pitchFamily="49" charset="0"/>
              </a:rPr>
              <a:t>;</a:t>
            </a:r>
          </a:p>
          <a:p>
            <a:pPr marL="0" indent="0">
              <a:buNone/>
            </a:pPr>
            <a:r>
              <a:rPr lang="es-ES" sz="1100" dirty="0">
                <a:latin typeface="Courier New" pitchFamily="49" charset="0"/>
                <a:cs typeface="Courier New" pitchFamily="49" charset="0"/>
              </a:rPr>
              <a:t>}</a:t>
            </a:r>
          </a:p>
          <a:p>
            <a:pPr marL="0" indent="0">
              <a:buNone/>
            </a:pPr>
            <a:endParaRPr lang="en-US" sz="1100" dirty="0">
              <a:latin typeface="Courier New" pitchFamily="49" charset="0"/>
              <a:cs typeface="Courier New" pitchFamily="49" charset="0"/>
            </a:endParaRPr>
          </a:p>
        </p:txBody>
      </p:sp>
    </p:spTree>
    <p:extLst>
      <p:ext uri="{BB962C8B-B14F-4D97-AF65-F5344CB8AC3E}">
        <p14:creationId xmlns:p14="http://schemas.microsoft.com/office/powerpoint/2010/main" val="253632992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Error.c</a:t>
            </a:r>
            <a:endParaRPr lang="en-US" dirty="0"/>
          </a:p>
        </p:txBody>
      </p:sp>
      <p:sp>
        <p:nvSpPr>
          <p:cNvPr id="3" name="Content Placeholder 2"/>
          <p:cNvSpPr>
            <a:spLocks noGrp="1"/>
          </p:cNvSpPr>
          <p:nvPr>
            <p:ph type="subTitle" idx="1"/>
          </p:nvPr>
        </p:nvSpPr>
        <p:spPr/>
        <p:txBody>
          <a:bodyPr/>
          <a:lstStyle/>
          <a:p>
            <a:r>
              <a:rPr lang="en-US" dirty="0" err="1"/>
              <a:t>Marleny</a:t>
            </a:r>
            <a:r>
              <a:rPr lang="en-US" dirty="0"/>
              <a:t> Peña 100112279</a:t>
            </a:r>
            <a:endParaRPr lang="en-US" dirty="0"/>
          </a:p>
        </p:txBody>
      </p:sp>
    </p:spTree>
    <p:extLst>
      <p:ext uri="{BB962C8B-B14F-4D97-AF65-F5344CB8AC3E}">
        <p14:creationId xmlns:p14="http://schemas.microsoft.com/office/powerpoint/2010/main" val="326254743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Error.c</a:t>
            </a:r>
            <a:endParaRPr lang="en-US" dirty="0"/>
          </a:p>
        </p:txBody>
      </p:sp>
      <p:sp>
        <p:nvSpPr>
          <p:cNvPr id="3" name="Content Placeholder 2"/>
          <p:cNvSpPr>
            <a:spLocks noGrp="1"/>
          </p:cNvSpPr>
          <p:nvPr>
            <p:ph sz="quarter" idx="1"/>
          </p:nvPr>
        </p:nvSpPr>
        <p:spPr/>
        <p:txBody>
          <a:bodyPr>
            <a:normAutofit/>
          </a:bodyPr>
          <a:lstStyle/>
          <a:p>
            <a:pPr marL="0" indent="0">
              <a:buNone/>
            </a:pPr>
            <a:r>
              <a:rPr lang="es-ES" sz="2000" dirty="0">
                <a:latin typeface="Courier New" pitchFamily="49" charset="0"/>
                <a:cs typeface="Courier New" pitchFamily="49" charset="0"/>
              </a:rPr>
              <a:t>#</a:t>
            </a:r>
            <a:r>
              <a:rPr lang="es-ES" sz="2000" dirty="0" err="1">
                <a:latin typeface="Courier New" pitchFamily="49" charset="0"/>
                <a:cs typeface="Courier New" pitchFamily="49" charset="0"/>
              </a:rPr>
              <a:t>include</a:t>
            </a:r>
            <a:r>
              <a:rPr lang="es-ES" sz="2000" dirty="0">
                <a:latin typeface="Courier New" pitchFamily="49" charset="0"/>
                <a:cs typeface="Courier New" pitchFamily="49" charset="0"/>
              </a:rPr>
              <a:t> "</a:t>
            </a:r>
            <a:r>
              <a:rPr lang="es-ES" sz="2000" dirty="0" err="1">
                <a:latin typeface="Courier New" pitchFamily="49" charset="0"/>
                <a:cs typeface="Courier New" pitchFamily="49" charset="0"/>
              </a:rPr>
              <a:t>global.h</a:t>
            </a:r>
            <a:r>
              <a:rPr lang="es-ES" sz="2000" dirty="0">
                <a:latin typeface="Courier New" pitchFamily="49" charset="0"/>
                <a:cs typeface="Courier New" pitchFamily="49" charset="0"/>
              </a:rPr>
              <a:t>"</a:t>
            </a:r>
          </a:p>
          <a:p>
            <a:pPr marL="0" indent="0">
              <a:buNone/>
            </a:pPr>
            <a:endParaRPr lang="es-ES" sz="2000" dirty="0">
              <a:latin typeface="Courier New" pitchFamily="49" charset="0"/>
              <a:cs typeface="Courier New" pitchFamily="49" charset="0"/>
            </a:endParaRPr>
          </a:p>
          <a:p>
            <a:pPr marL="0" indent="0">
              <a:buNone/>
            </a:pPr>
            <a:r>
              <a:rPr lang="es-ES" sz="2000" dirty="0" err="1">
                <a:latin typeface="Courier New" pitchFamily="49" charset="0"/>
                <a:cs typeface="Courier New" pitchFamily="49" charset="0"/>
              </a:rPr>
              <a:t>void</a:t>
            </a:r>
            <a:r>
              <a:rPr lang="es-ES" sz="2000" dirty="0">
                <a:latin typeface="Courier New" pitchFamily="49" charset="0"/>
                <a:cs typeface="Courier New" pitchFamily="49" charset="0"/>
              </a:rPr>
              <a:t> error(</a:t>
            </a:r>
            <a:r>
              <a:rPr lang="es-ES" sz="2000" dirty="0" err="1">
                <a:latin typeface="Courier New" pitchFamily="49" charset="0"/>
                <a:cs typeface="Courier New" pitchFamily="49" charset="0"/>
              </a:rPr>
              <a:t>char</a:t>
            </a:r>
            <a:r>
              <a:rPr lang="es-ES" sz="2000" dirty="0">
                <a:latin typeface="Courier New" pitchFamily="49" charset="0"/>
                <a:cs typeface="Courier New" pitchFamily="49" charset="0"/>
              </a:rPr>
              <a:t> *m</a:t>
            </a:r>
            <a:r>
              <a:rPr lang="es-ES" sz="2000" dirty="0" smtClean="0">
                <a:latin typeface="Courier New" pitchFamily="49" charset="0"/>
                <a:cs typeface="Courier New" pitchFamily="49" charset="0"/>
              </a:rPr>
              <a:t>)</a:t>
            </a:r>
            <a:endParaRPr lang="es-ES" sz="2000" dirty="0">
              <a:latin typeface="Courier New" pitchFamily="49" charset="0"/>
              <a:cs typeface="Courier New" pitchFamily="49" charset="0"/>
            </a:endParaRPr>
          </a:p>
          <a:p>
            <a:pPr marL="0" indent="0">
              <a:buNone/>
            </a:pPr>
            <a:r>
              <a:rPr lang="es-ES" sz="2000" dirty="0">
                <a:latin typeface="Courier New" pitchFamily="49" charset="0"/>
                <a:cs typeface="Courier New" pitchFamily="49" charset="0"/>
              </a:rPr>
              <a:t>{</a:t>
            </a:r>
          </a:p>
          <a:p>
            <a:pPr marL="0" indent="0">
              <a:buNone/>
            </a:pPr>
            <a:r>
              <a:rPr lang="es-ES" sz="2000" dirty="0">
                <a:latin typeface="Courier New" pitchFamily="49" charset="0"/>
                <a:cs typeface="Courier New" pitchFamily="49" charset="0"/>
              </a:rPr>
              <a:t>    </a:t>
            </a:r>
            <a:r>
              <a:rPr lang="es-ES" sz="2000" dirty="0" err="1">
                <a:latin typeface="Courier New" pitchFamily="49" charset="0"/>
                <a:cs typeface="Courier New" pitchFamily="49" charset="0"/>
              </a:rPr>
              <a:t>fprintf</a:t>
            </a:r>
            <a:r>
              <a:rPr lang="es-ES" sz="2000" dirty="0">
                <a:latin typeface="Courier New" pitchFamily="49" charset="0"/>
                <a:cs typeface="Courier New" pitchFamily="49" charset="0"/>
              </a:rPr>
              <a:t>(</a:t>
            </a:r>
            <a:r>
              <a:rPr lang="es-ES" sz="2000" dirty="0" err="1">
                <a:latin typeface="Courier New" pitchFamily="49" charset="0"/>
                <a:cs typeface="Courier New" pitchFamily="49" charset="0"/>
              </a:rPr>
              <a:t>stderr</a:t>
            </a:r>
            <a:r>
              <a:rPr lang="es-ES" sz="2000" dirty="0">
                <a:latin typeface="Courier New" pitchFamily="49" charset="0"/>
                <a:cs typeface="Courier New" pitchFamily="49" charset="0"/>
              </a:rPr>
              <a:t>, "line %d: %s\n", </a:t>
            </a:r>
            <a:r>
              <a:rPr lang="es-ES" sz="2000" dirty="0" err="1">
                <a:latin typeface="Courier New" pitchFamily="49" charset="0"/>
                <a:cs typeface="Courier New" pitchFamily="49" charset="0"/>
              </a:rPr>
              <a:t>lineno</a:t>
            </a:r>
            <a:r>
              <a:rPr lang="es-ES" sz="2000" dirty="0">
                <a:latin typeface="Courier New" pitchFamily="49" charset="0"/>
                <a:cs typeface="Courier New" pitchFamily="49" charset="0"/>
              </a:rPr>
              <a:t>, m);</a:t>
            </a:r>
          </a:p>
          <a:p>
            <a:pPr marL="0" indent="0">
              <a:buNone/>
            </a:pPr>
            <a:r>
              <a:rPr lang="es-ES" sz="2000" dirty="0">
                <a:latin typeface="Courier New" pitchFamily="49" charset="0"/>
                <a:cs typeface="Courier New" pitchFamily="49" charset="0"/>
              </a:rPr>
              <a:t>    </a:t>
            </a:r>
            <a:r>
              <a:rPr lang="es-ES" sz="2000" dirty="0" err="1">
                <a:latin typeface="Courier New" pitchFamily="49" charset="0"/>
                <a:cs typeface="Courier New" pitchFamily="49" charset="0"/>
              </a:rPr>
              <a:t>exit</a:t>
            </a:r>
            <a:r>
              <a:rPr lang="es-ES" sz="2000" dirty="0">
                <a:latin typeface="Courier New" pitchFamily="49" charset="0"/>
                <a:cs typeface="Courier New" pitchFamily="49" charset="0"/>
              </a:rPr>
              <a:t>(1</a:t>
            </a:r>
            <a:r>
              <a:rPr lang="es-ES" sz="2000" dirty="0" smtClean="0">
                <a:latin typeface="Courier New" pitchFamily="49" charset="0"/>
                <a:cs typeface="Courier New" pitchFamily="49" charset="0"/>
              </a:rPr>
              <a:t>);</a:t>
            </a:r>
          </a:p>
          <a:p>
            <a:pPr marL="0" indent="0">
              <a:buNone/>
            </a:pPr>
            <a:r>
              <a:rPr lang="es-ES" sz="2000" dirty="0" smtClean="0">
                <a:latin typeface="Courier New" pitchFamily="49" charset="0"/>
                <a:cs typeface="Courier New" pitchFamily="49" charset="0"/>
              </a:rPr>
              <a:t>}</a:t>
            </a:r>
            <a:endParaRPr lang="en-US" sz="2000" dirty="0">
              <a:latin typeface="Courier New" pitchFamily="49" charset="0"/>
              <a:cs typeface="Courier New" pitchFamily="49" charset="0"/>
            </a:endParaRPr>
          </a:p>
        </p:txBody>
      </p:sp>
    </p:spTree>
    <p:extLst>
      <p:ext uri="{BB962C8B-B14F-4D97-AF65-F5344CB8AC3E}">
        <p14:creationId xmlns:p14="http://schemas.microsoft.com/office/powerpoint/2010/main" val="419184058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emitter.c</a:t>
            </a:r>
            <a:endParaRPr lang="en-US" dirty="0"/>
          </a:p>
        </p:txBody>
      </p:sp>
      <p:sp>
        <p:nvSpPr>
          <p:cNvPr id="3" name="Content Placeholder 2"/>
          <p:cNvSpPr>
            <a:spLocks noGrp="1"/>
          </p:cNvSpPr>
          <p:nvPr>
            <p:ph type="subTitle" idx="1"/>
          </p:nvPr>
        </p:nvSpPr>
        <p:spPr/>
        <p:txBody>
          <a:bodyPr/>
          <a:lstStyle/>
          <a:p>
            <a:r>
              <a:rPr lang="en-US" dirty="0" err="1"/>
              <a:t>Jenses</a:t>
            </a:r>
            <a:r>
              <a:rPr lang="en-US" dirty="0"/>
              <a:t> </a:t>
            </a:r>
            <a:r>
              <a:rPr lang="en-US" dirty="0" err="1"/>
              <a:t>Fragoso</a:t>
            </a:r>
            <a:r>
              <a:rPr lang="en-US"/>
              <a:t> 100155518</a:t>
            </a:r>
            <a:endParaRPr lang="en-US" dirty="0"/>
          </a:p>
        </p:txBody>
      </p:sp>
    </p:spTree>
    <p:extLst>
      <p:ext uri="{BB962C8B-B14F-4D97-AF65-F5344CB8AC3E}">
        <p14:creationId xmlns:p14="http://schemas.microsoft.com/office/powerpoint/2010/main" val="184171153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emitter.c</a:t>
            </a:r>
            <a:endParaRPr lang="en-US" dirty="0"/>
          </a:p>
        </p:txBody>
      </p:sp>
      <p:sp>
        <p:nvSpPr>
          <p:cNvPr id="3" name="Content Placeholder 2"/>
          <p:cNvSpPr>
            <a:spLocks noGrp="1"/>
          </p:cNvSpPr>
          <p:nvPr>
            <p:ph sz="quarter" idx="1"/>
          </p:nvPr>
        </p:nvSpPr>
        <p:spPr/>
        <p:txBody>
          <a:bodyPr>
            <a:normAutofit fontScale="62500" lnSpcReduction="20000"/>
          </a:bodyPr>
          <a:lstStyle/>
          <a:p>
            <a:pPr marL="0" indent="0">
              <a:buNone/>
            </a:pPr>
            <a:r>
              <a:rPr lang="es-ES" sz="2000" dirty="0">
                <a:latin typeface="Courier New" pitchFamily="49" charset="0"/>
                <a:cs typeface="Courier New" pitchFamily="49" charset="0"/>
              </a:rPr>
              <a:t>#</a:t>
            </a:r>
            <a:r>
              <a:rPr lang="es-ES" sz="2000" dirty="0" err="1">
                <a:latin typeface="Courier New" pitchFamily="49" charset="0"/>
                <a:cs typeface="Courier New" pitchFamily="49" charset="0"/>
              </a:rPr>
              <a:t>include</a:t>
            </a:r>
            <a:r>
              <a:rPr lang="es-ES" sz="2000" dirty="0">
                <a:latin typeface="Courier New" pitchFamily="49" charset="0"/>
                <a:cs typeface="Courier New" pitchFamily="49" charset="0"/>
              </a:rPr>
              <a:t> "</a:t>
            </a:r>
            <a:r>
              <a:rPr lang="es-ES" sz="2000" dirty="0" err="1">
                <a:latin typeface="Courier New" pitchFamily="49" charset="0"/>
                <a:cs typeface="Courier New" pitchFamily="49" charset="0"/>
              </a:rPr>
              <a:t>global.h</a:t>
            </a:r>
            <a:r>
              <a:rPr lang="es-ES" sz="2000" dirty="0">
                <a:latin typeface="Courier New" pitchFamily="49" charset="0"/>
                <a:cs typeface="Courier New" pitchFamily="49" charset="0"/>
              </a:rPr>
              <a:t>"</a:t>
            </a:r>
          </a:p>
          <a:p>
            <a:pPr marL="0" indent="0">
              <a:buNone/>
            </a:pPr>
            <a:endParaRPr lang="es-ES" sz="2000" dirty="0">
              <a:latin typeface="Courier New" pitchFamily="49" charset="0"/>
              <a:cs typeface="Courier New" pitchFamily="49" charset="0"/>
            </a:endParaRPr>
          </a:p>
          <a:p>
            <a:pPr marL="0" indent="0">
              <a:buNone/>
            </a:pPr>
            <a:r>
              <a:rPr lang="es-ES" sz="2000" dirty="0" err="1">
                <a:latin typeface="Courier New" pitchFamily="49" charset="0"/>
                <a:cs typeface="Courier New" pitchFamily="49" charset="0"/>
              </a:rPr>
              <a:t>emit</a:t>
            </a:r>
            <a:r>
              <a:rPr lang="es-ES" sz="2000" dirty="0">
                <a:latin typeface="Courier New" pitchFamily="49" charset="0"/>
                <a:cs typeface="Courier New" pitchFamily="49" charset="0"/>
              </a:rPr>
              <a:t> (</a:t>
            </a:r>
            <a:r>
              <a:rPr lang="es-ES" sz="2000" dirty="0" err="1">
                <a:latin typeface="Courier New" pitchFamily="49" charset="0"/>
                <a:cs typeface="Courier New" pitchFamily="49" charset="0"/>
              </a:rPr>
              <a:t>int</a:t>
            </a:r>
            <a:r>
              <a:rPr lang="es-ES" sz="2000" dirty="0">
                <a:latin typeface="Courier New" pitchFamily="49" charset="0"/>
                <a:cs typeface="Courier New" pitchFamily="49" charset="0"/>
              </a:rPr>
              <a:t> t, </a:t>
            </a:r>
            <a:r>
              <a:rPr lang="es-ES" sz="2000" dirty="0" err="1">
                <a:latin typeface="Courier New" pitchFamily="49" charset="0"/>
                <a:cs typeface="Courier New" pitchFamily="49" charset="0"/>
              </a:rPr>
              <a:t>int</a:t>
            </a:r>
            <a:r>
              <a:rPr lang="es-ES" sz="2000" dirty="0">
                <a:latin typeface="Courier New" pitchFamily="49" charset="0"/>
                <a:cs typeface="Courier New" pitchFamily="49" charset="0"/>
              </a:rPr>
              <a:t> </a:t>
            </a:r>
            <a:r>
              <a:rPr lang="es-ES" sz="2000" dirty="0" err="1">
                <a:latin typeface="Courier New" pitchFamily="49" charset="0"/>
                <a:cs typeface="Courier New" pitchFamily="49" charset="0"/>
              </a:rPr>
              <a:t>tval</a:t>
            </a:r>
            <a:r>
              <a:rPr lang="es-ES" sz="2000" dirty="0">
                <a:latin typeface="Courier New" pitchFamily="49" charset="0"/>
                <a:cs typeface="Courier New" pitchFamily="49" charset="0"/>
              </a:rPr>
              <a:t>)                          // genera salida</a:t>
            </a:r>
          </a:p>
          <a:p>
            <a:pPr marL="0" indent="0">
              <a:buNone/>
            </a:pPr>
            <a:r>
              <a:rPr lang="es-ES" sz="2000" dirty="0">
                <a:latin typeface="Courier New" pitchFamily="49" charset="0"/>
                <a:cs typeface="Courier New" pitchFamily="49" charset="0"/>
              </a:rPr>
              <a:t>{</a:t>
            </a:r>
          </a:p>
          <a:p>
            <a:pPr marL="0" indent="0">
              <a:buNone/>
            </a:pPr>
            <a:r>
              <a:rPr lang="es-ES" sz="2000" dirty="0">
                <a:latin typeface="Courier New" pitchFamily="49" charset="0"/>
                <a:cs typeface="Courier New" pitchFamily="49" charset="0"/>
              </a:rPr>
              <a:t>    </a:t>
            </a:r>
            <a:r>
              <a:rPr lang="es-ES" sz="2000" dirty="0" err="1">
                <a:latin typeface="Courier New" pitchFamily="49" charset="0"/>
                <a:cs typeface="Courier New" pitchFamily="49" charset="0"/>
              </a:rPr>
              <a:t>switch</a:t>
            </a:r>
            <a:r>
              <a:rPr lang="es-ES" sz="2000" dirty="0">
                <a:latin typeface="Courier New" pitchFamily="49" charset="0"/>
                <a:cs typeface="Courier New" pitchFamily="49" charset="0"/>
              </a:rPr>
              <a:t> (t) {</a:t>
            </a:r>
          </a:p>
          <a:p>
            <a:pPr marL="0" indent="0">
              <a:buNone/>
            </a:pPr>
            <a:r>
              <a:rPr lang="es-ES" sz="2000" dirty="0">
                <a:latin typeface="Courier New" pitchFamily="49" charset="0"/>
                <a:cs typeface="Courier New" pitchFamily="49" charset="0"/>
              </a:rPr>
              <a:t>        case '+': case '-': case '*': case '/': </a:t>
            </a:r>
          </a:p>
          <a:p>
            <a:pPr marL="0" indent="0">
              <a:buNone/>
            </a:pPr>
            <a:r>
              <a:rPr lang="es-ES" sz="2000" dirty="0">
                <a:latin typeface="Courier New" pitchFamily="49" charset="0"/>
                <a:cs typeface="Courier New" pitchFamily="49" charset="0"/>
              </a:rPr>
              <a:t>            </a:t>
            </a:r>
            <a:r>
              <a:rPr lang="es-ES" sz="2000" dirty="0" err="1">
                <a:latin typeface="Courier New" pitchFamily="49" charset="0"/>
                <a:cs typeface="Courier New" pitchFamily="49" charset="0"/>
              </a:rPr>
              <a:t>printf</a:t>
            </a:r>
            <a:r>
              <a:rPr lang="es-ES" sz="2000" dirty="0">
                <a:latin typeface="Courier New" pitchFamily="49" charset="0"/>
                <a:cs typeface="Courier New" pitchFamily="49" charset="0"/>
              </a:rPr>
              <a:t>("%c ", t); break;</a:t>
            </a:r>
          </a:p>
          <a:p>
            <a:pPr marL="0" indent="0">
              <a:buNone/>
            </a:pPr>
            <a:r>
              <a:rPr lang="es-ES" sz="2000" dirty="0">
                <a:latin typeface="Courier New" pitchFamily="49" charset="0"/>
                <a:cs typeface="Courier New" pitchFamily="49" charset="0"/>
              </a:rPr>
              <a:t>        case ';':</a:t>
            </a:r>
          </a:p>
          <a:p>
            <a:pPr marL="0" indent="0">
              <a:buNone/>
            </a:pPr>
            <a:r>
              <a:rPr lang="es-ES" sz="2000" dirty="0">
                <a:latin typeface="Courier New" pitchFamily="49" charset="0"/>
                <a:cs typeface="Courier New" pitchFamily="49" charset="0"/>
              </a:rPr>
              <a:t>            </a:t>
            </a:r>
            <a:r>
              <a:rPr lang="es-ES" sz="2000" dirty="0" err="1">
                <a:latin typeface="Courier New" pitchFamily="49" charset="0"/>
                <a:cs typeface="Courier New" pitchFamily="49" charset="0"/>
              </a:rPr>
              <a:t>putchar</a:t>
            </a:r>
            <a:r>
              <a:rPr lang="es-ES" sz="2000" dirty="0">
                <a:latin typeface="Courier New" pitchFamily="49" charset="0"/>
                <a:cs typeface="Courier New" pitchFamily="49" charset="0"/>
              </a:rPr>
              <a:t>('\n'); break;</a:t>
            </a:r>
          </a:p>
          <a:p>
            <a:pPr marL="0" indent="0">
              <a:buNone/>
            </a:pPr>
            <a:r>
              <a:rPr lang="es-ES" sz="2000" dirty="0">
                <a:latin typeface="Courier New" pitchFamily="49" charset="0"/>
                <a:cs typeface="Courier New" pitchFamily="49" charset="0"/>
              </a:rPr>
              <a:t>        case DIV:</a:t>
            </a:r>
          </a:p>
          <a:p>
            <a:pPr marL="0" indent="0">
              <a:buNone/>
            </a:pPr>
            <a:r>
              <a:rPr lang="es-ES" sz="2000" dirty="0">
                <a:latin typeface="Courier New" pitchFamily="49" charset="0"/>
                <a:cs typeface="Courier New" pitchFamily="49" charset="0"/>
              </a:rPr>
              <a:t>            </a:t>
            </a:r>
            <a:r>
              <a:rPr lang="es-ES" sz="2000" dirty="0" err="1">
                <a:latin typeface="Courier New" pitchFamily="49" charset="0"/>
                <a:cs typeface="Courier New" pitchFamily="49" charset="0"/>
              </a:rPr>
              <a:t>printf</a:t>
            </a:r>
            <a:r>
              <a:rPr lang="es-ES" sz="2000" dirty="0">
                <a:latin typeface="Courier New" pitchFamily="49" charset="0"/>
                <a:cs typeface="Courier New" pitchFamily="49" charset="0"/>
              </a:rPr>
              <a:t>("DIV "); break;</a:t>
            </a:r>
          </a:p>
          <a:p>
            <a:pPr marL="0" indent="0">
              <a:buNone/>
            </a:pPr>
            <a:r>
              <a:rPr lang="es-ES" sz="2000" dirty="0">
                <a:latin typeface="Courier New" pitchFamily="49" charset="0"/>
                <a:cs typeface="Courier New" pitchFamily="49" charset="0"/>
              </a:rPr>
              <a:t>        case MOD:</a:t>
            </a:r>
          </a:p>
          <a:p>
            <a:pPr marL="0" indent="0">
              <a:buNone/>
            </a:pPr>
            <a:r>
              <a:rPr lang="es-ES" sz="2000" dirty="0">
                <a:latin typeface="Courier New" pitchFamily="49" charset="0"/>
                <a:cs typeface="Courier New" pitchFamily="49" charset="0"/>
              </a:rPr>
              <a:t>            </a:t>
            </a:r>
            <a:r>
              <a:rPr lang="es-ES" sz="2000" dirty="0" err="1">
                <a:latin typeface="Courier New" pitchFamily="49" charset="0"/>
                <a:cs typeface="Courier New" pitchFamily="49" charset="0"/>
              </a:rPr>
              <a:t>printf</a:t>
            </a:r>
            <a:r>
              <a:rPr lang="es-ES" sz="2000" dirty="0">
                <a:latin typeface="Courier New" pitchFamily="49" charset="0"/>
                <a:cs typeface="Courier New" pitchFamily="49" charset="0"/>
              </a:rPr>
              <a:t>("MOD "); break;</a:t>
            </a:r>
          </a:p>
          <a:p>
            <a:pPr marL="0" indent="0">
              <a:buNone/>
            </a:pPr>
            <a:r>
              <a:rPr lang="es-ES" sz="2000" dirty="0">
                <a:latin typeface="Courier New" pitchFamily="49" charset="0"/>
                <a:cs typeface="Courier New" pitchFamily="49" charset="0"/>
              </a:rPr>
              <a:t>        case NUM:</a:t>
            </a:r>
          </a:p>
          <a:p>
            <a:pPr marL="0" indent="0">
              <a:buNone/>
            </a:pPr>
            <a:r>
              <a:rPr lang="es-ES" sz="2000" dirty="0">
                <a:latin typeface="Courier New" pitchFamily="49" charset="0"/>
                <a:cs typeface="Courier New" pitchFamily="49" charset="0"/>
              </a:rPr>
              <a:t>            </a:t>
            </a:r>
            <a:r>
              <a:rPr lang="es-ES" sz="2000" dirty="0" err="1">
                <a:latin typeface="Courier New" pitchFamily="49" charset="0"/>
                <a:cs typeface="Courier New" pitchFamily="49" charset="0"/>
              </a:rPr>
              <a:t>printf</a:t>
            </a:r>
            <a:r>
              <a:rPr lang="es-ES" sz="2000" dirty="0">
                <a:latin typeface="Courier New" pitchFamily="49" charset="0"/>
                <a:cs typeface="Courier New" pitchFamily="49" charset="0"/>
              </a:rPr>
              <a:t>("%d ", </a:t>
            </a:r>
            <a:r>
              <a:rPr lang="es-ES" sz="2000" dirty="0" err="1">
                <a:latin typeface="Courier New" pitchFamily="49" charset="0"/>
                <a:cs typeface="Courier New" pitchFamily="49" charset="0"/>
              </a:rPr>
              <a:t>tval</a:t>
            </a:r>
            <a:r>
              <a:rPr lang="es-ES" sz="2000" dirty="0">
                <a:latin typeface="Courier New" pitchFamily="49" charset="0"/>
                <a:cs typeface="Courier New" pitchFamily="49" charset="0"/>
              </a:rPr>
              <a:t>); break;</a:t>
            </a:r>
          </a:p>
          <a:p>
            <a:pPr marL="0" indent="0">
              <a:buNone/>
            </a:pPr>
            <a:r>
              <a:rPr lang="es-ES" sz="2000" dirty="0">
                <a:latin typeface="Courier New" pitchFamily="49" charset="0"/>
                <a:cs typeface="Courier New" pitchFamily="49" charset="0"/>
              </a:rPr>
              <a:t>        case ID:</a:t>
            </a:r>
          </a:p>
          <a:p>
            <a:pPr marL="0" indent="0">
              <a:buNone/>
            </a:pPr>
            <a:r>
              <a:rPr lang="es-ES" sz="2000" dirty="0">
                <a:latin typeface="Courier New" pitchFamily="49" charset="0"/>
                <a:cs typeface="Courier New" pitchFamily="49" charset="0"/>
              </a:rPr>
              <a:t>            </a:t>
            </a:r>
            <a:r>
              <a:rPr lang="es-ES" sz="2000" dirty="0" err="1">
                <a:latin typeface="Courier New" pitchFamily="49" charset="0"/>
                <a:cs typeface="Courier New" pitchFamily="49" charset="0"/>
              </a:rPr>
              <a:t>printf</a:t>
            </a:r>
            <a:r>
              <a:rPr lang="es-ES" sz="2000" dirty="0">
                <a:latin typeface="Courier New" pitchFamily="49" charset="0"/>
                <a:cs typeface="Courier New" pitchFamily="49" charset="0"/>
              </a:rPr>
              <a:t>("%s ", </a:t>
            </a:r>
            <a:r>
              <a:rPr lang="es-ES" sz="2000" dirty="0" err="1">
                <a:latin typeface="Courier New" pitchFamily="49" charset="0"/>
                <a:cs typeface="Courier New" pitchFamily="49" charset="0"/>
              </a:rPr>
              <a:t>symtable</a:t>
            </a:r>
            <a:r>
              <a:rPr lang="es-ES" sz="2000" dirty="0">
                <a:latin typeface="Courier New" pitchFamily="49" charset="0"/>
                <a:cs typeface="Courier New" pitchFamily="49" charset="0"/>
              </a:rPr>
              <a:t>[</a:t>
            </a:r>
            <a:r>
              <a:rPr lang="es-ES" sz="2000" dirty="0" err="1">
                <a:latin typeface="Courier New" pitchFamily="49" charset="0"/>
                <a:cs typeface="Courier New" pitchFamily="49" charset="0"/>
              </a:rPr>
              <a:t>tval</a:t>
            </a:r>
            <a:r>
              <a:rPr lang="es-ES" sz="2000" dirty="0">
                <a:latin typeface="Courier New" pitchFamily="49" charset="0"/>
                <a:cs typeface="Courier New" pitchFamily="49" charset="0"/>
              </a:rPr>
              <a:t>].</a:t>
            </a:r>
            <a:r>
              <a:rPr lang="es-ES" sz="2000" dirty="0" err="1">
                <a:latin typeface="Courier New" pitchFamily="49" charset="0"/>
                <a:cs typeface="Courier New" pitchFamily="49" charset="0"/>
              </a:rPr>
              <a:t>lexptr</a:t>
            </a:r>
            <a:r>
              <a:rPr lang="es-ES" sz="2000" dirty="0">
                <a:latin typeface="Courier New" pitchFamily="49" charset="0"/>
                <a:cs typeface="Courier New" pitchFamily="49" charset="0"/>
              </a:rPr>
              <a:t>); break;</a:t>
            </a:r>
          </a:p>
          <a:p>
            <a:pPr marL="0" indent="0">
              <a:buNone/>
            </a:pPr>
            <a:r>
              <a:rPr lang="es-ES" sz="2000" dirty="0">
                <a:latin typeface="Courier New" pitchFamily="49" charset="0"/>
                <a:cs typeface="Courier New" pitchFamily="49" charset="0"/>
              </a:rPr>
              <a:t>        default:</a:t>
            </a:r>
          </a:p>
          <a:p>
            <a:pPr marL="0" indent="0">
              <a:buNone/>
            </a:pPr>
            <a:r>
              <a:rPr lang="es-ES" sz="2000" dirty="0">
                <a:latin typeface="Courier New" pitchFamily="49" charset="0"/>
                <a:cs typeface="Courier New" pitchFamily="49" charset="0"/>
              </a:rPr>
              <a:t>            </a:t>
            </a:r>
            <a:r>
              <a:rPr lang="es-ES" sz="2000" dirty="0" err="1">
                <a:latin typeface="Courier New" pitchFamily="49" charset="0"/>
                <a:cs typeface="Courier New" pitchFamily="49" charset="0"/>
              </a:rPr>
              <a:t>printf</a:t>
            </a:r>
            <a:r>
              <a:rPr lang="es-ES" sz="2000" dirty="0">
                <a:latin typeface="Courier New" pitchFamily="49" charset="0"/>
                <a:cs typeface="Courier New" pitchFamily="49" charset="0"/>
              </a:rPr>
              <a:t>("</a:t>
            </a:r>
            <a:r>
              <a:rPr lang="es-ES" sz="2000" dirty="0" err="1">
                <a:latin typeface="Courier New" pitchFamily="49" charset="0"/>
                <a:cs typeface="Courier New" pitchFamily="49" charset="0"/>
              </a:rPr>
              <a:t>token</a:t>
            </a:r>
            <a:r>
              <a:rPr lang="es-ES" sz="2000" dirty="0">
                <a:latin typeface="Courier New" pitchFamily="49" charset="0"/>
                <a:cs typeface="Courier New" pitchFamily="49" charset="0"/>
              </a:rPr>
              <a:t> %d, </a:t>
            </a:r>
            <a:r>
              <a:rPr lang="es-ES" sz="2000" dirty="0" err="1">
                <a:latin typeface="Courier New" pitchFamily="49" charset="0"/>
                <a:cs typeface="Courier New" pitchFamily="49" charset="0"/>
              </a:rPr>
              <a:t>tokenval</a:t>
            </a:r>
            <a:r>
              <a:rPr lang="es-ES" sz="2000" dirty="0">
                <a:latin typeface="Courier New" pitchFamily="49" charset="0"/>
                <a:cs typeface="Courier New" pitchFamily="49" charset="0"/>
              </a:rPr>
              <a:t> %d ", t, </a:t>
            </a:r>
            <a:r>
              <a:rPr lang="es-ES" sz="2000" dirty="0" err="1">
                <a:latin typeface="Courier New" pitchFamily="49" charset="0"/>
                <a:cs typeface="Courier New" pitchFamily="49" charset="0"/>
              </a:rPr>
              <a:t>tval</a:t>
            </a:r>
            <a:r>
              <a:rPr lang="es-ES" sz="2000" dirty="0">
                <a:latin typeface="Courier New" pitchFamily="49" charset="0"/>
                <a:cs typeface="Courier New" pitchFamily="49" charset="0"/>
              </a:rPr>
              <a:t>);</a:t>
            </a:r>
          </a:p>
          <a:p>
            <a:pPr marL="0" indent="0">
              <a:buNone/>
            </a:pPr>
            <a:r>
              <a:rPr lang="es-ES" sz="2000" dirty="0">
                <a:latin typeface="Courier New" pitchFamily="49" charset="0"/>
                <a:cs typeface="Courier New" pitchFamily="49" charset="0"/>
              </a:rPr>
              <a:t>    }</a:t>
            </a:r>
            <a:endParaRPr lang="en-US" sz="2000" dirty="0">
              <a:latin typeface="Courier New" pitchFamily="49" charset="0"/>
              <a:cs typeface="Courier New" pitchFamily="49" charset="0"/>
            </a:endParaRPr>
          </a:p>
        </p:txBody>
      </p:sp>
    </p:spTree>
    <p:extLst>
      <p:ext uri="{BB962C8B-B14F-4D97-AF65-F5344CB8AC3E}">
        <p14:creationId xmlns:p14="http://schemas.microsoft.com/office/powerpoint/2010/main" val="62266926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err="1" smtClean="0"/>
              <a:t>Corridas</a:t>
            </a:r>
            <a:r>
              <a:rPr lang="en-US" dirty="0" smtClean="0"/>
              <a:t> de </a:t>
            </a:r>
            <a:r>
              <a:rPr lang="en-US" dirty="0" err="1" smtClean="0"/>
              <a:t>ejemplo</a:t>
            </a:r>
            <a:endParaRPr lang="en-US" dirty="0"/>
          </a:p>
        </p:txBody>
      </p:sp>
      <p:sp>
        <p:nvSpPr>
          <p:cNvPr id="5" name="Subtitle 4"/>
          <p:cNvSpPr>
            <a:spLocks noGrp="1"/>
          </p:cNvSpPr>
          <p:nvPr>
            <p:ph type="subTitle" idx="1"/>
          </p:nvPr>
        </p:nvSpPr>
        <p:spPr/>
        <p:txBody>
          <a:bodyPr/>
          <a:lstStyle/>
          <a:p>
            <a:r>
              <a:rPr lang="en-US" dirty="0" err="1" smtClean="0"/>
              <a:t>Aneudy</a:t>
            </a:r>
            <a:r>
              <a:rPr lang="en-US" dirty="0" smtClean="0"/>
              <a:t> </a:t>
            </a:r>
            <a:r>
              <a:rPr lang="en-US" dirty="0" err="1" smtClean="0"/>
              <a:t>Labour</a:t>
            </a:r>
            <a:r>
              <a:rPr lang="en-US" dirty="0" smtClean="0"/>
              <a:t> 100060227</a:t>
            </a:r>
            <a:endParaRPr lang="en-US" dirty="0"/>
          </a:p>
        </p:txBody>
      </p:sp>
    </p:spTree>
    <p:extLst>
      <p:ext uri="{BB962C8B-B14F-4D97-AF65-F5344CB8AC3E}">
        <p14:creationId xmlns:p14="http://schemas.microsoft.com/office/powerpoint/2010/main" val="377072697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err="1" smtClean="0"/>
              <a:t>Preguntas</a:t>
            </a:r>
            <a:endParaRPr lang="en-US" dirty="0"/>
          </a:p>
        </p:txBody>
      </p:sp>
      <p:sp>
        <p:nvSpPr>
          <p:cNvPr id="5" name="Subtitle 4"/>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17683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smtClean="0"/>
              <a:t>Notación Infija</a:t>
            </a:r>
            <a:endParaRPr lang="en-US" dirty="0"/>
          </a:p>
        </p:txBody>
      </p:sp>
      <p:sp>
        <p:nvSpPr>
          <p:cNvPr id="3" name="2 Marcador de contenido"/>
          <p:cNvSpPr>
            <a:spLocks noGrp="1"/>
          </p:cNvSpPr>
          <p:nvPr>
            <p:ph idx="1"/>
          </p:nvPr>
        </p:nvSpPr>
        <p:spPr/>
        <p:txBody>
          <a:bodyPr/>
          <a:lstStyle/>
          <a:p>
            <a:r>
              <a:rPr lang="en-US" dirty="0" smtClean="0"/>
              <a:t>La </a:t>
            </a:r>
            <a:r>
              <a:rPr lang="en-US" b="1" dirty="0" err="1" smtClean="0"/>
              <a:t>notación</a:t>
            </a:r>
            <a:r>
              <a:rPr lang="en-US" b="1" dirty="0" smtClean="0"/>
              <a:t> </a:t>
            </a:r>
            <a:r>
              <a:rPr lang="en-US" b="1" dirty="0" err="1" smtClean="0"/>
              <a:t>infija</a:t>
            </a:r>
            <a:r>
              <a:rPr lang="en-US" b="1" dirty="0" smtClean="0"/>
              <a:t> </a:t>
            </a:r>
            <a:r>
              <a:rPr lang="en-US" dirty="0" err="1" smtClean="0"/>
              <a:t>es</a:t>
            </a:r>
            <a:r>
              <a:rPr lang="en-US" dirty="0" smtClean="0"/>
              <a:t> la </a:t>
            </a:r>
            <a:r>
              <a:rPr lang="en-US" dirty="0" err="1" smtClean="0"/>
              <a:t>notación</a:t>
            </a:r>
            <a:r>
              <a:rPr lang="en-US" dirty="0" smtClean="0"/>
              <a:t> </a:t>
            </a:r>
            <a:r>
              <a:rPr lang="en-US" dirty="0" err="1" smtClean="0"/>
              <a:t>común</a:t>
            </a:r>
            <a:r>
              <a:rPr lang="en-US" dirty="0" smtClean="0"/>
              <a:t> de </a:t>
            </a:r>
            <a:r>
              <a:rPr lang="en-US" dirty="0" err="1" smtClean="0"/>
              <a:t>fórmulas</a:t>
            </a:r>
            <a:r>
              <a:rPr lang="en-US" dirty="0" smtClean="0"/>
              <a:t> </a:t>
            </a:r>
            <a:r>
              <a:rPr lang="en-US" dirty="0" err="1" smtClean="0"/>
              <a:t>aritméticas</a:t>
            </a:r>
            <a:r>
              <a:rPr lang="en-US" dirty="0" smtClean="0"/>
              <a:t> y </a:t>
            </a:r>
            <a:r>
              <a:rPr lang="en-US" dirty="0" err="1" smtClean="0"/>
              <a:t>lógicas</a:t>
            </a:r>
            <a:r>
              <a:rPr lang="en-US" dirty="0" smtClean="0"/>
              <a:t>, en la </a:t>
            </a:r>
            <a:r>
              <a:rPr lang="en-US" dirty="0" err="1" smtClean="0"/>
              <a:t>cual</a:t>
            </a:r>
            <a:r>
              <a:rPr lang="en-US" dirty="0" smtClean="0"/>
              <a:t> se </a:t>
            </a:r>
            <a:r>
              <a:rPr lang="en-US" dirty="0" err="1" smtClean="0"/>
              <a:t>escriben</a:t>
            </a:r>
            <a:r>
              <a:rPr lang="en-US" dirty="0" smtClean="0"/>
              <a:t> los </a:t>
            </a:r>
            <a:r>
              <a:rPr lang="en-US" dirty="0" err="1" smtClean="0"/>
              <a:t>operadores</a:t>
            </a:r>
            <a:r>
              <a:rPr lang="en-US" dirty="0" smtClean="0"/>
              <a:t> entre los </a:t>
            </a:r>
            <a:r>
              <a:rPr lang="en-US" dirty="0" err="1" smtClean="0"/>
              <a:t>operandos</a:t>
            </a:r>
            <a:r>
              <a:rPr lang="en-US" dirty="0" smtClean="0"/>
              <a:t> en </a:t>
            </a:r>
            <a:r>
              <a:rPr lang="en-US" dirty="0" err="1" smtClean="0"/>
              <a:t>que</a:t>
            </a:r>
            <a:r>
              <a:rPr lang="en-US" dirty="0" smtClean="0"/>
              <a:t> </a:t>
            </a:r>
            <a:r>
              <a:rPr lang="en-US" dirty="0" err="1" smtClean="0"/>
              <a:t>están</a:t>
            </a:r>
            <a:r>
              <a:rPr lang="en-US" dirty="0" smtClean="0"/>
              <a:t> </a:t>
            </a:r>
            <a:r>
              <a:rPr lang="en-US" dirty="0" err="1" smtClean="0"/>
              <a:t>actuando</a:t>
            </a:r>
            <a:r>
              <a:rPr lang="en-US" dirty="0" smtClean="0"/>
              <a:t>  </a:t>
            </a:r>
            <a:r>
              <a:rPr lang="en-US" dirty="0" err="1" smtClean="0"/>
              <a:t>usando</a:t>
            </a:r>
            <a:r>
              <a:rPr lang="en-US" dirty="0" smtClean="0"/>
              <a:t> un </a:t>
            </a:r>
            <a:r>
              <a:rPr lang="en-US" dirty="0" err="1" smtClean="0"/>
              <a:t>estilo</a:t>
            </a:r>
            <a:r>
              <a:rPr lang="en-US" dirty="0" smtClean="0"/>
              <a:t> de </a:t>
            </a:r>
            <a:r>
              <a:rPr lang="en-US" dirty="0" err="1" smtClean="0"/>
              <a:t>infijo</a:t>
            </a:r>
            <a:r>
              <a:rPr lang="en-US" dirty="0" smtClean="0"/>
              <a:t>. No </a:t>
            </a:r>
            <a:r>
              <a:rPr lang="en-US" dirty="0" err="1" smtClean="0"/>
              <a:t>es</a:t>
            </a:r>
            <a:r>
              <a:rPr lang="en-US" dirty="0" smtClean="0"/>
              <a:t> tan simple de </a:t>
            </a:r>
            <a:r>
              <a:rPr lang="en-US" dirty="0" err="1" smtClean="0"/>
              <a:t>analizar</a:t>
            </a:r>
            <a:r>
              <a:rPr lang="en-US" dirty="0" smtClean="0"/>
              <a:t> </a:t>
            </a:r>
            <a:r>
              <a:rPr lang="en-US" dirty="0" err="1" smtClean="0"/>
              <a:t>por</a:t>
            </a:r>
            <a:r>
              <a:rPr lang="en-US" dirty="0" smtClean="0"/>
              <a:t> </a:t>
            </a:r>
            <a:r>
              <a:rPr lang="en-US" dirty="0" err="1" smtClean="0"/>
              <a:t>las</a:t>
            </a:r>
            <a:r>
              <a:rPr lang="en-US" dirty="0" smtClean="0"/>
              <a:t> </a:t>
            </a:r>
            <a:r>
              <a:rPr lang="en-US" dirty="0" err="1" smtClean="0"/>
              <a:t>computadoras</a:t>
            </a:r>
            <a:r>
              <a:rPr lang="en-US" dirty="0" smtClean="0"/>
              <a:t>.</a:t>
            </a:r>
          </a:p>
          <a:p>
            <a:endParaRPr lang="en-US" dirty="0" smtClean="0"/>
          </a:p>
          <a:p>
            <a:r>
              <a:rPr lang="en-US" dirty="0" err="1" smtClean="0"/>
              <a:t>Ej</a:t>
            </a:r>
            <a:r>
              <a:rPr lang="en-US" dirty="0" smtClean="0"/>
              <a:t>. 9 - 5 + 2</a:t>
            </a:r>
            <a:br>
              <a:rPr lang="en-US" dirty="0" smtClean="0"/>
            </a:br>
            <a:endParaRPr lang="en-US" dirty="0"/>
          </a:p>
        </p:txBody>
      </p:sp>
    </p:spTree>
    <p:extLst>
      <p:ext uri="{BB962C8B-B14F-4D97-AF65-F5344CB8AC3E}">
        <p14:creationId xmlns:p14="http://schemas.microsoft.com/office/powerpoint/2010/main" val="6469192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smtClean="0"/>
              <a:t>Notación Postfija</a:t>
            </a:r>
            <a:endParaRPr lang="en-US" dirty="0"/>
          </a:p>
        </p:txBody>
      </p:sp>
      <p:sp>
        <p:nvSpPr>
          <p:cNvPr id="3" name="2 Marcador de contenido"/>
          <p:cNvSpPr>
            <a:spLocks noGrp="1"/>
          </p:cNvSpPr>
          <p:nvPr>
            <p:ph idx="1"/>
          </p:nvPr>
        </p:nvSpPr>
        <p:spPr/>
        <p:txBody>
          <a:bodyPr/>
          <a:lstStyle/>
          <a:p>
            <a:r>
              <a:rPr lang="en-US" dirty="0" smtClean="0"/>
              <a:t>La </a:t>
            </a:r>
            <a:r>
              <a:rPr lang="en-US" b="1" dirty="0" err="1" smtClean="0"/>
              <a:t>notación</a:t>
            </a:r>
            <a:r>
              <a:rPr lang="en-US" b="1" dirty="0" smtClean="0"/>
              <a:t> </a:t>
            </a:r>
            <a:r>
              <a:rPr lang="en-US" b="1" dirty="0" err="1" smtClean="0"/>
              <a:t>postfija</a:t>
            </a:r>
            <a:r>
              <a:rPr lang="en-US" b="1" dirty="0" smtClean="0"/>
              <a:t> </a:t>
            </a:r>
            <a:r>
              <a:rPr lang="en-US" dirty="0" smtClean="0"/>
              <a:t>o </a:t>
            </a:r>
            <a:r>
              <a:rPr lang="en-US" dirty="0" err="1" smtClean="0"/>
              <a:t>notación</a:t>
            </a:r>
            <a:r>
              <a:rPr lang="en-US" dirty="0" smtClean="0"/>
              <a:t> </a:t>
            </a:r>
            <a:r>
              <a:rPr lang="en-US" dirty="0" err="1" smtClean="0"/>
              <a:t>polaca</a:t>
            </a:r>
            <a:r>
              <a:rPr lang="en-US" dirty="0" smtClean="0"/>
              <a:t> </a:t>
            </a:r>
            <a:r>
              <a:rPr lang="en-US" dirty="0" err="1" smtClean="0"/>
              <a:t>inversa</a:t>
            </a:r>
            <a:r>
              <a:rPr lang="en-US" dirty="0" smtClean="0"/>
              <a:t>, o (en </a:t>
            </a:r>
            <a:r>
              <a:rPr lang="en-US" dirty="0" err="1" smtClean="0"/>
              <a:t>inglés</a:t>
            </a:r>
            <a:r>
              <a:rPr lang="en-US" dirty="0" smtClean="0"/>
              <a:t>, Reverse Polish Notation, o RPN), </a:t>
            </a:r>
            <a:r>
              <a:rPr lang="en-US" dirty="0" err="1" smtClean="0"/>
              <a:t>es</a:t>
            </a:r>
            <a:r>
              <a:rPr lang="en-US" dirty="0" smtClean="0"/>
              <a:t> un </a:t>
            </a:r>
            <a:r>
              <a:rPr lang="en-US" dirty="0" err="1" smtClean="0"/>
              <a:t>método</a:t>
            </a:r>
            <a:r>
              <a:rPr lang="en-US" dirty="0" smtClean="0"/>
              <a:t> </a:t>
            </a:r>
            <a:r>
              <a:rPr lang="en-US" dirty="0" err="1" smtClean="0"/>
              <a:t>algebraico</a:t>
            </a:r>
            <a:r>
              <a:rPr lang="en-US" dirty="0" smtClean="0"/>
              <a:t> </a:t>
            </a:r>
            <a:r>
              <a:rPr lang="en-US" dirty="0" err="1" smtClean="0"/>
              <a:t>alternativo</a:t>
            </a:r>
            <a:r>
              <a:rPr lang="en-US" dirty="0" smtClean="0"/>
              <a:t> de </a:t>
            </a:r>
            <a:r>
              <a:rPr lang="en-US" dirty="0" err="1" smtClean="0"/>
              <a:t>introducción</a:t>
            </a:r>
            <a:r>
              <a:rPr lang="en-US" dirty="0" smtClean="0"/>
              <a:t> de </a:t>
            </a:r>
            <a:r>
              <a:rPr lang="en-US" dirty="0" err="1" smtClean="0"/>
              <a:t>datos</a:t>
            </a:r>
            <a:r>
              <a:rPr lang="en-US" dirty="0" smtClean="0"/>
              <a:t>. En </a:t>
            </a:r>
            <a:r>
              <a:rPr lang="en-US" dirty="0" err="1" smtClean="0"/>
              <a:t>esta</a:t>
            </a:r>
            <a:r>
              <a:rPr lang="en-US" dirty="0" smtClean="0"/>
              <a:t> </a:t>
            </a:r>
            <a:r>
              <a:rPr lang="en-US" dirty="0" err="1" smtClean="0"/>
              <a:t>notación</a:t>
            </a:r>
            <a:r>
              <a:rPr lang="en-US" dirty="0" smtClean="0"/>
              <a:t> </a:t>
            </a:r>
            <a:r>
              <a:rPr lang="en-US" dirty="0" err="1" smtClean="0"/>
              <a:t>primero</a:t>
            </a:r>
            <a:r>
              <a:rPr lang="en-US" dirty="0" smtClean="0"/>
              <a:t> </a:t>
            </a:r>
            <a:r>
              <a:rPr lang="en-US" dirty="0" err="1" smtClean="0"/>
              <a:t>están</a:t>
            </a:r>
            <a:r>
              <a:rPr lang="en-US" dirty="0" smtClean="0"/>
              <a:t> los </a:t>
            </a:r>
            <a:r>
              <a:rPr lang="en-US" dirty="0" err="1" smtClean="0"/>
              <a:t>operandos</a:t>
            </a:r>
            <a:r>
              <a:rPr lang="en-US" dirty="0" smtClean="0"/>
              <a:t> y </a:t>
            </a:r>
            <a:r>
              <a:rPr lang="en-US" dirty="0" err="1" smtClean="0"/>
              <a:t>después</a:t>
            </a:r>
            <a:r>
              <a:rPr lang="en-US" dirty="0" smtClean="0"/>
              <a:t> </a:t>
            </a:r>
            <a:r>
              <a:rPr lang="en-US" dirty="0" err="1" smtClean="0"/>
              <a:t>viene</a:t>
            </a:r>
            <a:r>
              <a:rPr lang="en-US" dirty="0" smtClean="0"/>
              <a:t> el </a:t>
            </a:r>
            <a:r>
              <a:rPr lang="en-US" dirty="0" err="1" smtClean="0"/>
              <a:t>operador</a:t>
            </a:r>
            <a:r>
              <a:rPr lang="en-US" dirty="0" smtClean="0"/>
              <a:t> </a:t>
            </a:r>
            <a:r>
              <a:rPr lang="en-US" dirty="0" err="1" smtClean="0"/>
              <a:t>que</a:t>
            </a:r>
            <a:r>
              <a:rPr lang="en-US" dirty="0" smtClean="0"/>
              <a:t> </a:t>
            </a:r>
            <a:r>
              <a:rPr lang="en-US" dirty="0" err="1" smtClean="0"/>
              <a:t>va</a:t>
            </a:r>
            <a:r>
              <a:rPr lang="en-US" dirty="0" smtClean="0"/>
              <a:t> a </a:t>
            </a:r>
            <a:r>
              <a:rPr lang="en-US" dirty="0" err="1" smtClean="0"/>
              <a:t>realizar</a:t>
            </a:r>
            <a:r>
              <a:rPr lang="en-US" dirty="0" smtClean="0"/>
              <a:t> los </a:t>
            </a:r>
            <a:r>
              <a:rPr lang="en-US" dirty="0" err="1" smtClean="0"/>
              <a:t>cálculos</a:t>
            </a:r>
            <a:r>
              <a:rPr lang="en-US" dirty="0" smtClean="0"/>
              <a:t> </a:t>
            </a:r>
            <a:r>
              <a:rPr lang="en-US" dirty="0" err="1" smtClean="0"/>
              <a:t>sobre</a:t>
            </a:r>
            <a:r>
              <a:rPr lang="en-US" dirty="0" smtClean="0"/>
              <a:t> </a:t>
            </a:r>
            <a:r>
              <a:rPr lang="en-US" dirty="0" err="1" smtClean="0"/>
              <a:t>ellos</a:t>
            </a:r>
            <a:r>
              <a:rPr lang="en-US" dirty="0" smtClean="0"/>
              <a:t>. </a:t>
            </a:r>
            <a:r>
              <a:rPr lang="en-US" dirty="0" err="1" smtClean="0"/>
              <a:t>Esta</a:t>
            </a:r>
            <a:r>
              <a:rPr lang="en-US" dirty="0" smtClean="0"/>
              <a:t> </a:t>
            </a:r>
            <a:r>
              <a:rPr lang="en-US" dirty="0" err="1" smtClean="0"/>
              <a:t>notación</a:t>
            </a:r>
            <a:r>
              <a:rPr lang="en-US" dirty="0" smtClean="0"/>
              <a:t> no </a:t>
            </a:r>
            <a:r>
              <a:rPr lang="en-US" dirty="0" err="1" smtClean="0"/>
              <a:t>requiere</a:t>
            </a:r>
            <a:r>
              <a:rPr lang="en-US" dirty="0" smtClean="0"/>
              <a:t> de </a:t>
            </a:r>
            <a:r>
              <a:rPr lang="en-US" dirty="0" err="1" smtClean="0"/>
              <a:t>paréntesis</a:t>
            </a:r>
            <a:r>
              <a:rPr lang="en-US" dirty="0" smtClean="0"/>
              <a:t> </a:t>
            </a:r>
            <a:r>
              <a:rPr lang="en-US" dirty="0" err="1" smtClean="0"/>
              <a:t>para</a:t>
            </a:r>
            <a:r>
              <a:rPr lang="en-US" dirty="0" smtClean="0"/>
              <a:t> </a:t>
            </a:r>
            <a:r>
              <a:rPr lang="en-US" dirty="0" err="1" smtClean="0"/>
              <a:t>especificar</a:t>
            </a:r>
            <a:r>
              <a:rPr lang="en-US" dirty="0" smtClean="0"/>
              <a:t> el </a:t>
            </a:r>
            <a:r>
              <a:rPr lang="en-US" dirty="0" err="1" smtClean="0"/>
              <a:t>orden</a:t>
            </a:r>
            <a:r>
              <a:rPr lang="en-US" dirty="0" smtClean="0"/>
              <a:t> de </a:t>
            </a:r>
            <a:r>
              <a:rPr lang="en-US" dirty="0" err="1" smtClean="0"/>
              <a:t>las</a:t>
            </a:r>
            <a:r>
              <a:rPr lang="en-US" dirty="0" smtClean="0"/>
              <a:t> </a:t>
            </a:r>
            <a:r>
              <a:rPr lang="en-US" dirty="0" err="1" smtClean="0"/>
              <a:t>operaciones</a:t>
            </a:r>
            <a:r>
              <a:rPr lang="en-US" dirty="0" smtClean="0"/>
              <a:t>. Este </a:t>
            </a:r>
            <a:r>
              <a:rPr lang="en-US" dirty="0" err="1" smtClean="0"/>
              <a:t>método</a:t>
            </a:r>
            <a:r>
              <a:rPr lang="en-US" dirty="0" smtClean="0"/>
              <a:t> </a:t>
            </a:r>
            <a:r>
              <a:rPr lang="en-US" dirty="0" err="1" smtClean="0"/>
              <a:t>es</a:t>
            </a:r>
            <a:r>
              <a:rPr lang="en-US" dirty="0" smtClean="0"/>
              <a:t> </a:t>
            </a:r>
            <a:r>
              <a:rPr lang="en-US" dirty="0" err="1" smtClean="0"/>
              <a:t>más</a:t>
            </a:r>
            <a:r>
              <a:rPr lang="en-US" dirty="0" smtClean="0"/>
              <a:t> simple de </a:t>
            </a:r>
            <a:r>
              <a:rPr lang="en-US" dirty="0" err="1" smtClean="0"/>
              <a:t>analizar</a:t>
            </a:r>
            <a:r>
              <a:rPr lang="en-US" dirty="0" smtClean="0"/>
              <a:t> </a:t>
            </a:r>
            <a:r>
              <a:rPr lang="en-US" dirty="0" err="1" smtClean="0"/>
              <a:t>por</a:t>
            </a:r>
            <a:r>
              <a:rPr lang="en-US" dirty="0" smtClean="0"/>
              <a:t> </a:t>
            </a:r>
            <a:r>
              <a:rPr lang="en-US" dirty="0" err="1" smtClean="0"/>
              <a:t>las</a:t>
            </a:r>
            <a:r>
              <a:rPr lang="en-US" dirty="0" smtClean="0"/>
              <a:t> </a:t>
            </a:r>
            <a:r>
              <a:rPr lang="en-US" dirty="0" err="1" smtClean="0"/>
              <a:t>computadoras</a:t>
            </a:r>
            <a:r>
              <a:rPr lang="en-US" dirty="0" smtClean="0"/>
              <a:t>.</a:t>
            </a:r>
          </a:p>
          <a:p>
            <a:endParaRPr lang="en-US" dirty="0" smtClean="0"/>
          </a:p>
          <a:p>
            <a:r>
              <a:rPr lang="en-US" dirty="0" err="1" smtClean="0"/>
              <a:t>Ej</a:t>
            </a:r>
            <a:r>
              <a:rPr lang="en-US" dirty="0" smtClean="0"/>
              <a:t>. 9 5 - 2 +</a:t>
            </a:r>
          </a:p>
          <a:p>
            <a:endParaRPr lang="en-US" dirty="0" smtClean="0"/>
          </a:p>
          <a:p>
            <a:endParaRPr lang="en-US" dirty="0"/>
          </a:p>
        </p:txBody>
      </p:sp>
    </p:spTree>
    <p:extLst>
      <p:ext uri="{BB962C8B-B14F-4D97-AF65-F5344CB8AC3E}">
        <p14:creationId xmlns:p14="http://schemas.microsoft.com/office/powerpoint/2010/main" val="563166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n-US" dirty="0"/>
              <a:t>El </a:t>
            </a:r>
            <a:r>
              <a:rPr lang="en-US" dirty="0" err="1"/>
              <a:t>Compilador</a:t>
            </a:r>
            <a:endParaRPr lang="en-US" dirty="0"/>
          </a:p>
        </p:txBody>
      </p:sp>
      <p:sp>
        <p:nvSpPr>
          <p:cNvPr id="6" name="Content Placeholder 5"/>
          <p:cNvSpPr>
            <a:spLocks noGrp="1"/>
          </p:cNvSpPr>
          <p:nvPr>
            <p:ph sz="quarter" idx="1"/>
          </p:nvPr>
        </p:nvSpPr>
        <p:spPr/>
        <p:txBody>
          <a:bodyPr/>
          <a:lstStyle/>
          <a:p>
            <a:r>
              <a:rPr lang="en-US" dirty="0"/>
              <a:t>El </a:t>
            </a:r>
            <a:r>
              <a:rPr lang="en-US" dirty="0" err="1" smtClean="0"/>
              <a:t>Compilador</a:t>
            </a:r>
            <a:r>
              <a:rPr lang="en-US" dirty="0" smtClean="0"/>
              <a:t> </a:t>
            </a:r>
            <a:r>
              <a:rPr lang="en-US" dirty="0"/>
              <a:t>se </a:t>
            </a:r>
            <a:r>
              <a:rPr lang="en-US" dirty="0" err="1"/>
              <a:t>diseña</a:t>
            </a:r>
            <a:r>
              <a:rPr lang="en-US" dirty="0"/>
              <a:t> </a:t>
            </a:r>
            <a:r>
              <a:rPr lang="en-US" dirty="0" err="1"/>
              <a:t>usando</a:t>
            </a:r>
            <a:r>
              <a:rPr lang="en-US" dirty="0"/>
              <a:t> la </a:t>
            </a:r>
            <a:r>
              <a:rPr lang="en-US" dirty="0" err="1"/>
              <a:t>siguiente</a:t>
            </a:r>
            <a:r>
              <a:rPr lang="en-US" dirty="0"/>
              <a:t> </a:t>
            </a:r>
            <a:r>
              <a:rPr lang="en-US" dirty="0" err="1"/>
              <a:t>definición</a:t>
            </a:r>
            <a:r>
              <a:rPr lang="en-US" dirty="0"/>
              <a:t> </a:t>
            </a:r>
            <a:r>
              <a:rPr lang="en-US" dirty="0" err="1"/>
              <a:t>dirigida</a:t>
            </a:r>
            <a:r>
              <a:rPr lang="en-US" dirty="0"/>
              <a:t> </a:t>
            </a:r>
            <a:r>
              <a:rPr lang="en-US" dirty="0" err="1"/>
              <a:t>por</a:t>
            </a:r>
            <a:r>
              <a:rPr lang="en-US" dirty="0"/>
              <a:t> </a:t>
            </a:r>
            <a:r>
              <a:rPr lang="en-US" dirty="0" err="1"/>
              <a:t>sintaxis</a:t>
            </a:r>
            <a:r>
              <a:rPr lang="en-US" dirty="0"/>
              <a:t>:</a:t>
            </a:r>
          </a:p>
        </p:txBody>
      </p:sp>
    </p:spTree>
    <p:extLst>
      <p:ext uri="{BB962C8B-B14F-4D97-AF65-F5344CB8AC3E}">
        <p14:creationId xmlns:p14="http://schemas.microsoft.com/office/powerpoint/2010/main" val="25223174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n-US" dirty="0"/>
              <a:t>El </a:t>
            </a:r>
            <a:r>
              <a:rPr lang="en-US" dirty="0" err="1"/>
              <a:t>Compilador</a:t>
            </a:r>
            <a:endParaRPr lang="en-US" dirty="0"/>
          </a:p>
        </p:txBody>
      </p:sp>
      <p:pic>
        <p:nvPicPr>
          <p:cNvPr id="4" name="3 Marcador de contenido"/>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0" y="1676400"/>
            <a:ext cx="6781800" cy="4480560"/>
          </a:xfrm>
        </p:spPr>
      </p:pic>
    </p:spTree>
    <p:extLst>
      <p:ext uri="{BB962C8B-B14F-4D97-AF65-F5344CB8AC3E}">
        <p14:creationId xmlns:p14="http://schemas.microsoft.com/office/powerpoint/2010/main" val="19731771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509</TotalTime>
  <Words>2042</Words>
  <Application>Microsoft Office PowerPoint</Application>
  <PresentationFormat>On-screen Show (4:3)</PresentationFormat>
  <Paragraphs>392</Paragraphs>
  <Slides>58</Slides>
  <Notes>0</Notes>
  <HiddenSlides>0</HiddenSlides>
  <MMClips>0</MMClips>
  <ScaleCrop>false</ScaleCrop>
  <HeadingPairs>
    <vt:vector size="4" baseType="variant">
      <vt:variant>
        <vt:lpstr>Theme</vt:lpstr>
      </vt:variant>
      <vt:variant>
        <vt:i4>1</vt:i4>
      </vt:variant>
      <vt:variant>
        <vt:lpstr>Slide Titles</vt:lpstr>
      </vt:variant>
      <vt:variant>
        <vt:i4>58</vt:i4>
      </vt:variant>
    </vt:vector>
  </HeadingPairs>
  <TitlesOfParts>
    <vt:vector size="59" baseType="lpstr">
      <vt:lpstr>Oriel</vt:lpstr>
      <vt:lpstr>Universidad Autónoma de Santo Domingo</vt:lpstr>
      <vt:lpstr>Un compilador sencillo de una pasada</vt:lpstr>
      <vt:lpstr>Agenda</vt:lpstr>
      <vt:lpstr>El Compilador</vt:lpstr>
      <vt:lpstr>El Compilador</vt:lpstr>
      <vt:lpstr>Notación Infija</vt:lpstr>
      <vt:lpstr>Notación Postfija</vt:lpstr>
      <vt:lpstr>El Compilador</vt:lpstr>
      <vt:lpstr>El Compilador</vt:lpstr>
      <vt:lpstr>Estructura del código</vt:lpstr>
      <vt:lpstr>Lenguaje C</vt:lpstr>
      <vt:lpstr>¿Que es el lenguaje C?</vt:lpstr>
      <vt:lpstr>Cualidades y funciones del lenguaje C</vt:lpstr>
      <vt:lpstr>Directivas</vt:lpstr>
      <vt:lpstr>Librerías y Funciones</vt:lpstr>
      <vt:lpstr>Librerías y Funciones</vt:lpstr>
      <vt:lpstr>Librerías y Funciones</vt:lpstr>
      <vt:lpstr>Encabezado global.h</vt:lpstr>
      <vt:lpstr>Encabezado global.h</vt:lpstr>
      <vt:lpstr>Encabezado global.h</vt:lpstr>
      <vt:lpstr>init.c</vt:lpstr>
      <vt:lpstr>init.c</vt:lpstr>
      <vt:lpstr>init.c</vt:lpstr>
      <vt:lpstr>main.c</vt:lpstr>
      <vt:lpstr>main.c</vt:lpstr>
      <vt:lpstr>Analizador léxico lexer.c</vt:lpstr>
      <vt:lpstr>Analizador léxico lexer.c</vt:lpstr>
      <vt:lpstr>Analizador léxico lexer.c</vt:lpstr>
      <vt:lpstr> Analizador léxico lexer.c</vt:lpstr>
      <vt:lpstr>Analizador léxico lexer.c</vt:lpstr>
      <vt:lpstr>Analizador léxico lexer.c</vt:lpstr>
      <vt:lpstr>Analizador léxico lexer.c</vt:lpstr>
      <vt:lpstr>Analizador léxico lexer.c</vt:lpstr>
      <vt:lpstr>Analizador léxico lexer.c</vt:lpstr>
      <vt:lpstr>Analizador Sintáctico</vt:lpstr>
      <vt:lpstr>Analizador Sintáctico</vt:lpstr>
      <vt:lpstr>Analizador Sintáctico</vt:lpstr>
      <vt:lpstr>Analizador Sintáctico</vt:lpstr>
      <vt:lpstr>Analizador Sintáctico</vt:lpstr>
      <vt:lpstr>Analizador Sintáctico</vt:lpstr>
      <vt:lpstr>Analizador Sintáctico parser.c</vt:lpstr>
      <vt:lpstr>Analizador Sintáctico parser.c</vt:lpstr>
      <vt:lpstr>Analizador Sintáctico parser.c</vt:lpstr>
      <vt:lpstr>Analizador Sintáctico parser.c</vt:lpstr>
      <vt:lpstr>Analizador Sintáctico parser.c</vt:lpstr>
      <vt:lpstr>Analizador Sintáctico parser.c</vt:lpstr>
      <vt:lpstr>La tabla de símbolos symbol.c</vt:lpstr>
      <vt:lpstr>La tabla de símbolos symbol.c</vt:lpstr>
      <vt:lpstr>La tabla de símbolos symbol.c</vt:lpstr>
      <vt:lpstr>La tabla de símbolos symbol.c</vt:lpstr>
      <vt:lpstr>La tabla de símbolos symbol.c</vt:lpstr>
      <vt:lpstr>La tabla de símbolos symbol.c</vt:lpstr>
      <vt:lpstr>Error.c</vt:lpstr>
      <vt:lpstr>Error.c</vt:lpstr>
      <vt:lpstr>emitter.c</vt:lpstr>
      <vt:lpstr>emitter.c</vt:lpstr>
      <vt:lpstr>Corridas de ejemplo</vt:lpstr>
      <vt:lpstr>Preguntas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Aneudy Labour</dc:creator>
  <cp:lastModifiedBy>Aneudy Labour</cp:lastModifiedBy>
  <cp:revision>22</cp:revision>
  <dcterms:created xsi:type="dcterms:W3CDTF">2019-03-07T14:50:39Z</dcterms:created>
  <dcterms:modified xsi:type="dcterms:W3CDTF">2019-03-07T23:51:55Z</dcterms:modified>
</cp:coreProperties>
</file>