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18" autoAdjust="0"/>
  </p:normalViewPr>
  <p:slideViewPr>
    <p:cSldViewPr snapToGrid="0">
      <p:cViewPr varScale="1">
        <p:scale>
          <a:sx n="69" d="100"/>
          <a:sy n="69" d="100"/>
        </p:scale>
        <p:origin x="12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F186C-C65C-4BB2-809C-0EBCE48A920C}" type="datetimeFigureOut">
              <a:rPr lang="zh-CN" altLang="en-US" smtClean="0"/>
              <a:t>2017/3/20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474B7-2127-4F58-A633-F390F417A7A3}" type="slidenum">
              <a:rPr lang="zh-CN" altLang="en-US" smtClean="0"/>
              <a:t>‹#›</a:t>
            </a:fld>
            <a:endParaRPr lang="zh-CN" altLang="en-US"/>
          </a:p>
        </p:txBody>
      </p:sp>
    </p:spTree>
    <p:extLst>
      <p:ext uri="{BB962C8B-B14F-4D97-AF65-F5344CB8AC3E}">
        <p14:creationId xmlns:p14="http://schemas.microsoft.com/office/powerpoint/2010/main" val="2903130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a:t>
            </a:r>
            <a:r>
              <a:rPr lang="zh-CN" altLang="en-US" sz="1200" dirty="0" smtClean="0">
                <a:latin typeface="微软雅黑" panose="020B0503020204020204" pitchFamily="34" charset="-122"/>
                <a:ea typeface="微软雅黑" panose="020B0503020204020204" pitchFamily="34" charset="-122"/>
              </a:rPr>
              <a:t>当</a:t>
            </a:r>
            <a:r>
              <a:rPr lang="en-US" altLang="zh-CN" sz="1200" dirty="0" smtClean="0">
                <a:latin typeface="微软雅黑" panose="020B0503020204020204" pitchFamily="34" charset="-122"/>
                <a:ea typeface="微软雅黑" panose="020B0503020204020204" pitchFamily="34" charset="-122"/>
              </a:rPr>
              <a:t>CPU</a:t>
            </a:r>
            <a:r>
              <a:rPr lang="zh-CN" altLang="en-US" sz="1200" dirty="0" smtClean="0">
                <a:latin typeface="微软雅黑" panose="020B0503020204020204" pitchFamily="34" charset="-122"/>
                <a:ea typeface="微软雅黑" panose="020B0503020204020204" pitchFamily="34" charset="-122"/>
              </a:rPr>
              <a:t>需要数据时，首先在缓存中查找，如果该数据在缓存中则命中，那么缓存很快就把数据返回给</a:t>
            </a:r>
            <a:r>
              <a:rPr lang="en-US" altLang="zh-CN" sz="1200" dirty="0" smtClean="0">
                <a:latin typeface="微软雅黑" panose="020B0503020204020204" pitchFamily="34" charset="-122"/>
                <a:ea typeface="微软雅黑" panose="020B0503020204020204" pitchFamily="34" charset="-122"/>
              </a:rPr>
              <a:t>CPU</a:t>
            </a:r>
            <a:r>
              <a:rPr lang="zh-CN" altLang="en-US" sz="1200" dirty="0" smtClean="0">
                <a:latin typeface="微软雅黑" panose="020B0503020204020204" pitchFamily="34" charset="-122"/>
                <a:ea typeface="微软雅黑" panose="020B0503020204020204" pitchFamily="34" charset="-122"/>
              </a:rPr>
              <a:t>。由于无法猜测</a:t>
            </a:r>
            <a:r>
              <a:rPr lang="en-US" altLang="zh-CN" sz="1200" dirty="0" smtClean="0">
                <a:latin typeface="微软雅黑" panose="020B0503020204020204" pitchFamily="34" charset="-122"/>
                <a:ea typeface="微软雅黑" panose="020B0503020204020204" pitchFamily="34" charset="-122"/>
              </a:rPr>
              <a:t>CPU</a:t>
            </a:r>
            <a:r>
              <a:rPr lang="zh-CN" altLang="en-US" sz="1200" dirty="0" smtClean="0">
                <a:latin typeface="微软雅黑" panose="020B0503020204020204" pitchFamily="34" charset="-122"/>
                <a:ea typeface="微软雅黑" panose="020B0503020204020204" pitchFamily="34" charset="-122"/>
              </a:rPr>
              <a:t>将使用什么数据，故缓存仅存储最近一段时间内</a:t>
            </a:r>
            <a:r>
              <a:rPr lang="en-US" altLang="zh-CN" sz="1200" dirty="0" smtClean="0">
                <a:latin typeface="微软雅黑" panose="020B0503020204020204" pitchFamily="34" charset="-122"/>
                <a:ea typeface="微软雅黑" panose="020B0503020204020204" pitchFamily="34" charset="-122"/>
              </a:rPr>
              <a:t>CPU</a:t>
            </a:r>
            <a:r>
              <a:rPr lang="zh-CN" altLang="en-US" sz="1200" dirty="0" smtClean="0">
                <a:latin typeface="微软雅黑" panose="020B0503020204020204" pitchFamily="34" charset="-122"/>
                <a:ea typeface="微软雅黑" panose="020B0503020204020204" pitchFamily="34" charset="-122"/>
              </a:rPr>
              <a:t>从主内存中获取的数据副本。如果缓存缺失（没有命中），则需要重填（</a:t>
            </a:r>
            <a:r>
              <a:rPr lang="en-US" altLang="zh-CN" sz="1200" dirty="0" smtClean="0">
                <a:latin typeface="微软雅黑" panose="020B0503020204020204" pitchFamily="34" charset="-122"/>
                <a:ea typeface="微软雅黑" panose="020B0503020204020204" pitchFamily="34" charset="-122"/>
              </a:rPr>
              <a:t>Invalidate and Refill</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）当然，</a:t>
            </a:r>
            <a:r>
              <a:rPr lang="en-US" altLang="zh-CN" sz="1200" dirty="0" smtClean="0">
                <a:latin typeface="微软雅黑" panose="020B0503020204020204" pitchFamily="34" charset="-122"/>
                <a:ea typeface="微软雅黑" panose="020B0503020204020204" pitchFamily="34" charset="-122"/>
              </a:rPr>
              <a:t>x86</a:t>
            </a:r>
            <a:r>
              <a:rPr lang="zh-CN" altLang="en-US" sz="1200" dirty="0" smtClean="0">
                <a:latin typeface="微软雅黑" panose="020B0503020204020204" pitchFamily="34" charset="-122"/>
                <a:ea typeface="微软雅黑" panose="020B0503020204020204" pitchFamily="34" charset="-122"/>
              </a:rPr>
              <a:t>使用堆栈来代替寄存器给这些额外存取使用，这些堆栈位置将是内存中使用非常频繁的区域，对应高速缓存的使用效率非常高。</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5B3474B7-2127-4F58-A633-F390F417A7A3}" type="slidenum">
              <a:rPr lang="zh-CN" altLang="en-US" smtClean="0"/>
              <a:t>5</a:t>
            </a:fld>
            <a:endParaRPr lang="zh-CN" altLang="en-US"/>
          </a:p>
        </p:txBody>
      </p:sp>
    </p:spTree>
    <p:extLst>
      <p:ext uri="{BB962C8B-B14F-4D97-AF65-F5344CB8AC3E}">
        <p14:creationId xmlns:p14="http://schemas.microsoft.com/office/powerpoint/2010/main" val="202996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结构冒险</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不同阶段的执行步骤由于硬件资源冲突不能同时进行 </a:t>
            </a:r>
            <a:r>
              <a:rPr lang="en-US" altLang="zh-CN" sz="1400" dirty="0" smtClean="0">
                <a:latin typeface="微软雅黑" panose="020B0503020204020204" pitchFamily="34" charset="-122"/>
                <a:ea typeface="微软雅黑" panose="020B0503020204020204" pitchFamily="34" charset="-122"/>
              </a:rPr>
              <a:t>MIPS</a:t>
            </a:r>
            <a:r>
              <a:rPr lang="zh-CN" altLang="en-US" sz="1400" dirty="0" smtClean="0">
                <a:latin typeface="微软雅黑" panose="020B0503020204020204" pitchFamily="34" charset="-122"/>
                <a:ea typeface="微软雅黑" panose="020B0503020204020204" pitchFamily="34" charset="-122"/>
              </a:rPr>
              <a:t>处理器的流水线中，</a:t>
            </a:r>
            <a:r>
              <a:rPr lang="en-US" altLang="zh-CN" sz="1400" dirty="0" smtClean="0">
                <a:latin typeface="微软雅黑" panose="020B0503020204020204" pitchFamily="34" charset="-122"/>
                <a:ea typeface="微软雅黑" panose="020B0503020204020204" pitchFamily="34" charset="-122"/>
              </a:rPr>
              <a:t>IF</a:t>
            </a:r>
            <a:r>
              <a:rPr lang="zh-CN" altLang="en-US" sz="1400" dirty="0" smtClean="0">
                <a:latin typeface="微软雅黑" panose="020B0503020204020204" pitchFamily="34" charset="-122"/>
                <a:ea typeface="微软雅黑" panose="020B0503020204020204" pitchFamily="34" charset="-122"/>
              </a:rPr>
              <a:t>阶段需要访问存储器拿指令，</a:t>
            </a:r>
            <a:r>
              <a:rPr lang="en-US" altLang="zh-CN" sz="1400" dirty="0" smtClean="0">
                <a:latin typeface="微软雅黑" panose="020B0503020204020204" pitchFamily="34" charset="-122"/>
                <a:ea typeface="微软雅黑" panose="020B0503020204020204" pitchFamily="34" charset="-122"/>
              </a:rPr>
              <a:t>MEM</a:t>
            </a:r>
            <a:r>
              <a:rPr lang="zh-CN" altLang="en-US" sz="1400" dirty="0" smtClean="0">
                <a:latin typeface="微软雅黑" panose="020B0503020204020204" pitchFamily="34" charset="-122"/>
                <a:ea typeface="微软雅黑" panose="020B0503020204020204" pitchFamily="34" charset="-122"/>
              </a:rPr>
              <a:t>阶段需要访问存储器拿数据，这两个动作都要访问存储器，造成存储器和寄存器之间的总线冲突，而不能同时进行。但是，现代处理器，程序被存储在</a:t>
            </a:r>
            <a:r>
              <a:rPr lang="en-US" altLang="zh-CN" sz="1400" dirty="0" smtClean="0">
                <a:latin typeface="微软雅黑" panose="020B0503020204020204" pitchFamily="34" charset="-122"/>
                <a:ea typeface="微软雅黑" panose="020B0503020204020204" pitchFamily="34" charset="-122"/>
              </a:rPr>
              <a:t>L1P Cache</a:t>
            </a:r>
            <a:r>
              <a:rPr lang="zh-CN" altLang="en-US" sz="1400" dirty="0" smtClean="0">
                <a:latin typeface="微软雅黑" panose="020B0503020204020204" pitchFamily="34" charset="-122"/>
                <a:ea typeface="微软雅黑" panose="020B0503020204020204" pitchFamily="34" charset="-122"/>
              </a:rPr>
              <a:t>中，数据被存在</a:t>
            </a:r>
            <a:r>
              <a:rPr lang="en-US" altLang="zh-CN" sz="1400" dirty="0" smtClean="0">
                <a:latin typeface="微软雅黑" panose="020B0503020204020204" pitchFamily="34" charset="-122"/>
                <a:ea typeface="微软雅黑" panose="020B0503020204020204" pitchFamily="34" charset="-122"/>
              </a:rPr>
              <a:t>L1D Cache</a:t>
            </a:r>
            <a:r>
              <a:rPr lang="zh-CN" altLang="en-US" sz="1400" dirty="0" smtClean="0">
                <a:latin typeface="微软雅黑" panose="020B0503020204020204" pitchFamily="34" charset="-122"/>
                <a:ea typeface="微软雅黑" panose="020B0503020204020204" pitchFamily="34" charset="-122"/>
              </a:rPr>
              <a:t>中，所以不会冲突。</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数据冒险</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流水线使得原先有先后顺序的指令同时处理，当出现某些指令组合时，可能会导致使用了错误的数据。 </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因此，</a:t>
            </a:r>
            <a:r>
              <a:rPr lang="en-US" altLang="zh-CN" sz="1400" dirty="0" smtClean="0">
                <a:latin typeface="微软雅黑" panose="020B0503020204020204" pitchFamily="34" charset="-122"/>
                <a:ea typeface="微软雅黑" panose="020B0503020204020204" pitchFamily="34" charset="-122"/>
              </a:rPr>
              <a:t>cpu</a:t>
            </a:r>
            <a:r>
              <a:rPr lang="zh-CN" altLang="en-US" sz="1400" dirty="0" smtClean="0">
                <a:latin typeface="微软雅黑" panose="020B0503020204020204" pitchFamily="34" charset="-122"/>
                <a:ea typeface="微软雅黑" panose="020B0503020204020204" pitchFamily="34" charset="-122"/>
              </a:rPr>
              <a:t>采用直通</a:t>
            </a:r>
            <a:r>
              <a:rPr lang="en-US" altLang="zh-CN" sz="1400" dirty="0" smtClean="0">
                <a:latin typeface="微软雅黑" panose="020B0503020204020204" pitchFamily="34" charset="-122"/>
                <a:ea typeface="微软雅黑" panose="020B0503020204020204" pitchFamily="34" charset="-122"/>
              </a:rPr>
              <a:t>(forwarding)</a:t>
            </a:r>
            <a:r>
              <a:rPr lang="zh-CN" altLang="en-US" sz="1400" dirty="0" smtClean="0">
                <a:latin typeface="微软雅黑" panose="020B0503020204020204" pitchFamily="34" charset="-122"/>
                <a:ea typeface="微软雅黑" panose="020B0503020204020204" pitchFamily="34" charset="-122"/>
              </a:rPr>
              <a:t>来解决：如果当前指令的源操作数在</a:t>
            </a:r>
            <a:r>
              <a:rPr lang="en-US" altLang="zh-CN" sz="1400" dirty="0" smtClean="0">
                <a:latin typeface="微软雅黑" panose="020B0503020204020204" pitchFamily="34" charset="-122"/>
                <a:ea typeface="微软雅黑" panose="020B0503020204020204" pitchFamily="34" charset="-122"/>
              </a:rPr>
              <a:t>EX/MEM</a:t>
            </a:r>
            <a:r>
              <a:rPr lang="zh-CN" altLang="en-US" sz="1400" dirty="0" smtClean="0">
                <a:latin typeface="微软雅黑" panose="020B0503020204020204" pitchFamily="34" charset="-122"/>
                <a:ea typeface="微软雅黑" panose="020B0503020204020204" pitchFamily="34" charset="-122"/>
              </a:rPr>
              <a:t>的流水线寄存器中，就直接将流水线寄存器中的值传递给</a:t>
            </a:r>
            <a:r>
              <a:rPr lang="en-US" altLang="zh-CN" sz="1400" dirty="0" smtClean="0">
                <a:latin typeface="微软雅黑" panose="020B0503020204020204" pitchFamily="34" charset="-122"/>
                <a:ea typeface="微软雅黑" panose="020B0503020204020204" pitchFamily="34" charset="-122"/>
              </a:rPr>
              <a:t>ALU</a:t>
            </a:r>
            <a:r>
              <a:rPr lang="zh-CN" altLang="en-US" sz="1400" dirty="0" smtClean="0">
                <a:latin typeface="微软雅黑" panose="020B0503020204020204" pitchFamily="34" charset="-122"/>
                <a:ea typeface="微软雅黑" panose="020B0503020204020204" pitchFamily="34" charset="-122"/>
              </a:rPr>
              <a:t>输入，不去通用寄存器堆取值 </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但不是所有数据冲突都能采用直通解决，要配置</a:t>
            </a:r>
            <a:r>
              <a:rPr lang="en-US" altLang="zh-CN" sz="1400" dirty="0" smtClean="0">
                <a:latin typeface="微软雅黑" panose="020B0503020204020204" pitchFamily="34" charset="-122"/>
                <a:ea typeface="微软雅黑" panose="020B0503020204020204" pitchFamily="34" charset="-122"/>
              </a:rPr>
              <a:t>cycle</a:t>
            </a:r>
            <a:r>
              <a:rPr lang="zh-CN" altLang="en-US" sz="1400" dirty="0" smtClean="0">
                <a:latin typeface="微软雅黑" panose="020B0503020204020204" pitchFamily="34" charset="-122"/>
                <a:ea typeface="微软雅黑" panose="020B0503020204020204" pitchFamily="34" charset="-122"/>
              </a:rPr>
              <a:t>等待 </a:t>
            </a:r>
            <a:r>
              <a:rPr lang="en-US" altLang="zh-CN" sz="1400" dirty="0" smtClean="0">
                <a:latin typeface="微软雅黑" panose="020B0503020204020204" pitchFamily="34" charset="-122"/>
                <a:ea typeface="微软雅黑" panose="020B0503020204020204" pitchFamily="34" charset="-122"/>
              </a:rPr>
              <a:t>sub</a:t>
            </a:r>
            <a:r>
              <a:rPr lang="zh-CN" altLang="en-US" sz="1400" dirty="0" smtClean="0">
                <a:latin typeface="微软雅黑" panose="020B0503020204020204" pitchFamily="34" charset="-122"/>
                <a:ea typeface="微软雅黑" panose="020B0503020204020204" pitchFamily="34" charset="-122"/>
              </a:rPr>
              <a:t>指令的</a:t>
            </a:r>
            <a:r>
              <a:rPr lang="en-US" altLang="zh-CN" sz="1400" dirty="0" smtClean="0">
                <a:latin typeface="微软雅黑" panose="020B0503020204020204" pitchFamily="34" charset="-122"/>
                <a:ea typeface="微软雅黑" panose="020B0503020204020204" pitchFamily="34" charset="-122"/>
              </a:rPr>
              <a:t>R1,</a:t>
            </a:r>
            <a:r>
              <a:rPr lang="zh-CN" altLang="en-US" sz="1400" dirty="0" smtClean="0">
                <a:latin typeface="微软雅黑" panose="020B0503020204020204" pitchFamily="34" charset="-122"/>
                <a:ea typeface="微软雅黑" panose="020B0503020204020204" pitchFamily="34" charset="-122"/>
              </a:rPr>
              <a:t>最早也要在</a:t>
            </a:r>
            <a:r>
              <a:rPr lang="en-US" altLang="zh-CN" sz="1400" dirty="0" smtClean="0">
                <a:latin typeface="微软雅黑" panose="020B0503020204020204" pitchFamily="34" charset="-122"/>
                <a:ea typeface="微软雅黑" panose="020B0503020204020204" pitchFamily="34" charset="-122"/>
              </a:rPr>
              <a:t>cycle4</a:t>
            </a:r>
            <a:r>
              <a:rPr lang="zh-CN" altLang="en-US" sz="1400" dirty="0" smtClean="0">
                <a:latin typeface="微软雅黑" panose="020B0503020204020204" pitchFamily="34" charset="-122"/>
                <a:ea typeface="微软雅黑" panose="020B0503020204020204" pitchFamily="34" charset="-122"/>
              </a:rPr>
              <a:t>中才能到</a:t>
            </a:r>
            <a:r>
              <a:rPr lang="en-US" altLang="zh-CN" sz="1400" dirty="0" smtClean="0">
                <a:latin typeface="微软雅黑" panose="020B0503020204020204" pitchFamily="34" charset="-122"/>
                <a:ea typeface="微软雅黑" panose="020B0503020204020204" pitchFamily="34" charset="-122"/>
              </a:rPr>
              <a:t>MEM/EX</a:t>
            </a:r>
            <a:r>
              <a:rPr lang="zh-CN" altLang="en-US" sz="1400" dirty="0" smtClean="0">
                <a:latin typeface="微软雅黑" panose="020B0503020204020204" pitchFamily="34" charset="-122"/>
                <a:ea typeface="微软雅黑" panose="020B0503020204020204" pitchFamily="34" charset="-122"/>
              </a:rPr>
              <a:t>流水线寄存器，所以仍要掩饰一个周期</a:t>
            </a:r>
            <a:endParaRPr lang="en-US" altLang="zh-CN" sz="1400" dirty="0" smtClean="0">
              <a:latin typeface="微软雅黑" panose="020B0503020204020204" pitchFamily="34" charset="-122"/>
              <a:ea typeface="微软雅黑" panose="020B0503020204020204" pitchFamily="34" charset="-122"/>
            </a:endParaRPr>
          </a:p>
          <a:p>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控制冒险</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）当一条流水线中的指令出现跳转操作时，其他流水线提前做出的操作是根据</a:t>
            </a:r>
            <a:r>
              <a:rPr lang="en-US" altLang="zh-CN" sz="1400" dirty="0" smtClean="0">
                <a:latin typeface="微软雅黑" panose="020B0503020204020204" pitchFamily="34" charset="-122"/>
                <a:ea typeface="微软雅黑" panose="020B0503020204020204" pitchFamily="34" charset="-122"/>
              </a:rPr>
              <a:t>pc+1</a:t>
            </a:r>
            <a:r>
              <a:rPr lang="zh-CN" altLang="en-US" sz="1400" dirty="0" smtClean="0">
                <a:latin typeface="微软雅黑" panose="020B0503020204020204" pitchFamily="34" charset="-122"/>
                <a:ea typeface="微软雅黑" panose="020B0503020204020204" pitchFamily="34" charset="-122"/>
              </a:rPr>
              <a:t>进行取指的，跳转操作使得这些流水线上的操作全部无效</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）流水线等级越深，跳转指令造成的效率下降约严重</a:t>
            </a:r>
            <a:endParaRPr lang="en-US" altLang="zh-CN" sz="14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5B3474B7-2127-4F58-A633-F390F417A7A3}" type="slidenum">
              <a:rPr lang="zh-CN" altLang="en-US" smtClean="0"/>
              <a:t>6</a:t>
            </a:fld>
            <a:endParaRPr lang="zh-CN" altLang="en-US"/>
          </a:p>
        </p:txBody>
      </p:sp>
    </p:spTree>
    <p:extLst>
      <p:ext uri="{BB962C8B-B14F-4D97-AF65-F5344CB8AC3E}">
        <p14:creationId xmlns:p14="http://schemas.microsoft.com/office/powerpoint/2010/main" val="389810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与顺序执行技术相比，乱序执行能够更有效地提高</a:t>
            </a:r>
            <a:r>
              <a:rPr lang="en-US" altLang="zh-CN" sz="1200" b="0" i="0" kern="1200" dirty="0" smtClean="0">
                <a:solidFill>
                  <a:schemeClr val="tx1"/>
                </a:solidFill>
                <a:effectLst/>
                <a:latin typeface="+mn-lt"/>
                <a:ea typeface="+mn-ea"/>
                <a:cs typeface="+mn-cs"/>
              </a:rPr>
              <a:t>IPC</a:t>
            </a:r>
            <a:r>
              <a:rPr lang="zh-CN" altLang="en-US" sz="1200" b="0" i="0" kern="1200" dirty="0" smtClean="0">
                <a:solidFill>
                  <a:schemeClr val="tx1"/>
                </a:solidFill>
                <a:effectLst/>
                <a:latin typeface="+mn-lt"/>
                <a:ea typeface="+mn-ea"/>
                <a:cs typeface="+mn-cs"/>
              </a:rPr>
              <a:t>，即提高每个时钟频率能够执行的指令数量。一般来说在同样一个主频周期当中，无序核执行指令数量要比有序核执行的数量更多，因而乱序执行架构的处理器单核的计算能力比较强。但乱序执行模式的处理器在电路设计上比较复杂，核的功耗也比较高，在手机和某些嵌入式应用需要绝对低功耗的场合较难达到其设计要求，因此凌动处理器很自然地就采用了顺序执行模式。</a:t>
            </a:r>
            <a:endParaRPr lang="zh-CN" altLang="en-US" dirty="0"/>
          </a:p>
        </p:txBody>
      </p:sp>
      <p:sp>
        <p:nvSpPr>
          <p:cNvPr id="4" name="灯片编号占位符 3"/>
          <p:cNvSpPr>
            <a:spLocks noGrp="1"/>
          </p:cNvSpPr>
          <p:nvPr>
            <p:ph type="sldNum" sz="quarter" idx="10"/>
          </p:nvPr>
        </p:nvSpPr>
        <p:spPr/>
        <p:txBody>
          <a:bodyPr/>
          <a:lstStyle/>
          <a:p>
            <a:fld id="{5B3474B7-2127-4F58-A633-F390F417A7A3}" type="slidenum">
              <a:rPr lang="zh-CN" altLang="en-US" smtClean="0"/>
              <a:t>7</a:t>
            </a:fld>
            <a:endParaRPr lang="zh-CN" altLang="en-US"/>
          </a:p>
        </p:txBody>
      </p:sp>
    </p:spTree>
    <p:extLst>
      <p:ext uri="{BB962C8B-B14F-4D97-AF65-F5344CB8AC3E}">
        <p14:creationId xmlns:p14="http://schemas.microsoft.com/office/powerpoint/2010/main" val="2585361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执行这类程序时，开头的加载指令缓存未命中时，将变量</a:t>
            </a:r>
            <a:r>
              <a:rPr lang="en-US" altLang="zh-CN" sz="1200" b="0" i="0" kern="1200" dirty="0" smtClean="0">
                <a:solidFill>
                  <a:schemeClr val="tx1"/>
                </a:solidFill>
                <a:effectLst/>
                <a:latin typeface="+mn-lt"/>
                <a:ea typeface="+mn-ea"/>
                <a:cs typeface="+mn-cs"/>
              </a:rPr>
              <a:t>a </a:t>
            </a:r>
            <a:r>
              <a:rPr lang="zh-CN" altLang="en-US" sz="1200" b="0" i="0" kern="1200" dirty="0" smtClean="0">
                <a:solidFill>
                  <a:schemeClr val="tx1"/>
                </a:solidFill>
                <a:effectLst/>
                <a:latin typeface="+mn-lt"/>
                <a:ea typeface="+mn-ea"/>
                <a:cs typeface="+mn-cs"/>
              </a:rPr>
              <a:t>读取到</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就需要很长时间。而下一条</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指令要使用</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的值作为操作数，所以在加载指令完成之前，</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指令无法执行。</a:t>
            </a:r>
          </a:p>
          <a:p>
            <a:r>
              <a:rPr lang="zh-CN" altLang="en-US" sz="1200" b="0" i="0" kern="1200" dirty="0" smtClean="0">
                <a:solidFill>
                  <a:schemeClr val="tx1"/>
                </a:solidFill>
                <a:effectLst/>
                <a:latin typeface="+mn-lt"/>
                <a:ea typeface="+mn-ea"/>
                <a:cs typeface="+mn-cs"/>
              </a:rPr>
              <a:t>但是，再下一条</a:t>
            </a:r>
            <a:r>
              <a:rPr lang="en-US" altLang="zh-CN" sz="1200" b="0" i="0" kern="1200" dirty="0" smtClean="0">
                <a:solidFill>
                  <a:schemeClr val="tx1"/>
                </a:solidFill>
                <a:effectLst/>
                <a:latin typeface="+mn-lt"/>
                <a:ea typeface="+mn-ea"/>
                <a:cs typeface="+mn-cs"/>
              </a:rPr>
              <a:t>SUB </a:t>
            </a:r>
            <a:r>
              <a:rPr lang="zh-CN" altLang="en-US" sz="1200" b="0" i="0" kern="1200" dirty="0" smtClean="0">
                <a:solidFill>
                  <a:schemeClr val="tx1"/>
                </a:solidFill>
                <a:effectLst/>
                <a:latin typeface="+mn-lt"/>
                <a:ea typeface="+mn-ea"/>
                <a:cs typeface="+mn-cs"/>
              </a:rPr>
              <a:t>指令的操作数</a:t>
            </a:r>
            <a:r>
              <a:rPr lang="en-US" altLang="zh-CN" sz="1200" b="0" i="0" kern="1200" dirty="0" smtClean="0">
                <a:solidFill>
                  <a:schemeClr val="tx1"/>
                </a:solidFill>
                <a:effectLst/>
                <a:latin typeface="+mn-lt"/>
                <a:ea typeface="+mn-ea"/>
                <a:cs typeface="+mn-cs"/>
              </a:rPr>
              <a:t>r4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r5 </a:t>
            </a:r>
            <a:r>
              <a:rPr lang="zh-CN" altLang="en-US" sz="1200" b="0" i="0" kern="1200" dirty="0" smtClean="0">
                <a:solidFill>
                  <a:schemeClr val="tx1"/>
                </a:solidFill>
                <a:effectLst/>
                <a:latin typeface="+mn-lt"/>
                <a:ea typeface="+mn-ea"/>
                <a:cs typeface="+mn-cs"/>
              </a:rPr>
              <a:t>的值已经求出了，利用乱序执行，无须等待前面的</a:t>
            </a:r>
            <a:r>
              <a:rPr lang="en-US" altLang="zh-CN" sz="1200" b="0" i="0" kern="1200" dirty="0" smtClean="0">
                <a:solidFill>
                  <a:schemeClr val="tx1"/>
                </a:solidFill>
                <a:effectLst/>
                <a:latin typeface="+mn-lt"/>
                <a:ea typeface="+mn-ea"/>
                <a:cs typeface="+mn-cs"/>
              </a:rPr>
              <a:t>LD </a:t>
            </a:r>
            <a:r>
              <a:rPr lang="zh-CN" altLang="en-US" sz="1200" b="0" i="0" kern="1200" dirty="0" smtClean="0">
                <a:solidFill>
                  <a:schemeClr val="tx1"/>
                </a:solidFill>
                <a:effectLst/>
                <a:latin typeface="+mn-lt"/>
                <a:ea typeface="+mn-ea"/>
                <a:cs typeface="+mn-cs"/>
              </a:rPr>
              <a:t>指令、</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指令就可以执行，但</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指令的操作数</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正好是后面</a:t>
            </a:r>
            <a:r>
              <a:rPr lang="en-US" altLang="zh-CN" sz="1200" b="0" i="0" kern="1200" dirty="0" smtClean="0">
                <a:solidFill>
                  <a:schemeClr val="tx1"/>
                </a:solidFill>
                <a:effectLst/>
                <a:latin typeface="+mn-lt"/>
                <a:ea typeface="+mn-ea"/>
                <a:cs typeface="+mn-cs"/>
              </a:rPr>
              <a:t>SUB </a:t>
            </a:r>
            <a:r>
              <a:rPr lang="zh-CN" altLang="en-US" sz="1200" b="0" i="0" kern="1200" dirty="0" smtClean="0">
                <a:solidFill>
                  <a:schemeClr val="tx1"/>
                </a:solidFill>
                <a:effectLst/>
                <a:latin typeface="+mn-lt"/>
                <a:ea typeface="+mn-ea"/>
                <a:cs typeface="+mn-cs"/>
              </a:rPr>
              <a:t>指令保存结果的位置，因此存在反向依赖（</a:t>
            </a:r>
            <a:r>
              <a:rPr lang="en-US" altLang="zh-CN" sz="1200" b="0" i="0" kern="1200" dirty="0" smtClean="0">
                <a:solidFill>
                  <a:schemeClr val="tx1"/>
                </a:solidFill>
                <a:effectLst/>
                <a:latin typeface="+mn-lt"/>
                <a:ea typeface="+mn-ea"/>
                <a:cs typeface="+mn-cs"/>
              </a:rPr>
              <a:t>Anti-dependency </a:t>
            </a:r>
            <a:r>
              <a:rPr lang="zh-CN" altLang="en-US" sz="1200" b="0" i="0" kern="1200" dirty="0" smtClean="0">
                <a:solidFill>
                  <a:schemeClr val="tx1"/>
                </a:solidFill>
                <a:effectLst/>
                <a:latin typeface="+mn-lt"/>
                <a:ea typeface="+mn-ea"/>
                <a:cs typeface="+mn-cs"/>
              </a:rPr>
              <a:t>）。如图</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所示，如果在 </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指令之前执行</a:t>
            </a:r>
            <a:r>
              <a:rPr lang="en-US" altLang="zh-CN" sz="1200" b="0" i="0" kern="1200" dirty="0" smtClean="0">
                <a:solidFill>
                  <a:schemeClr val="tx1"/>
                </a:solidFill>
                <a:effectLst/>
                <a:latin typeface="+mn-lt"/>
                <a:ea typeface="+mn-ea"/>
                <a:cs typeface="+mn-cs"/>
              </a:rPr>
              <a:t>SUB </a:t>
            </a:r>
            <a:r>
              <a:rPr lang="zh-CN" altLang="en-US" sz="1200" b="0" i="0" kern="1200" dirty="0" smtClean="0">
                <a:solidFill>
                  <a:schemeClr val="tx1"/>
                </a:solidFill>
                <a:effectLst/>
                <a:latin typeface="+mn-lt"/>
                <a:ea typeface="+mn-ea"/>
                <a:cs typeface="+mn-cs"/>
              </a:rPr>
              <a:t>指令，那么 </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指令的操作数</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就不再是 </a:t>
            </a:r>
            <a:r>
              <a:rPr lang="en-US" altLang="zh-CN" sz="1200" b="0" i="0" kern="1200" dirty="0" smtClean="0">
                <a:solidFill>
                  <a:schemeClr val="tx1"/>
                </a:solidFill>
                <a:effectLst/>
                <a:latin typeface="+mn-lt"/>
                <a:ea typeface="+mn-ea"/>
                <a:cs typeface="+mn-cs"/>
              </a:rPr>
              <a:t>LD</a:t>
            </a:r>
            <a:r>
              <a:rPr lang="zh-CN" altLang="en-US" sz="1200" b="0" i="0" kern="1200" dirty="0" smtClean="0">
                <a:solidFill>
                  <a:schemeClr val="tx1"/>
                </a:solidFill>
                <a:effectLst/>
                <a:latin typeface="+mn-lt"/>
                <a:ea typeface="+mn-ea"/>
                <a:cs typeface="+mn-cs"/>
              </a:rPr>
              <a:t>指令的结果，而变成了</a:t>
            </a:r>
            <a:r>
              <a:rPr lang="en-US" altLang="zh-CN" sz="1200" b="0" i="0" kern="1200" dirty="0" smtClean="0">
                <a:solidFill>
                  <a:schemeClr val="tx1"/>
                </a:solidFill>
                <a:effectLst/>
                <a:latin typeface="+mn-lt"/>
                <a:ea typeface="+mn-ea"/>
                <a:cs typeface="+mn-cs"/>
              </a:rPr>
              <a:t>SUB </a:t>
            </a:r>
            <a:r>
              <a:rPr lang="zh-CN" altLang="en-US" sz="1200" b="0" i="0" kern="1200" dirty="0" smtClean="0">
                <a:solidFill>
                  <a:schemeClr val="tx1"/>
                </a:solidFill>
                <a:effectLst/>
                <a:latin typeface="+mn-lt"/>
                <a:ea typeface="+mn-ea"/>
                <a:cs typeface="+mn-cs"/>
              </a:rPr>
              <a:t>指令的结果，导致</a:t>
            </a:r>
            <a:r>
              <a:rPr lang="en-US" altLang="zh-CN" sz="1200" b="0" i="0" kern="1200" dirty="0" smtClean="0">
                <a:solidFill>
                  <a:schemeClr val="tx1"/>
                </a:solidFill>
                <a:effectLst/>
                <a:latin typeface="+mn-lt"/>
                <a:ea typeface="+mn-ea"/>
                <a:cs typeface="+mn-cs"/>
              </a:rPr>
              <a:t>r2 </a:t>
            </a:r>
            <a:r>
              <a:rPr lang="zh-CN" altLang="en-US" sz="1200" b="0" i="0" kern="1200" dirty="0" smtClean="0">
                <a:solidFill>
                  <a:schemeClr val="tx1"/>
                </a:solidFill>
                <a:effectLst/>
                <a:latin typeface="+mn-lt"/>
                <a:ea typeface="+mn-ea"/>
                <a:cs typeface="+mn-cs"/>
              </a:rPr>
              <a:t>的内容发生变化。另外，</a:t>
            </a:r>
            <a:r>
              <a:rPr lang="en-US" altLang="zh-CN" sz="1200" b="0" i="0" kern="1200" dirty="0" smtClean="0">
                <a:solidFill>
                  <a:schemeClr val="tx1"/>
                </a:solidFill>
                <a:effectLst/>
                <a:latin typeface="+mn-lt"/>
                <a:ea typeface="+mn-ea"/>
                <a:cs typeface="+mn-cs"/>
              </a:rPr>
              <a:t>LD </a:t>
            </a:r>
            <a:r>
              <a:rPr lang="zh-CN" altLang="en-US" sz="1200" b="0" i="0" kern="1200" dirty="0" smtClean="0">
                <a:solidFill>
                  <a:schemeClr val="tx1"/>
                </a:solidFill>
                <a:effectLst/>
                <a:latin typeface="+mn-lt"/>
                <a:ea typeface="+mn-ea"/>
                <a:cs typeface="+mn-cs"/>
              </a:rPr>
              <a:t>指令将结果保存到</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的行为也要比</a:t>
            </a:r>
            <a:r>
              <a:rPr lang="en-US" altLang="zh-CN" sz="1200" b="0" i="0" kern="1200" dirty="0" smtClean="0">
                <a:solidFill>
                  <a:schemeClr val="tx1"/>
                </a:solidFill>
                <a:effectLst/>
                <a:latin typeface="+mn-lt"/>
                <a:ea typeface="+mn-ea"/>
                <a:cs typeface="+mn-cs"/>
              </a:rPr>
              <a:t>SUB </a:t>
            </a:r>
            <a:r>
              <a:rPr lang="zh-CN" altLang="en-US" sz="1200" b="0" i="0" kern="1200" dirty="0" smtClean="0">
                <a:solidFill>
                  <a:schemeClr val="tx1"/>
                </a:solidFill>
                <a:effectLst/>
                <a:latin typeface="+mn-lt"/>
                <a:ea typeface="+mn-ea"/>
                <a:cs typeface="+mn-cs"/>
              </a:rPr>
              <a:t>指令将结果保存到</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的行为晚，因此后面</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的值也会因乱序执行而变化。</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B3474B7-2127-4F58-A633-F390F417A7A3}" type="slidenum">
              <a:rPr lang="zh-CN" altLang="en-US" smtClean="0"/>
              <a:t>9</a:t>
            </a:fld>
            <a:endParaRPr lang="zh-CN" altLang="en-US"/>
          </a:p>
        </p:txBody>
      </p:sp>
    </p:spTree>
    <p:extLst>
      <p:ext uri="{BB962C8B-B14F-4D97-AF65-F5344CB8AC3E}">
        <p14:creationId xmlns:p14="http://schemas.microsoft.com/office/powerpoint/2010/main" val="2236240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LD</a:t>
            </a:r>
            <a:r>
              <a:rPr lang="zh-CN" altLang="en-US" sz="1200" b="0" i="0" kern="1200" dirty="0" smtClean="0">
                <a:solidFill>
                  <a:schemeClr val="tx1"/>
                </a:solidFill>
                <a:effectLst/>
                <a:latin typeface="+mn-lt"/>
                <a:ea typeface="+mn-ea"/>
                <a:cs typeface="+mn-cs"/>
              </a:rPr>
              <a:t>指令要将结果保存到</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，而实际上被重命名，结果保存到了物理寄存器</a:t>
            </a:r>
            <a:r>
              <a:rPr lang="en-US" altLang="zh-CN" sz="1200" b="0" i="0" kern="1200" dirty="0" smtClean="0">
                <a:solidFill>
                  <a:schemeClr val="tx1"/>
                </a:solidFill>
                <a:effectLst/>
                <a:latin typeface="+mn-lt"/>
                <a:ea typeface="+mn-ea"/>
                <a:cs typeface="+mn-cs"/>
              </a:rPr>
              <a:t>p11</a:t>
            </a:r>
            <a:r>
              <a:rPr lang="zh-CN" altLang="en-US" sz="1200" b="0" i="0" kern="1200" dirty="0" smtClean="0">
                <a:solidFill>
                  <a:schemeClr val="tx1"/>
                </a:solidFill>
                <a:effectLst/>
                <a:latin typeface="+mn-lt"/>
                <a:ea typeface="+mn-ea"/>
                <a:cs typeface="+mn-cs"/>
              </a:rPr>
              <a:t>。解码下一条 </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指令时，对应表中记载了 </a:t>
            </a:r>
            <a:r>
              <a:rPr lang="en-US" altLang="zh-CN" sz="1200" b="0" i="0" kern="1200" dirty="0" smtClean="0">
                <a:solidFill>
                  <a:schemeClr val="tx1"/>
                </a:solidFill>
                <a:effectLst/>
                <a:latin typeface="+mn-lt"/>
                <a:ea typeface="+mn-ea"/>
                <a:cs typeface="+mn-cs"/>
              </a:rPr>
              <a:t>r1 = p11 </a:t>
            </a:r>
            <a:r>
              <a:rPr lang="zh-CN" altLang="en-US" sz="1200" b="0" i="0" kern="1200" dirty="0" smtClean="0">
                <a:solidFill>
                  <a:schemeClr val="tx1"/>
                </a:solidFill>
                <a:effectLst/>
                <a:latin typeface="+mn-lt"/>
                <a:ea typeface="+mn-ea"/>
                <a:cs typeface="+mn-cs"/>
              </a:rPr>
              <a:t>，因此将使用 </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的部分改变为使用</a:t>
            </a:r>
            <a:r>
              <a:rPr lang="en-US" altLang="zh-CN" sz="1200" b="0" i="0" kern="1200" dirty="0" smtClean="0">
                <a:solidFill>
                  <a:schemeClr val="tx1"/>
                </a:solidFill>
                <a:effectLst/>
                <a:latin typeface="+mn-lt"/>
                <a:ea typeface="+mn-ea"/>
                <a:cs typeface="+mn-cs"/>
              </a:rPr>
              <a:t>p11</a:t>
            </a:r>
            <a:r>
              <a:rPr lang="zh-CN" altLang="en-US" sz="1200" b="0" i="0" kern="1200" dirty="0" smtClean="0">
                <a:solidFill>
                  <a:schemeClr val="tx1"/>
                </a:solidFill>
                <a:effectLst/>
                <a:latin typeface="+mn-lt"/>
                <a:ea typeface="+mn-ea"/>
                <a:cs typeface="+mn-cs"/>
              </a:rPr>
              <a:t>。此外，存放 </a:t>
            </a:r>
            <a:r>
              <a:rPr lang="en-US" altLang="zh-CN" sz="1200" b="0" i="0" kern="1200" dirty="0" smtClean="0">
                <a:solidFill>
                  <a:schemeClr val="tx1"/>
                </a:solidFill>
                <a:effectLst/>
                <a:latin typeface="+mn-lt"/>
                <a:ea typeface="+mn-ea"/>
                <a:cs typeface="+mn-cs"/>
              </a:rPr>
              <a:t>ADD</a:t>
            </a:r>
            <a:r>
              <a:rPr lang="zh-CN" altLang="en-US" sz="1200" b="0" i="0" kern="1200" dirty="0" smtClean="0">
                <a:solidFill>
                  <a:schemeClr val="tx1"/>
                </a:solidFill>
                <a:effectLst/>
                <a:latin typeface="+mn-lt"/>
                <a:ea typeface="+mn-ea"/>
                <a:cs typeface="+mn-cs"/>
              </a:rPr>
              <a:t>指令结果的</a:t>
            </a:r>
            <a:r>
              <a:rPr lang="en-US" altLang="zh-CN" sz="1200" b="0" i="0" kern="1200" dirty="0" smtClean="0">
                <a:solidFill>
                  <a:schemeClr val="tx1"/>
                </a:solidFill>
                <a:effectLst/>
                <a:latin typeface="+mn-lt"/>
                <a:ea typeface="+mn-ea"/>
                <a:cs typeface="+mn-cs"/>
              </a:rPr>
              <a:t>r2 </a:t>
            </a:r>
            <a:r>
              <a:rPr lang="zh-CN" altLang="en-US" sz="1200" b="0" i="0" kern="1200" dirty="0" smtClean="0">
                <a:solidFill>
                  <a:schemeClr val="tx1"/>
                </a:solidFill>
                <a:effectLst/>
                <a:latin typeface="+mn-lt"/>
                <a:ea typeface="+mn-ea"/>
                <a:cs typeface="+mn-cs"/>
              </a:rPr>
              <a:t>寄存器对应到空闲物理寄存器</a:t>
            </a:r>
            <a:r>
              <a:rPr lang="en-US" altLang="zh-CN" sz="1200" b="0" i="0" kern="1200" dirty="0" smtClean="0">
                <a:solidFill>
                  <a:schemeClr val="tx1"/>
                </a:solidFill>
                <a:effectLst/>
                <a:latin typeface="+mn-lt"/>
                <a:ea typeface="+mn-ea"/>
                <a:cs typeface="+mn-cs"/>
              </a:rPr>
              <a:t>p12</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SUB </a:t>
            </a:r>
            <a:r>
              <a:rPr lang="zh-CN" altLang="en-US" sz="1200" b="0" i="0" kern="1200" dirty="0" smtClean="0">
                <a:solidFill>
                  <a:schemeClr val="tx1"/>
                </a:solidFill>
                <a:effectLst/>
                <a:latin typeface="+mn-lt"/>
                <a:ea typeface="+mn-ea"/>
                <a:cs typeface="+mn-cs"/>
              </a:rPr>
              <a:t>指令的结果也要保存到</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，此时要将</a:t>
            </a:r>
            <a:r>
              <a:rPr lang="en-US" altLang="zh-CN" sz="1200" b="0" i="0" kern="1200" dirty="0" smtClean="0">
                <a:solidFill>
                  <a:schemeClr val="tx1"/>
                </a:solidFill>
                <a:effectLst/>
                <a:latin typeface="+mn-lt"/>
                <a:ea typeface="+mn-ea"/>
                <a:cs typeface="+mn-cs"/>
              </a:rPr>
              <a:t>r1</a:t>
            </a:r>
            <a:r>
              <a:rPr lang="zh-CN" altLang="en-US" sz="1200" b="0" i="0" kern="1200" dirty="0" smtClean="0">
                <a:solidFill>
                  <a:schemeClr val="tx1"/>
                </a:solidFill>
                <a:effectLst/>
                <a:latin typeface="+mn-lt"/>
                <a:ea typeface="+mn-ea"/>
                <a:cs typeface="+mn-cs"/>
              </a:rPr>
              <a:t>对应到空闲的物理寄存器</a:t>
            </a:r>
            <a:r>
              <a:rPr lang="en-US" altLang="zh-CN" sz="1200" b="0" i="0" kern="1200" dirty="0" smtClean="0">
                <a:solidFill>
                  <a:schemeClr val="tx1"/>
                </a:solidFill>
                <a:effectLst/>
                <a:latin typeface="+mn-lt"/>
                <a:ea typeface="+mn-ea"/>
                <a:cs typeface="+mn-cs"/>
              </a:rPr>
              <a:t>p13 </a:t>
            </a:r>
            <a:r>
              <a:rPr lang="zh-CN" altLang="en-US" sz="1200" b="0" i="0" kern="1200" dirty="0" smtClean="0">
                <a:solidFill>
                  <a:schemeClr val="tx1"/>
                </a:solidFill>
                <a:effectLst/>
                <a:latin typeface="+mn-lt"/>
                <a:ea typeface="+mn-ea"/>
                <a:cs typeface="+mn-cs"/>
              </a:rPr>
              <a:t>上。</a:t>
            </a:r>
          </a:p>
          <a:p>
            <a:r>
              <a:rPr lang="zh-CN" altLang="en-US" sz="1200" b="0" i="0" kern="1200" dirty="0" smtClean="0">
                <a:solidFill>
                  <a:schemeClr val="tx1"/>
                </a:solidFill>
                <a:effectLst/>
                <a:latin typeface="+mn-lt"/>
                <a:ea typeface="+mn-ea"/>
                <a:cs typeface="+mn-cs"/>
              </a:rPr>
              <a:t>这样，尽管逻辑寄存器都是</a:t>
            </a:r>
            <a:r>
              <a:rPr lang="en-US" altLang="zh-CN" sz="1200" b="0" i="0" kern="1200" dirty="0" smtClean="0">
                <a:solidFill>
                  <a:schemeClr val="tx1"/>
                </a:solidFill>
                <a:effectLst/>
                <a:latin typeface="+mn-lt"/>
                <a:ea typeface="+mn-ea"/>
                <a:cs typeface="+mn-cs"/>
              </a:rPr>
              <a:t>r1 </a:t>
            </a:r>
            <a:r>
              <a:rPr lang="zh-CN" altLang="en-US" sz="1200" b="0" i="0" kern="1200" dirty="0" smtClean="0">
                <a:solidFill>
                  <a:schemeClr val="tx1"/>
                </a:solidFill>
                <a:effectLst/>
                <a:latin typeface="+mn-lt"/>
                <a:ea typeface="+mn-ea"/>
                <a:cs typeface="+mn-cs"/>
              </a:rPr>
              <a:t>，但保存</a:t>
            </a:r>
            <a:r>
              <a:rPr lang="en-US" altLang="zh-CN" sz="1200" b="0" i="0" kern="1200" dirty="0" smtClean="0">
                <a:solidFill>
                  <a:schemeClr val="tx1"/>
                </a:solidFill>
                <a:effectLst/>
                <a:latin typeface="+mn-lt"/>
                <a:ea typeface="+mn-ea"/>
                <a:cs typeface="+mn-cs"/>
              </a:rPr>
              <a:t>LD</a:t>
            </a:r>
            <a:r>
              <a:rPr lang="zh-CN" altLang="en-US" sz="1200" b="0" i="0" kern="1200" dirty="0" smtClean="0">
                <a:solidFill>
                  <a:schemeClr val="tx1"/>
                </a:solidFill>
                <a:effectLst/>
                <a:latin typeface="+mn-lt"/>
                <a:ea typeface="+mn-ea"/>
                <a:cs typeface="+mn-cs"/>
              </a:rPr>
              <a:t>指令结果和</a:t>
            </a:r>
            <a:r>
              <a:rPr lang="en-US" altLang="zh-CN" sz="1200" b="0" i="0" kern="1200" dirty="0" smtClean="0">
                <a:solidFill>
                  <a:schemeClr val="tx1"/>
                </a:solidFill>
                <a:effectLst/>
                <a:latin typeface="+mn-lt"/>
                <a:ea typeface="+mn-ea"/>
                <a:cs typeface="+mn-cs"/>
              </a:rPr>
              <a:t>SUB</a:t>
            </a:r>
            <a:r>
              <a:rPr lang="zh-CN" altLang="en-US" sz="1200" b="0" i="0" kern="1200" dirty="0" smtClean="0">
                <a:solidFill>
                  <a:schemeClr val="tx1"/>
                </a:solidFill>
                <a:effectLst/>
                <a:latin typeface="+mn-lt"/>
                <a:ea typeface="+mn-ea"/>
                <a:cs typeface="+mn-cs"/>
              </a:rPr>
              <a:t>指令结果的实际物理寄存器编号并不相同，因此即使</a:t>
            </a:r>
            <a:r>
              <a:rPr lang="en-US" altLang="zh-CN" sz="1200" b="0" i="0" kern="1200" dirty="0" smtClean="0">
                <a:solidFill>
                  <a:schemeClr val="tx1"/>
                </a:solidFill>
                <a:effectLst/>
                <a:latin typeface="+mn-lt"/>
                <a:ea typeface="+mn-ea"/>
                <a:cs typeface="+mn-cs"/>
              </a:rPr>
              <a:t>SUB </a:t>
            </a:r>
            <a:r>
              <a:rPr lang="zh-CN" altLang="en-US" sz="1200" b="0" i="0" kern="1200" dirty="0" smtClean="0">
                <a:solidFill>
                  <a:schemeClr val="tx1"/>
                </a:solidFill>
                <a:effectLst/>
                <a:latin typeface="+mn-lt"/>
                <a:ea typeface="+mn-ea"/>
                <a:cs typeface="+mn-cs"/>
              </a:rPr>
              <a:t>指令比</a:t>
            </a:r>
            <a:r>
              <a:rPr lang="en-US" altLang="zh-CN" sz="1200" b="0" i="0" kern="1200" dirty="0" smtClean="0">
                <a:solidFill>
                  <a:schemeClr val="tx1"/>
                </a:solidFill>
                <a:effectLst/>
                <a:latin typeface="+mn-lt"/>
                <a:ea typeface="+mn-ea"/>
                <a:cs typeface="+mn-cs"/>
              </a:rPr>
              <a:t>LD</a:t>
            </a:r>
            <a:r>
              <a:rPr lang="zh-CN" altLang="en-US" sz="1200" b="0" i="0" kern="1200" dirty="0" smtClean="0">
                <a:solidFill>
                  <a:schemeClr val="tx1"/>
                </a:solidFill>
                <a:effectLst/>
                <a:latin typeface="+mn-lt"/>
                <a:ea typeface="+mn-ea"/>
                <a:cs typeface="+mn-cs"/>
              </a:rPr>
              <a:t>指令早完成，也不会发生任何问题。这种处理叫做寄存器重命名。</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B3474B7-2127-4F58-A633-F390F417A7A3}" type="slidenum">
              <a:rPr lang="zh-CN" altLang="en-US" smtClean="0"/>
              <a:t>10</a:t>
            </a:fld>
            <a:endParaRPr lang="zh-CN" altLang="en-US"/>
          </a:p>
        </p:txBody>
      </p:sp>
    </p:spTree>
    <p:extLst>
      <p:ext uri="{BB962C8B-B14F-4D97-AF65-F5344CB8AC3E}">
        <p14:creationId xmlns:p14="http://schemas.microsoft.com/office/powerpoint/2010/main" val="310036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350E7155-9331-41D3-8175-54D741146152}" type="slidenum">
              <a:rPr lang="zh-CN" altLang="en-US" smtClean="0"/>
              <a:t>‹#›</a:t>
            </a:fld>
            <a:endParaRPr lang="zh-CN" alt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01684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132626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167675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64122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E7155-9331-41D3-8175-54D741146152}" type="slidenum">
              <a:rPr lang="zh-CN" altLang="en-US" smtClean="0"/>
              <a:t>‹#›</a:t>
            </a:fld>
            <a:endParaRPr lang="zh-CN" alt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580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36255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smtClean="0"/>
              <a:t>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296072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195420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42994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108711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4BA0C7C-1AC2-4712-B898-B43E8BC1C71D}" type="datetimeFigureOut">
              <a:rPr lang="zh-CN" altLang="en-US" smtClean="0"/>
              <a:t>2017/3/20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3870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74BA0C7C-1AC2-4712-B898-B43E8BC1C71D}" type="datetimeFigureOut">
              <a:rPr lang="zh-CN" altLang="en-US" smtClean="0"/>
              <a:t>2017/3/20</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50E7155-9331-41D3-8175-54D741146152}" type="slidenum">
              <a:rPr lang="zh-CN" altLang="en-US" smtClean="0"/>
              <a:t>‹#›</a:t>
            </a:fld>
            <a:endParaRPr lang="zh-CN" altLang="en-US"/>
          </a:p>
        </p:txBody>
      </p:sp>
    </p:spTree>
    <p:extLst>
      <p:ext uri="{BB962C8B-B14F-4D97-AF65-F5344CB8AC3E}">
        <p14:creationId xmlns:p14="http://schemas.microsoft.com/office/powerpoint/2010/main" val="337709749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noFill/>
        </p:spPr>
        <p:txBody>
          <a:bodyPr/>
          <a:lstStyle/>
          <a:p>
            <a:r>
              <a:rPr lang="zh-CN" altLang="en-US" dirty="0" smtClean="0">
                <a:solidFill>
                  <a:schemeClr val="bg1">
                    <a:lumMod val="85000"/>
                    <a:lumOff val="15000"/>
                  </a:schemeClr>
                </a:solidFill>
                <a:latin typeface="微软雅黑" panose="020B0503020204020204" pitchFamily="34" charset="-122"/>
                <a:ea typeface="微软雅黑" panose="020B0503020204020204" pitchFamily="34" charset="-122"/>
              </a:rPr>
              <a:t>指令流水线</a:t>
            </a:r>
            <a:endParaRPr lang="zh-CN" altLang="en-US" dirty="0">
              <a:solidFill>
                <a:schemeClr val="bg1">
                  <a:lumMod val="85000"/>
                  <a:lumOff val="15000"/>
                </a:schemeClr>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noFill/>
        </p:spPr>
        <p:txBody>
          <a:bodyPr/>
          <a:lstStyle/>
          <a:p>
            <a:endParaRPr lang="en-US" altLang="zh-CN" dirty="0" smtClean="0"/>
          </a:p>
          <a:p>
            <a:endParaRPr lang="en-US" altLang="zh-CN" dirty="0"/>
          </a:p>
          <a:p>
            <a:pPr algn="r"/>
            <a:r>
              <a:rPr lang="zh-CN" altLang="en-US" dirty="0" smtClean="0">
                <a:solidFill>
                  <a:schemeClr val="bg1">
                    <a:lumMod val="65000"/>
                    <a:lumOff val="35000"/>
                  </a:schemeClr>
                </a:solidFill>
                <a:latin typeface="微软雅黑" panose="020B0503020204020204" pitchFamily="34" charset="-122"/>
                <a:ea typeface="微软雅黑" panose="020B0503020204020204" pitchFamily="34" charset="-122"/>
              </a:rPr>
              <a:t>郭浩滨</a:t>
            </a:r>
            <a:endParaRPr lang="zh-CN" altLang="en-US" dirty="0">
              <a:solidFill>
                <a:schemeClr val="bg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9394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寄存器重命名</a:t>
            </a:r>
            <a:endParaRPr lang="zh-CN" altLang="en-US" dirty="0"/>
          </a:p>
        </p:txBody>
      </p:sp>
      <p:sp>
        <p:nvSpPr>
          <p:cNvPr id="3" name="内容占位符 2"/>
          <p:cNvSpPr>
            <a:spLocks noGrp="1"/>
          </p:cNvSpPr>
          <p:nvPr>
            <p:ph idx="1"/>
          </p:nvPr>
        </p:nvSpPr>
        <p:spPr>
          <a:xfrm>
            <a:off x="1261872" y="2506663"/>
            <a:ext cx="8595360" cy="4351337"/>
          </a:xfrm>
        </p:spPr>
        <p:txBody>
          <a:bodyPr/>
          <a:lstStyle/>
          <a:p>
            <a:r>
              <a:rPr lang="en-US" altLang="zh-CN" sz="1800" dirty="0">
                <a:latin typeface="微软雅黑" panose="020B0503020204020204" pitchFamily="34" charset="-122"/>
                <a:ea typeface="微软雅黑" panose="020B0503020204020204" pitchFamily="34" charset="-122"/>
              </a:rPr>
              <a:t>LD r1,[a];          ←</a:t>
            </a:r>
            <a:r>
              <a:rPr lang="zh-CN" altLang="en-US" sz="1800" dirty="0">
                <a:latin typeface="微软雅黑" panose="020B0503020204020204" pitchFamily="34" charset="-122"/>
                <a:ea typeface="微软雅黑" panose="020B0503020204020204" pitchFamily="34" charset="-122"/>
              </a:rPr>
              <a:t>将内存的变量</a:t>
            </a:r>
            <a:r>
              <a:rPr lang="en-US" altLang="zh-CN"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读入到寄存器</a:t>
            </a:r>
            <a:r>
              <a:rPr lang="en-US" altLang="zh-CN" sz="1800" dirty="0">
                <a:latin typeface="微软雅黑" panose="020B0503020204020204" pitchFamily="34" charset="-122"/>
                <a:ea typeface="微软雅黑" panose="020B0503020204020204" pitchFamily="34" charset="-122"/>
              </a:rPr>
              <a:t>r1</a:t>
            </a:r>
            <a:r>
              <a:rPr lang="zh-CN" altLang="en-US" sz="1800" dirty="0">
                <a:latin typeface="微软雅黑" panose="020B0503020204020204" pitchFamily="34" charset="-122"/>
                <a:ea typeface="微软雅黑" panose="020B0503020204020204" pitchFamily="34" charset="-122"/>
              </a:rPr>
              <a:t>（加载）</a:t>
            </a:r>
          </a:p>
          <a:p>
            <a:r>
              <a:rPr lang="en-US" altLang="zh-CN" sz="1800" dirty="0">
                <a:latin typeface="微软雅黑" panose="020B0503020204020204" pitchFamily="34" charset="-122"/>
                <a:ea typeface="微软雅黑" panose="020B0503020204020204" pitchFamily="34" charset="-122"/>
              </a:rPr>
              <a:t>ADD r2,r1,r5;    ←r1</a:t>
            </a:r>
            <a:r>
              <a:rPr lang="zh-CN" altLang="en-US" sz="1800" dirty="0">
                <a:latin typeface="微软雅黑" panose="020B0503020204020204" pitchFamily="34" charset="-122"/>
                <a:ea typeface="微软雅黑" panose="020B0503020204020204" pitchFamily="34" charset="-122"/>
              </a:rPr>
              <a:t>与</a:t>
            </a:r>
            <a:r>
              <a:rPr lang="en-US" altLang="zh-CN" sz="1800" dirty="0">
                <a:latin typeface="微软雅黑" panose="020B0503020204020204" pitchFamily="34" charset="-122"/>
                <a:ea typeface="微软雅黑" panose="020B0503020204020204" pitchFamily="34" charset="-122"/>
              </a:rPr>
              <a:t>r5</a:t>
            </a:r>
            <a:r>
              <a:rPr lang="zh-CN" altLang="en-US" sz="1800" dirty="0">
                <a:latin typeface="微软雅黑" panose="020B0503020204020204" pitchFamily="34" charset="-122"/>
                <a:ea typeface="微软雅黑" panose="020B0503020204020204" pitchFamily="34" charset="-122"/>
              </a:rPr>
              <a:t>相加，保存到</a:t>
            </a:r>
            <a:r>
              <a:rPr lang="en-US" altLang="zh-CN" sz="1800" dirty="0">
                <a:latin typeface="微软雅黑" panose="020B0503020204020204" pitchFamily="34" charset="-122"/>
                <a:ea typeface="微软雅黑" panose="020B0503020204020204" pitchFamily="34" charset="-122"/>
              </a:rPr>
              <a:t>r2</a:t>
            </a:r>
          </a:p>
          <a:p>
            <a:r>
              <a:rPr lang="en-US" altLang="zh-CN" sz="1800" dirty="0">
                <a:latin typeface="微软雅黑" panose="020B0503020204020204" pitchFamily="34" charset="-122"/>
                <a:ea typeface="微软雅黑" panose="020B0503020204020204" pitchFamily="34" charset="-122"/>
              </a:rPr>
              <a:t>SUB r1,r5,r4;     ←r5</a:t>
            </a:r>
            <a:r>
              <a:rPr lang="zh-CN" altLang="en-US" sz="1800" dirty="0">
                <a:latin typeface="微软雅黑" panose="020B0503020204020204" pitchFamily="34" charset="-122"/>
                <a:ea typeface="微软雅黑" panose="020B0503020204020204" pitchFamily="34" charset="-122"/>
              </a:rPr>
              <a:t>减去 </a:t>
            </a:r>
            <a:r>
              <a:rPr lang="en-US" altLang="zh-CN" sz="1800" dirty="0">
                <a:latin typeface="微软雅黑" panose="020B0503020204020204" pitchFamily="34" charset="-122"/>
                <a:ea typeface="微软雅黑" panose="020B0503020204020204" pitchFamily="34" charset="-122"/>
              </a:rPr>
              <a:t>r4</a:t>
            </a:r>
            <a:r>
              <a:rPr lang="zh-CN" altLang="en-US" sz="1800" dirty="0">
                <a:latin typeface="微软雅黑" panose="020B0503020204020204" pitchFamily="34" charset="-122"/>
                <a:ea typeface="微软雅黑" panose="020B0503020204020204" pitchFamily="34" charset="-122"/>
              </a:rPr>
              <a:t>，保存到 </a:t>
            </a:r>
            <a:r>
              <a:rPr lang="en-US" altLang="zh-CN" sz="1800" dirty="0" smtClean="0">
                <a:latin typeface="微软雅黑" panose="020B0503020204020204" pitchFamily="34" charset="-122"/>
                <a:ea typeface="微软雅黑" panose="020B0503020204020204" pitchFamily="34" charset="-122"/>
              </a:rPr>
              <a:t>r1</a:t>
            </a:r>
          </a:p>
          <a:p>
            <a:pPr marL="0" indent="0">
              <a:buNone/>
            </a:pPr>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rPr>
              <a:t>LD </a:t>
            </a:r>
            <a:r>
              <a:rPr lang="en-US" altLang="zh-CN" sz="1800" dirty="0">
                <a:solidFill>
                  <a:schemeClr val="bg2">
                    <a:lumMod val="50000"/>
                  </a:schemeClr>
                </a:solidFill>
                <a:latin typeface="微软雅黑" panose="020B0503020204020204" pitchFamily="34" charset="-122"/>
                <a:ea typeface="微软雅黑" panose="020B0503020204020204" pitchFamily="34" charset="-122"/>
              </a:rPr>
              <a:t>p11</a:t>
            </a:r>
            <a:r>
              <a:rPr lang="en-US" altLang="zh-CN" sz="1800" dirty="0">
                <a:latin typeface="微软雅黑" panose="020B0503020204020204" pitchFamily="34" charset="-122"/>
                <a:ea typeface="微软雅黑" panose="020B0503020204020204" pitchFamily="34" charset="-122"/>
              </a:rPr>
              <a:t>,[a</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将内存的变量读入寄存器</a:t>
            </a:r>
            <a:r>
              <a:rPr lang="en-US" altLang="zh-CN" sz="1800" dirty="0">
                <a:latin typeface="微软雅黑" panose="020B0503020204020204" pitchFamily="34" charset="-122"/>
                <a:ea typeface="微软雅黑" panose="020B0503020204020204" pitchFamily="34" charset="-122"/>
              </a:rPr>
              <a:t>p11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r1</a:t>
            </a:r>
            <a:r>
              <a:rPr lang="zh-CN" altLang="en-US"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ADD </a:t>
            </a:r>
            <a:r>
              <a:rPr lang="en-US" altLang="zh-CN" sz="1800" dirty="0">
                <a:solidFill>
                  <a:schemeClr val="bg2">
                    <a:lumMod val="50000"/>
                  </a:schemeClr>
                </a:solidFill>
                <a:latin typeface="微软雅黑" panose="020B0503020204020204" pitchFamily="34" charset="-122"/>
                <a:ea typeface="微软雅黑" panose="020B0503020204020204" pitchFamily="34" charset="-122"/>
              </a:rPr>
              <a:t>p12</a:t>
            </a:r>
            <a:r>
              <a:rPr lang="en-US" altLang="zh-CN" sz="1800" dirty="0">
                <a:latin typeface="微软雅黑" panose="020B0503020204020204" pitchFamily="34" charset="-122"/>
                <a:ea typeface="微软雅黑" panose="020B0503020204020204" pitchFamily="34" charset="-122"/>
              </a:rPr>
              <a:t>,</a:t>
            </a:r>
            <a:r>
              <a:rPr lang="en-US" altLang="zh-CN" sz="1800" dirty="0">
                <a:solidFill>
                  <a:schemeClr val="bg2">
                    <a:lumMod val="50000"/>
                  </a:schemeClr>
                </a:solidFill>
                <a:latin typeface="微软雅黑" panose="020B0503020204020204" pitchFamily="34" charset="-122"/>
                <a:ea typeface="微软雅黑" panose="020B0503020204020204" pitchFamily="34" charset="-122"/>
              </a:rPr>
              <a:t>p11</a:t>
            </a:r>
            <a:r>
              <a:rPr lang="en-US" altLang="zh-CN" sz="1800" dirty="0">
                <a:latin typeface="微软雅黑" panose="020B0503020204020204" pitchFamily="34" charset="-122"/>
                <a:ea typeface="微软雅黑" panose="020B0503020204020204" pitchFamily="34" charset="-122"/>
              </a:rPr>
              <a:t>,r5; </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p11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r1</a:t>
            </a:r>
            <a:r>
              <a:rPr lang="zh-CN" altLang="en-US" sz="1800" dirty="0">
                <a:latin typeface="微软雅黑" panose="020B0503020204020204" pitchFamily="34" charset="-122"/>
                <a:ea typeface="微软雅黑" panose="020B0503020204020204" pitchFamily="34" charset="-122"/>
              </a:rPr>
              <a:t>）与 </a:t>
            </a:r>
            <a:r>
              <a:rPr lang="en-US" altLang="zh-CN" sz="1800" dirty="0">
                <a:latin typeface="微软雅黑" panose="020B0503020204020204" pitchFamily="34" charset="-122"/>
                <a:ea typeface="微软雅黑" panose="020B0503020204020204" pitchFamily="34" charset="-122"/>
              </a:rPr>
              <a:t>r5</a:t>
            </a:r>
            <a:r>
              <a:rPr lang="zh-CN" altLang="en-US" sz="1800" dirty="0">
                <a:latin typeface="微软雅黑" panose="020B0503020204020204" pitchFamily="34" charset="-122"/>
                <a:ea typeface="微软雅黑" panose="020B0503020204020204" pitchFamily="34" charset="-122"/>
              </a:rPr>
              <a:t>相加，保存到</a:t>
            </a:r>
            <a:r>
              <a:rPr lang="en-US" altLang="zh-CN" sz="1800" dirty="0">
                <a:latin typeface="微软雅黑" panose="020B0503020204020204" pitchFamily="34" charset="-122"/>
                <a:ea typeface="微软雅黑" panose="020B0503020204020204" pitchFamily="34" charset="-122"/>
              </a:rPr>
              <a:t>p12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r2</a:t>
            </a:r>
            <a:r>
              <a:rPr lang="zh-CN" altLang="en-US"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SUB </a:t>
            </a:r>
            <a:r>
              <a:rPr lang="en-US" altLang="zh-CN" sz="1800" dirty="0">
                <a:solidFill>
                  <a:schemeClr val="bg2">
                    <a:lumMod val="50000"/>
                  </a:schemeClr>
                </a:solidFill>
                <a:latin typeface="微软雅黑" panose="020B0503020204020204" pitchFamily="34" charset="-122"/>
                <a:ea typeface="微软雅黑" panose="020B0503020204020204" pitchFamily="34" charset="-122"/>
              </a:rPr>
              <a:t>p13</a:t>
            </a:r>
            <a:r>
              <a:rPr lang="en-US" altLang="zh-CN" sz="1800" dirty="0">
                <a:latin typeface="微软雅黑" panose="020B0503020204020204" pitchFamily="34" charset="-122"/>
                <a:ea typeface="微软雅黑" panose="020B0503020204020204" pitchFamily="34" charset="-122"/>
              </a:rPr>
              <a:t>,r5,r4; </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r5</a:t>
            </a:r>
            <a:r>
              <a:rPr lang="zh-CN" altLang="en-US" sz="1800" dirty="0">
                <a:latin typeface="微软雅黑" panose="020B0503020204020204" pitchFamily="34" charset="-122"/>
                <a:ea typeface="微软雅黑" panose="020B0503020204020204" pitchFamily="34" charset="-122"/>
              </a:rPr>
              <a:t>减去 </a:t>
            </a:r>
            <a:r>
              <a:rPr lang="en-US" altLang="zh-CN" sz="1800" dirty="0">
                <a:latin typeface="微软雅黑" panose="020B0503020204020204" pitchFamily="34" charset="-122"/>
                <a:ea typeface="微软雅黑" panose="020B0503020204020204" pitchFamily="34" charset="-122"/>
              </a:rPr>
              <a:t>r4</a:t>
            </a:r>
            <a:r>
              <a:rPr lang="zh-CN" altLang="en-US" sz="1800" dirty="0">
                <a:latin typeface="微软雅黑" panose="020B0503020204020204" pitchFamily="34" charset="-122"/>
                <a:ea typeface="微软雅黑" panose="020B0503020204020204" pitchFamily="34" charset="-122"/>
              </a:rPr>
              <a:t>，保存到 </a:t>
            </a:r>
            <a:r>
              <a:rPr lang="en-US" altLang="zh-CN" sz="1800" dirty="0">
                <a:latin typeface="微软雅黑" panose="020B0503020204020204" pitchFamily="34" charset="-122"/>
                <a:ea typeface="微软雅黑" panose="020B0503020204020204" pitchFamily="34" charset="-122"/>
              </a:rPr>
              <a:t>p13 </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r1</a:t>
            </a:r>
            <a:r>
              <a:rPr lang="zh-CN" altLang="en-US" sz="1800" dirty="0">
                <a:latin typeface="微软雅黑" panose="020B0503020204020204" pitchFamily="34" charset="-122"/>
                <a:ea typeface="微软雅黑" panose="020B0503020204020204" pitchFamily="34" charset="-122"/>
              </a:rPr>
              <a:t>）</a:t>
            </a:r>
          </a:p>
          <a:p>
            <a:endParaRPr lang="en-US" altLang="zh-CN" dirty="0" smtClean="0"/>
          </a:p>
          <a:p>
            <a:endParaRPr lang="en-US" altLang="zh-CN" dirty="0"/>
          </a:p>
        </p:txBody>
      </p:sp>
    </p:spTree>
    <p:extLst>
      <p:ext uri="{BB962C8B-B14F-4D97-AF65-F5344CB8AC3E}">
        <p14:creationId xmlns:p14="http://schemas.microsoft.com/office/powerpoint/2010/main" val="1603941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15326" y="2983832"/>
            <a:ext cx="3609473" cy="1015663"/>
          </a:xfrm>
          <a:prstGeom prst="rect">
            <a:avLst/>
          </a:prstGeom>
          <a:noFill/>
        </p:spPr>
        <p:txBody>
          <a:bodyPr wrap="square" rtlCol="0">
            <a:spAutoFit/>
          </a:bodyPr>
          <a:lstStyle/>
          <a:p>
            <a:r>
              <a:rPr lang="en-US" altLang="zh-CN" sz="6000" dirty="0" smtClean="0">
                <a:latin typeface="Arial" panose="020B0604020202020204" pitchFamily="34" charset="0"/>
                <a:ea typeface="微软雅黑" panose="020B0503020204020204" pitchFamily="34" charset="-122"/>
                <a:cs typeface="Arial" panose="020B0604020202020204" pitchFamily="34" charset="0"/>
              </a:rPr>
              <a:t>Thanks</a:t>
            </a:r>
            <a:endParaRPr lang="zh-CN" altLang="en-US" sz="6000" dirty="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62366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smtClean="0">
                <a:latin typeface="+mj-ea"/>
              </a:rPr>
              <a:t>概述</a:t>
            </a:r>
            <a:endParaRPr lang="zh-CN" altLang="en-US" b="0" dirty="0">
              <a:latin typeface="+mj-ea"/>
            </a:endParaRPr>
          </a:p>
        </p:txBody>
      </p:sp>
      <p:sp>
        <p:nvSpPr>
          <p:cNvPr id="3" name="内容占位符 2"/>
          <p:cNvSpPr>
            <a:spLocks noGrp="1"/>
          </p:cNvSpPr>
          <p:nvPr>
            <p:ph idx="1"/>
          </p:nvPr>
        </p:nvSpPr>
        <p:spPr>
          <a:xfrm>
            <a:off x="1261872" y="2252547"/>
            <a:ext cx="8595360" cy="4351337"/>
          </a:xfrm>
        </p:spPr>
        <p:txBody>
          <a:bodyPr/>
          <a:lstStyle/>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指令流水线（</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Instruction pipeline</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）是将重复性的指令执行分解为几个串行的部分，使得指令每个流水阶段能由</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内部不同的逻辑电路处理</a:t>
            </a: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没有加速单条指令的执行</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流水线深度增加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rPr>
              <a:t>超流水线结构</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endParaRPr>
          </a:p>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流水线级数越</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多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每</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级所花的时间越</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短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时钟周期可以</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设计的越</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短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rPr>
              <a:t></a:t>
            </a:r>
          </a:p>
          <a:p>
            <a:pPr marL="0" indent="0">
              <a:buNone/>
            </a:pP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指令</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速度越</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快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指令</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平均</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rPr>
              <a:t>执行时间越</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短</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304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a:t>
            </a:r>
            <a:r>
              <a:rPr lang="zh-CN" altLang="en-US" dirty="0"/>
              <a:t>五</a:t>
            </a:r>
            <a:r>
              <a:rPr lang="zh-CN" altLang="en-US" dirty="0" smtClean="0"/>
              <a:t>级流水线</a:t>
            </a:r>
            <a:endParaRPr lang="zh-CN" altLang="en-US" dirty="0"/>
          </a:p>
        </p:txBody>
      </p:sp>
      <p:sp>
        <p:nvSpPr>
          <p:cNvPr id="3" name="内容占位符 2"/>
          <p:cNvSpPr>
            <a:spLocks noGrp="1"/>
          </p:cNvSpPr>
          <p:nvPr>
            <p:ph idx="1"/>
          </p:nvPr>
        </p:nvSpPr>
        <p:spPr>
          <a:xfrm>
            <a:off x="1261872" y="2219093"/>
            <a:ext cx="8595360" cy="4351337"/>
          </a:xfrm>
        </p:spPr>
        <p:txBody>
          <a:bodyPr>
            <a:normAutofit fontScale="92500" lnSpcReduction="20000"/>
          </a:bodyPr>
          <a:lstStyle/>
          <a:p>
            <a:r>
              <a:rPr lang="zh-CN" altLang="en-US" sz="1800" dirty="0" smtClean="0">
                <a:solidFill>
                  <a:schemeClr val="tx1">
                    <a:lumMod val="95000"/>
                    <a:lumOff val="5000"/>
                  </a:schemeClr>
                </a:solidFill>
                <a:latin typeface="微软雅黑" panose="020B0503020204020204" pitchFamily="34" charset="-122"/>
                <a:ea typeface="微软雅黑" panose="020B0503020204020204" pitchFamily="34" charset="-122"/>
              </a:rPr>
              <a:t>阶段</a:t>
            </a:r>
            <a:endParaRPr lang="en-US" altLang="zh-CN" sz="18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0" indent="0">
              <a:buNone/>
            </a:pPr>
            <a:endParaRPr lang="en-US" altLang="zh-CN" sz="18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1"/>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IF</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Instruction Fetch</a:t>
            </a:r>
          </a:p>
          <a:p>
            <a:pPr lvl="2"/>
            <a:r>
              <a:rPr lang="zh-CN" altLang="en-US" sz="1200" dirty="0" smtClean="0">
                <a:latin typeface="微软雅黑" panose="020B0503020204020204" pitchFamily="34" charset="-122"/>
                <a:ea typeface="微软雅黑" panose="020B0503020204020204" pitchFamily="34" charset="-122"/>
              </a:rPr>
              <a:t>取址，在</a:t>
            </a:r>
            <a:r>
              <a:rPr lang="zh-CN" altLang="en-US" sz="1200" dirty="0">
                <a:latin typeface="微软雅黑" panose="020B0503020204020204" pitchFamily="34" charset="-122"/>
                <a:ea typeface="微软雅黑" panose="020B0503020204020204" pitchFamily="34" charset="-122"/>
              </a:rPr>
              <a:t>指令缓存（</a:t>
            </a:r>
            <a:r>
              <a:rPr lang="en-US" altLang="zh-CN" sz="1200" dirty="0">
                <a:latin typeface="微软雅黑" panose="020B0503020204020204" pitchFamily="34" charset="-122"/>
                <a:ea typeface="微软雅黑" panose="020B0503020204020204" pitchFamily="34" charset="-122"/>
              </a:rPr>
              <a:t>I-Cache</a:t>
            </a:r>
            <a:r>
              <a:rPr lang="zh-CN" altLang="en-US" sz="1200" dirty="0">
                <a:latin typeface="微软雅黑" panose="020B0503020204020204" pitchFamily="34" charset="-122"/>
                <a:ea typeface="微软雅黑" panose="020B0503020204020204" pitchFamily="34" charset="-122"/>
              </a:rPr>
              <a:t>）中获取下一条指令</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lvl="2"/>
            <a:endParaRPr lang="en-US" altLang="zh-CN" sz="1200" dirty="0" smtClean="0">
              <a:latin typeface="微软雅黑" panose="020B0503020204020204" pitchFamily="34" charset="-122"/>
              <a:ea typeface="微软雅黑" panose="020B0503020204020204" pitchFamily="34" charset="-122"/>
            </a:endParaRPr>
          </a:p>
          <a:p>
            <a:pPr lvl="1"/>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ID</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Instruction Decode</a:t>
            </a:r>
          </a:p>
          <a:p>
            <a:pPr lvl="2"/>
            <a:r>
              <a:rPr lang="zh-CN" altLang="en-US" sz="1200" dirty="0" smtClean="0">
                <a:latin typeface="微软雅黑" panose="020B0503020204020204" pitchFamily="34" charset="-122"/>
                <a:ea typeface="微软雅黑" panose="020B0503020204020204" pitchFamily="34" charset="-122"/>
              </a:rPr>
              <a:t>译码</a:t>
            </a:r>
            <a:r>
              <a:rPr lang="zh-CN" altLang="en-US" sz="1200" dirty="0">
                <a:latin typeface="微软雅黑" panose="020B0503020204020204" pitchFamily="34" charset="-122"/>
                <a:ea typeface="微软雅黑" panose="020B0503020204020204" pitchFamily="34" charset="-122"/>
              </a:rPr>
              <a:t>（读寄存器</a:t>
            </a:r>
            <a:r>
              <a:rPr lang="zh-CN" altLang="en-US" sz="1200" dirty="0" smtClean="0">
                <a:latin typeface="微软雅黑" panose="020B0503020204020204" pitchFamily="34" charset="-122"/>
                <a:ea typeface="微软雅黑" panose="020B0503020204020204" pitchFamily="34" charset="-122"/>
              </a:rPr>
              <a:t>），翻译</a:t>
            </a:r>
            <a:r>
              <a:rPr lang="zh-CN" altLang="en-US" sz="1200" dirty="0">
                <a:latin typeface="微软雅黑" panose="020B0503020204020204" pitchFamily="34" charset="-122"/>
                <a:ea typeface="微软雅黑" panose="020B0503020204020204" pitchFamily="34" charset="-122"/>
              </a:rPr>
              <a:t>指令，</a:t>
            </a:r>
            <a:r>
              <a:rPr lang="zh-CN" altLang="en-US" sz="1200" dirty="0" smtClean="0">
                <a:latin typeface="微软雅黑" panose="020B0503020204020204" pitchFamily="34" charset="-122"/>
                <a:ea typeface="微软雅黑" panose="020B0503020204020204" pitchFamily="34" charset="-122"/>
              </a:rPr>
              <a:t>识别</a:t>
            </a:r>
            <a:r>
              <a:rPr lang="zh-CN" altLang="en-US" sz="1200" dirty="0">
                <a:latin typeface="微软雅黑" panose="020B0503020204020204" pitchFamily="34" charset="-122"/>
                <a:ea typeface="微软雅黑" panose="020B0503020204020204" pitchFamily="34" charset="-122"/>
              </a:rPr>
              <a:t>操作码和操作数，从寄存器堆中读取数据到</a:t>
            </a:r>
            <a:r>
              <a:rPr lang="en-US" altLang="zh-CN" sz="1200" dirty="0">
                <a:latin typeface="微软雅黑" panose="020B0503020204020204" pitchFamily="34" charset="-122"/>
                <a:ea typeface="微软雅黑" panose="020B0503020204020204" pitchFamily="34" charset="-122"/>
              </a:rPr>
              <a:t>ALU</a:t>
            </a:r>
            <a:r>
              <a:rPr lang="zh-CN" altLang="en-US" sz="1200" dirty="0">
                <a:latin typeface="微软雅黑" panose="020B0503020204020204" pitchFamily="34" charset="-122"/>
                <a:ea typeface="微软雅黑" panose="020B0503020204020204" pitchFamily="34" charset="-122"/>
              </a:rPr>
              <a:t>输入寄存器</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lvl="2"/>
            <a:endParaRPr lang="en-US" altLang="zh-CN" sz="1200" dirty="0" smtClean="0">
              <a:latin typeface="微软雅黑" panose="020B0503020204020204" pitchFamily="34" charset="-122"/>
              <a:ea typeface="微软雅黑" panose="020B0503020204020204" pitchFamily="34" charset="-122"/>
            </a:endParaRPr>
          </a:p>
          <a:p>
            <a:pPr lvl="1"/>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EX</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Execute</a:t>
            </a:r>
          </a:p>
          <a:p>
            <a:pPr lvl="2"/>
            <a:r>
              <a:rPr lang="zh-CN" altLang="en-US" sz="1200" dirty="0" smtClean="0">
                <a:latin typeface="微软雅黑" panose="020B0503020204020204" pitchFamily="34" charset="-122"/>
                <a:ea typeface="微软雅黑" panose="020B0503020204020204" pitchFamily="34" charset="-122"/>
              </a:rPr>
              <a:t>执行</a:t>
            </a:r>
            <a:r>
              <a:rPr lang="zh-CN" altLang="en-US" sz="1200" dirty="0">
                <a:latin typeface="微软雅黑" panose="020B0503020204020204" pitchFamily="34" charset="-122"/>
                <a:ea typeface="微软雅黑" panose="020B0503020204020204" pitchFamily="34" charset="-122"/>
              </a:rPr>
              <a:t>（算术</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逻辑运算</a:t>
            </a:r>
            <a:r>
              <a:rPr lang="zh-CN" altLang="en-US" sz="1200" dirty="0" smtClean="0">
                <a:latin typeface="微软雅黑" panose="020B0503020204020204" pitchFamily="34" charset="-122"/>
                <a:ea typeface="微软雅黑" panose="020B0503020204020204" pitchFamily="34" charset="-122"/>
              </a:rPr>
              <a:t>），在</a:t>
            </a:r>
            <a:r>
              <a:rPr lang="zh-CN" altLang="en-US" sz="1200" dirty="0">
                <a:latin typeface="微软雅黑" panose="020B0503020204020204" pitchFamily="34" charset="-122"/>
                <a:ea typeface="微软雅黑" panose="020B0503020204020204" pitchFamily="34" charset="-122"/>
              </a:rPr>
              <a:t>一个时钟周期内，完成算术或逻辑操作</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lvl="2"/>
            <a:r>
              <a:rPr lang="zh-CN" altLang="en-US" sz="1200" dirty="0" smtClean="0">
                <a:latin typeface="微软雅黑" panose="020B0503020204020204" pitchFamily="34" charset="-122"/>
                <a:ea typeface="微软雅黑" panose="020B0503020204020204" pitchFamily="34" charset="-122"/>
              </a:rPr>
              <a:t>注意</a:t>
            </a:r>
            <a:r>
              <a:rPr lang="zh-CN" altLang="en-US" sz="1200" dirty="0">
                <a:latin typeface="微软雅黑" panose="020B0503020204020204" pitchFamily="34" charset="-122"/>
                <a:ea typeface="微软雅黑" panose="020B0503020204020204" pitchFamily="34" charset="-122"/>
              </a:rPr>
              <a:t>，浮点算术运算和整数乘除运算不能在一个时钟周期内完成</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lvl="2"/>
            <a:endParaRPr lang="en-US" altLang="zh-CN" sz="1200" dirty="0" smtClean="0">
              <a:latin typeface="微软雅黑" panose="020B0503020204020204" pitchFamily="34" charset="-122"/>
              <a:ea typeface="微软雅黑" panose="020B0503020204020204" pitchFamily="34" charset="-122"/>
            </a:endParaRPr>
          </a:p>
          <a:p>
            <a:pPr lvl="1"/>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MEM</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Memory </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Access</a:t>
            </a:r>
          </a:p>
          <a:p>
            <a:pPr lvl="2"/>
            <a:r>
              <a:rPr lang="zh-CN" altLang="en-US" sz="1200" dirty="0" smtClean="0">
                <a:latin typeface="微软雅黑" panose="020B0503020204020204" pitchFamily="34" charset="-122"/>
                <a:ea typeface="微软雅黑" panose="020B0503020204020204" pitchFamily="34" charset="-122"/>
              </a:rPr>
              <a:t>内存</a:t>
            </a:r>
            <a:r>
              <a:rPr lang="zh-CN" altLang="en-US" sz="1200" dirty="0">
                <a:latin typeface="微软雅黑" panose="020B0503020204020204" pitchFamily="34" charset="-122"/>
                <a:ea typeface="微软雅黑" panose="020B0503020204020204" pitchFamily="34" charset="-122"/>
              </a:rPr>
              <a:t>数据</a:t>
            </a:r>
            <a:r>
              <a:rPr lang="zh-CN" altLang="en-US" sz="1200" dirty="0" smtClean="0">
                <a:latin typeface="微软雅黑" panose="020B0503020204020204" pitchFamily="34" charset="-122"/>
                <a:ea typeface="微软雅黑" panose="020B0503020204020204" pitchFamily="34" charset="-122"/>
              </a:rPr>
              <a:t>读写</a:t>
            </a:r>
            <a:r>
              <a:rPr lang="zh-CN" altLang="en-US" sz="1200" dirty="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在</a:t>
            </a:r>
            <a:r>
              <a:rPr lang="zh-CN" altLang="en-US" sz="1200" dirty="0">
                <a:latin typeface="微软雅黑" panose="020B0503020204020204" pitchFamily="34" charset="-122"/>
                <a:ea typeface="微软雅黑" panose="020B0503020204020204" pitchFamily="34" charset="-122"/>
              </a:rPr>
              <a:t>该阶段，指令可以从数据缓存（</a:t>
            </a:r>
            <a:r>
              <a:rPr lang="en-US" altLang="zh-CN" sz="1200" dirty="0">
                <a:latin typeface="微软雅黑" panose="020B0503020204020204" pitchFamily="34" charset="-122"/>
                <a:ea typeface="微软雅黑" panose="020B0503020204020204" pitchFamily="34" charset="-122"/>
              </a:rPr>
              <a:t>D-Cache</a:t>
            </a:r>
            <a:r>
              <a:rPr lang="zh-CN" altLang="en-US" sz="1200" dirty="0">
                <a:latin typeface="微软雅黑" panose="020B0503020204020204" pitchFamily="34" charset="-122"/>
                <a:ea typeface="微软雅黑" panose="020B0503020204020204" pitchFamily="34" charset="-122"/>
              </a:rPr>
              <a:t>）中读</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写内存变量</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lvl="2"/>
            <a:r>
              <a:rPr lang="zh-CN" altLang="en-US" sz="1200" dirty="0" smtClean="0">
                <a:latin typeface="微软雅黑" panose="020B0503020204020204" pitchFamily="34" charset="-122"/>
                <a:ea typeface="微软雅黑" panose="020B0503020204020204" pitchFamily="34" charset="-122"/>
              </a:rPr>
              <a:t>平均</a:t>
            </a:r>
            <a:r>
              <a:rPr lang="zh-CN" altLang="en-US" sz="1200" dirty="0">
                <a:latin typeface="微软雅黑" panose="020B0503020204020204" pitchFamily="34" charset="-122"/>
                <a:ea typeface="微软雅黑" panose="020B0503020204020204" pitchFamily="34" charset="-122"/>
              </a:rPr>
              <a:t>来说，大约四分之三的指令在这一阶段没有执行任何操作，为每条指令分配这个阶段是为了保证同一时刻不会有两条指令都访问数据缓存</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lvl="2"/>
            <a:endParaRPr lang="en-US" altLang="zh-CN" sz="1200" dirty="0" smtClean="0">
              <a:latin typeface="微软雅黑" panose="020B0503020204020204" pitchFamily="34" charset="-122"/>
              <a:ea typeface="微软雅黑" panose="020B0503020204020204" pitchFamily="34" charset="-122"/>
            </a:endParaRPr>
          </a:p>
          <a:p>
            <a:pPr lvl="1" fontAlgn="base"/>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WB</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rPr>
              <a:t>Write </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Back</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a:p>
            <a:pPr lvl="2" fontAlgn="base"/>
            <a:r>
              <a:rPr lang="zh-CN" altLang="en-US" sz="1200" dirty="0" smtClean="0">
                <a:latin typeface="微软雅黑" panose="020B0503020204020204" pitchFamily="34" charset="-122"/>
                <a:ea typeface="微软雅黑" panose="020B0503020204020204" pitchFamily="34" charset="-122"/>
              </a:rPr>
              <a:t>写回，操作</a:t>
            </a:r>
            <a:r>
              <a:rPr lang="zh-CN" altLang="en-US" sz="1200" dirty="0">
                <a:latin typeface="微软雅黑" panose="020B0503020204020204" pitchFamily="34" charset="-122"/>
                <a:ea typeface="微软雅黑" panose="020B0503020204020204" pitchFamily="34" charset="-122"/>
              </a:rPr>
              <a:t>完成后，将计算结果从</a:t>
            </a:r>
            <a:r>
              <a:rPr lang="en-US" altLang="zh-CN" sz="1200" dirty="0">
                <a:latin typeface="微软雅黑" panose="020B0503020204020204" pitchFamily="34" charset="-122"/>
                <a:ea typeface="微软雅黑" panose="020B0503020204020204" pitchFamily="34" charset="-122"/>
              </a:rPr>
              <a:t>ALU</a:t>
            </a:r>
            <a:r>
              <a:rPr lang="zh-CN" altLang="en-US" sz="1200" dirty="0">
                <a:latin typeface="微软雅黑" panose="020B0503020204020204" pitchFamily="34" charset="-122"/>
                <a:ea typeface="微软雅黑" panose="020B0503020204020204" pitchFamily="34" charset="-122"/>
              </a:rPr>
              <a:t>输出寄存器写回到通用寄存器中</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7335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MIPS</a:t>
            </a:r>
            <a:r>
              <a:rPr lang="zh-CN" altLang="en-US" dirty="0"/>
              <a:t>五级流水线</a:t>
            </a:r>
          </a:p>
        </p:txBody>
      </p:sp>
      <p:pic>
        <p:nvPicPr>
          <p:cNvPr id="4" name="内容占位符 3"/>
          <p:cNvPicPr>
            <a:picLocks noGrp="1" noChangeAspect="1"/>
          </p:cNvPicPr>
          <p:nvPr>
            <p:ph idx="1"/>
          </p:nvPr>
        </p:nvPicPr>
        <p:blipFill>
          <a:blip r:embed="rId2"/>
          <a:stretch>
            <a:fillRect/>
          </a:stretch>
        </p:blipFill>
        <p:spPr>
          <a:xfrm>
            <a:off x="1261872" y="2736546"/>
            <a:ext cx="4649882" cy="2944408"/>
          </a:xfrm>
          <a:prstGeom prst="rect">
            <a:avLst/>
          </a:prstGeom>
        </p:spPr>
      </p:pic>
      <p:sp>
        <p:nvSpPr>
          <p:cNvPr id="5" name="文本框 4"/>
          <p:cNvSpPr txBox="1"/>
          <p:nvPr/>
        </p:nvSpPr>
        <p:spPr>
          <a:xfrm>
            <a:off x="6566170" y="2869922"/>
            <a:ext cx="3501958"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对于运算指令，在</a:t>
            </a:r>
            <a:r>
              <a:rPr lang="en-US" altLang="zh-CN" sz="1400" dirty="0" smtClean="0">
                <a:latin typeface="微软雅黑" panose="020B0503020204020204" pitchFamily="34" charset="-122"/>
                <a:ea typeface="微软雅黑" panose="020B0503020204020204" pitchFamily="34" charset="-122"/>
              </a:rPr>
              <a:t>MEM</a:t>
            </a:r>
            <a:r>
              <a:rPr lang="zh-CN" altLang="en-US" sz="1400" dirty="0" smtClean="0">
                <a:latin typeface="微软雅黑" panose="020B0503020204020204" pitchFamily="34" charset="-122"/>
                <a:ea typeface="微软雅黑" panose="020B0503020204020204" pitchFamily="34" charset="-122"/>
              </a:rPr>
              <a:t>阶段空闲。</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对于</a:t>
            </a:r>
            <a:r>
              <a:rPr lang="en-US" altLang="zh-CN" sz="1400" dirty="0" smtClean="0">
                <a:latin typeface="微软雅黑" panose="020B0503020204020204" pitchFamily="34" charset="-122"/>
                <a:ea typeface="微软雅黑" panose="020B0503020204020204" pitchFamily="34" charset="-122"/>
              </a:rPr>
              <a:t>load</a:t>
            </a:r>
            <a:r>
              <a:rPr lang="zh-CN" altLang="en-US" sz="1400" dirty="0" smtClean="0">
                <a:latin typeface="微软雅黑" panose="020B0503020204020204" pitchFamily="34" charset="-122"/>
                <a:ea typeface="微软雅黑" panose="020B0503020204020204" pitchFamily="34" charset="-122"/>
              </a:rPr>
              <a:t>指令，在</a:t>
            </a:r>
            <a:r>
              <a:rPr lang="en-US" altLang="zh-CN" sz="1400" dirty="0" smtClean="0">
                <a:latin typeface="微软雅黑" panose="020B0503020204020204" pitchFamily="34" charset="-122"/>
                <a:ea typeface="微软雅黑" panose="020B0503020204020204" pitchFamily="34" charset="-122"/>
              </a:rPr>
              <a:t>EX</a:t>
            </a:r>
            <a:r>
              <a:rPr lang="zh-CN" altLang="en-US" sz="1400" dirty="0" smtClean="0">
                <a:latin typeface="微软雅黑" panose="020B0503020204020204" pitchFamily="34" charset="-122"/>
                <a:ea typeface="微软雅黑" panose="020B0503020204020204" pitchFamily="34" charset="-122"/>
              </a:rPr>
              <a:t>阶段计算要访问的地址，在</a:t>
            </a:r>
            <a:r>
              <a:rPr lang="en-US" altLang="zh-CN" sz="1400" dirty="0" smtClean="0">
                <a:latin typeface="微软雅黑" panose="020B0503020204020204" pitchFamily="34" charset="-122"/>
                <a:ea typeface="微软雅黑" panose="020B0503020204020204" pitchFamily="34" charset="-122"/>
              </a:rPr>
              <a:t>MEM</a:t>
            </a:r>
            <a:r>
              <a:rPr lang="zh-CN" altLang="en-US" sz="1400" dirty="0" smtClean="0">
                <a:latin typeface="微软雅黑" panose="020B0503020204020204" pitchFamily="34" charset="-122"/>
                <a:ea typeface="微软雅黑" panose="020B0503020204020204" pitchFamily="34" charset="-122"/>
              </a:rPr>
              <a:t>阶段从内存中将数据读入到</a:t>
            </a:r>
            <a:r>
              <a:rPr lang="en-US" altLang="zh-CN" sz="1400" dirty="0" smtClean="0">
                <a:latin typeface="微软雅黑" panose="020B0503020204020204" pitchFamily="34" charset="-122"/>
                <a:ea typeface="微软雅黑" panose="020B0503020204020204" pitchFamily="34" charset="-122"/>
              </a:rPr>
              <a:t>MEMregister</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MEM</a:t>
            </a:r>
            <a:r>
              <a:rPr lang="zh-CN" altLang="en-US" sz="1400" dirty="0" smtClean="0">
                <a:latin typeface="微软雅黑" panose="020B0503020204020204" pitchFamily="34" charset="-122"/>
                <a:ea typeface="微软雅黑" panose="020B0503020204020204" pitchFamily="34" charset="-122"/>
              </a:rPr>
              <a:t>和</a:t>
            </a:r>
            <a:r>
              <a:rPr lang="en-US" altLang="zh-CN" sz="1400" dirty="0" smtClean="0">
                <a:latin typeface="微软雅黑" panose="020B0503020204020204" pitchFamily="34" charset="-122"/>
                <a:ea typeface="微软雅黑" panose="020B0503020204020204" pitchFamily="34" charset="-122"/>
              </a:rPr>
              <a:t>WB</a:t>
            </a:r>
            <a:r>
              <a:rPr lang="zh-CN" altLang="en-US" sz="1400" dirty="0" smtClean="0">
                <a:latin typeface="微软雅黑" panose="020B0503020204020204" pitchFamily="34" charset="-122"/>
                <a:ea typeface="微软雅黑" panose="020B0503020204020204" pitchFamily="34" charset="-122"/>
              </a:rPr>
              <a:t>之间的流水线寄存器）中，在</a:t>
            </a:r>
            <a:r>
              <a:rPr lang="en-US" altLang="zh-CN" sz="1400" dirty="0" smtClean="0">
                <a:latin typeface="微软雅黑" panose="020B0503020204020204" pitchFamily="34" charset="-122"/>
                <a:ea typeface="微软雅黑" panose="020B0503020204020204" pitchFamily="34" charset="-122"/>
              </a:rPr>
              <a:t>WB</a:t>
            </a:r>
            <a:r>
              <a:rPr lang="zh-CN" altLang="en-US" sz="1400" dirty="0" smtClean="0">
                <a:latin typeface="微软雅黑" panose="020B0503020204020204" pitchFamily="34" charset="-122"/>
                <a:ea typeface="微软雅黑" panose="020B0503020204020204" pitchFamily="34" charset="-122"/>
              </a:rPr>
              <a:t>阶段，将</a:t>
            </a:r>
            <a:r>
              <a:rPr lang="en-US" altLang="zh-CN" sz="1400" dirty="0" smtClean="0">
                <a:latin typeface="微软雅黑" panose="020B0503020204020204" pitchFamily="34" charset="-122"/>
                <a:ea typeface="微软雅黑" panose="020B0503020204020204" pitchFamily="34" charset="-122"/>
              </a:rPr>
              <a:t>MEM register</a:t>
            </a:r>
            <a:r>
              <a:rPr lang="zh-CN" altLang="en-US" sz="1400" dirty="0" smtClean="0">
                <a:latin typeface="微软雅黑" panose="020B0503020204020204" pitchFamily="34" charset="-122"/>
                <a:ea typeface="微软雅黑" panose="020B0503020204020204" pitchFamily="34" charset="-122"/>
              </a:rPr>
              <a:t>的数据写回到</a:t>
            </a:r>
            <a:r>
              <a:rPr lang="en-US" altLang="zh-CN" sz="1400" dirty="0" smtClean="0">
                <a:latin typeface="微软雅黑" panose="020B0503020204020204" pitchFamily="34" charset="-122"/>
                <a:ea typeface="微软雅黑" panose="020B0503020204020204" pitchFamily="34" charset="-122"/>
              </a:rPr>
              <a:t>Register File</a:t>
            </a:r>
            <a:r>
              <a:rPr lang="zh-CN" altLang="en-US" sz="1400" dirty="0" smtClean="0">
                <a:latin typeface="微软雅黑" panose="020B0503020204020204" pitchFamily="34" charset="-122"/>
                <a:ea typeface="微软雅黑" panose="020B0503020204020204" pitchFamily="34" charset="-122"/>
              </a:rPr>
              <a:t>中。</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对于</a:t>
            </a:r>
            <a:r>
              <a:rPr lang="en-US" altLang="zh-CN" sz="1400" dirty="0" smtClean="0">
                <a:latin typeface="微软雅黑" panose="020B0503020204020204" pitchFamily="34" charset="-122"/>
                <a:ea typeface="微软雅黑" panose="020B0503020204020204" pitchFamily="34" charset="-122"/>
              </a:rPr>
              <a:t>store</a:t>
            </a:r>
            <a:r>
              <a:rPr lang="zh-CN" altLang="en-US" sz="1400" dirty="0" smtClean="0">
                <a:latin typeface="微软雅黑" panose="020B0503020204020204" pitchFamily="34" charset="-122"/>
                <a:ea typeface="微软雅黑" panose="020B0503020204020204" pitchFamily="34" charset="-122"/>
              </a:rPr>
              <a:t>指令，在</a:t>
            </a:r>
            <a:r>
              <a:rPr lang="en-US" altLang="zh-CN" sz="1400" dirty="0" smtClean="0">
                <a:latin typeface="微软雅黑" panose="020B0503020204020204" pitchFamily="34" charset="-122"/>
                <a:ea typeface="微软雅黑" panose="020B0503020204020204" pitchFamily="34" charset="-122"/>
              </a:rPr>
              <a:t>EX</a:t>
            </a:r>
            <a:r>
              <a:rPr lang="zh-CN" altLang="en-US" sz="1400" dirty="0" smtClean="0">
                <a:latin typeface="微软雅黑" panose="020B0503020204020204" pitchFamily="34" charset="-122"/>
                <a:ea typeface="微软雅黑" panose="020B0503020204020204" pitchFamily="34" charset="-122"/>
              </a:rPr>
              <a:t>阶段计算要访问的地址，在</a:t>
            </a:r>
            <a:r>
              <a:rPr lang="en-US" altLang="zh-CN" sz="1400" dirty="0" smtClean="0">
                <a:latin typeface="微软雅黑" panose="020B0503020204020204" pitchFamily="34" charset="-122"/>
                <a:ea typeface="微软雅黑" panose="020B0503020204020204" pitchFamily="34" charset="-122"/>
              </a:rPr>
              <a:t>MEM</a:t>
            </a:r>
            <a:r>
              <a:rPr lang="zh-CN" altLang="en-US" sz="1400" dirty="0" smtClean="0">
                <a:latin typeface="微软雅黑" panose="020B0503020204020204" pitchFamily="34" charset="-122"/>
                <a:ea typeface="微软雅黑" panose="020B0503020204020204" pitchFamily="34" charset="-122"/>
              </a:rPr>
              <a:t>阶段将寄存器中的数据写回到存储器中。</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900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流水线和缓存</a:t>
            </a:r>
            <a:endParaRPr lang="zh-CN" altLang="en-US" dirty="0"/>
          </a:p>
        </p:txBody>
      </p:sp>
      <p:sp>
        <p:nvSpPr>
          <p:cNvPr id="3" name="内容占位符 2"/>
          <p:cNvSpPr>
            <a:spLocks noGrp="1"/>
          </p:cNvSpPr>
          <p:nvPr>
            <p:ph idx="1"/>
          </p:nvPr>
        </p:nvSpPr>
        <p:spPr>
          <a:xfrm>
            <a:off x="1261872" y="2178995"/>
            <a:ext cx="8595360" cy="4351337"/>
          </a:xfrm>
        </p:spPr>
        <p:txBody>
          <a:bodyPr/>
          <a:lstStyle/>
          <a:p>
            <a:pPr fontAlgn="base">
              <a:lnSpc>
                <a:spcPct val="150000"/>
              </a:lnSpc>
            </a:pPr>
            <a:r>
              <a:rPr lang="zh-CN" altLang="en-US" sz="1800" dirty="0">
                <a:latin typeface="微软雅黑" panose="020B0503020204020204" pitchFamily="34" charset="-122"/>
                <a:ea typeface="微软雅黑" panose="020B0503020204020204" pitchFamily="34" charset="-122"/>
              </a:rPr>
              <a:t>高效的流水线操作要求每个阶段占用相同的时间</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fontAlgn="base">
              <a:lnSpc>
                <a:spcPct val="150000"/>
              </a:lnSpc>
            </a:pPr>
            <a:r>
              <a:rPr lang="zh-CN" altLang="en-US" sz="1800" dirty="0" smtClean="0">
                <a:latin typeface="微软雅黑" panose="020B0503020204020204" pitchFamily="34" charset="-122"/>
                <a:ea typeface="微软雅黑" panose="020B0503020204020204" pitchFamily="34" charset="-122"/>
              </a:rPr>
              <a:t>高效</a:t>
            </a:r>
            <a:r>
              <a:rPr lang="zh-CN" altLang="en-US" sz="1800" dirty="0">
                <a:latin typeface="微软雅黑" panose="020B0503020204020204" pitchFamily="34" charset="-122"/>
                <a:ea typeface="微软雅黑" panose="020B0503020204020204" pitchFamily="34" charset="-122"/>
              </a:rPr>
              <a:t>的</a:t>
            </a:r>
            <a:r>
              <a:rPr lang="zh-CN" altLang="en-US" sz="1800" dirty="0" smtClean="0">
                <a:latin typeface="微软雅黑" panose="020B0503020204020204" pitchFamily="34" charset="-122"/>
                <a:ea typeface="微软雅黑" panose="020B0503020204020204" pitchFamily="34" charset="-122"/>
              </a:rPr>
              <a:t>流水线依赖</a:t>
            </a:r>
            <a:r>
              <a:rPr lang="zh-CN" altLang="en-US" sz="1800" dirty="0">
                <a:latin typeface="微软雅黑" panose="020B0503020204020204" pitchFamily="34" charset="-122"/>
                <a:ea typeface="微软雅黑" panose="020B0503020204020204" pitchFamily="34" charset="-122"/>
              </a:rPr>
              <a:t>于高速缓存（</a:t>
            </a:r>
            <a:r>
              <a:rPr lang="en-US" altLang="zh-CN" sz="1800" dirty="0">
                <a:latin typeface="微软雅黑" panose="020B0503020204020204" pitchFamily="34" charset="-122"/>
                <a:ea typeface="微软雅黑" panose="020B0503020204020204" pitchFamily="34" charset="-122"/>
              </a:rPr>
              <a:t>Cache</a:t>
            </a:r>
            <a:r>
              <a:rPr lang="zh-CN" altLang="en-US" sz="1800" dirty="0">
                <a:latin typeface="微软雅黑" panose="020B0503020204020204" pitchFamily="34" charset="-122"/>
                <a:ea typeface="微软雅黑" panose="020B0503020204020204" pitchFamily="34" charset="-122"/>
              </a:rPr>
              <a:t>），可以将内存访问速度提高</a:t>
            </a:r>
            <a:r>
              <a:rPr lang="en-US" altLang="zh-CN" sz="1800" dirty="0">
                <a:latin typeface="微软雅黑" panose="020B0503020204020204" pitchFamily="34" charset="-122"/>
                <a:ea typeface="微软雅黑" panose="020B0503020204020204" pitchFamily="34" charset="-122"/>
              </a:rPr>
              <a:t>50</a:t>
            </a:r>
            <a:r>
              <a:rPr lang="zh-CN" altLang="en-US" sz="1800" dirty="0">
                <a:latin typeface="微软雅黑" panose="020B0503020204020204" pitchFamily="34" charset="-122"/>
                <a:ea typeface="微软雅黑" panose="020B0503020204020204" pitchFamily="34" charset="-122"/>
              </a:rPr>
              <a:t>倍左右</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fontAlgn="base">
              <a:lnSpc>
                <a:spcPct val="150000"/>
              </a:lnSpc>
            </a:pPr>
            <a:r>
              <a:rPr lang="en-US" altLang="zh-CN" sz="1800" dirty="0" smtClean="0">
                <a:latin typeface="微软雅黑" panose="020B0503020204020204" pitchFamily="34" charset="-122"/>
                <a:ea typeface="微软雅黑" panose="020B0503020204020204" pitchFamily="34" charset="-122"/>
              </a:rPr>
              <a:t>x86</a:t>
            </a:r>
            <a:r>
              <a:rPr lang="zh-CN" altLang="en-US" sz="1800" dirty="0">
                <a:latin typeface="微软雅黑" panose="020B0503020204020204" pitchFamily="34" charset="-122"/>
                <a:ea typeface="微软雅黑" panose="020B0503020204020204" pitchFamily="34" charset="-122"/>
              </a:rPr>
              <a:t>的寄存器个数很少，所以同样的程序编译给</a:t>
            </a:r>
            <a:r>
              <a:rPr lang="en-US" altLang="zh-CN" sz="1800" dirty="0">
                <a:latin typeface="微软雅黑" panose="020B0503020204020204" pitchFamily="34" charset="-122"/>
                <a:ea typeface="微软雅黑" panose="020B0503020204020204" pitchFamily="34" charset="-122"/>
              </a:rPr>
              <a:t>x86</a:t>
            </a:r>
            <a:r>
              <a:rPr lang="zh-CN" altLang="en-US" sz="1800" dirty="0">
                <a:latin typeface="微软雅黑" panose="020B0503020204020204" pitchFamily="34" charset="-122"/>
                <a:ea typeface="微软雅黑" panose="020B0503020204020204" pitchFamily="34" charset="-122"/>
              </a:rPr>
              <a:t>会比</a:t>
            </a:r>
            <a:r>
              <a:rPr lang="en-US" altLang="zh-CN" sz="1800" dirty="0">
                <a:latin typeface="微软雅黑" panose="020B0503020204020204" pitchFamily="34" charset="-122"/>
                <a:ea typeface="微软雅黑" panose="020B0503020204020204" pitchFamily="34" charset="-122"/>
              </a:rPr>
              <a:t>MIPS</a:t>
            </a:r>
            <a:r>
              <a:rPr lang="zh-CN" altLang="en-US" sz="1800" dirty="0">
                <a:latin typeface="微软雅黑" panose="020B0503020204020204" pitchFamily="34" charset="-122"/>
                <a:ea typeface="微软雅黑" panose="020B0503020204020204" pitchFamily="34" charset="-122"/>
              </a:rPr>
              <a:t>使用多得多的数据存取操作</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fontAlgn="base">
              <a:lnSpc>
                <a:spcPct val="150000"/>
              </a:lnSpc>
            </a:pPr>
            <a:r>
              <a:rPr lang="en-US" altLang="zh-CN" sz="1800" dirty="0" smtClean="0">
                <a:latin typeface="微软雅黑" panose="020B0503020204020204" pitchFamily="34" charset="-122"/>
                <a:ea typeface="微软雅黑" panose="020B0503020204020204" pitchFamily="34" charset="-122"/>
              </a:rPr>
              <a:t>MIPS</a:t>
            </a:r>
            <a:r>
              <a:rPr lang="zh-CN" altLang="en-US" sz="1800" dirty="0">
                <a:latin typeface="微软雅黑" panose="020B0503020204020204" pitchFamily="34" charset="-122"/>
                <a:ea typeface="微软雅黑" panose="020B0503020204020204" pitchFamily="34" charset="-122"/>
              </a:rPr>
              <a:t>体系架构设计时采用了独立的指令缓存和数据缓存，这样</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就可以同时获取指令和读写内存变量。</a:t>
            </a:r>
          </a:p>
          <a:p>
            <a:endParaRPr lang="zh-CN" altLang="en-US" dirty="0"/>
          </a:p>
        </p:txBody>
      </p:sp>
    </p:spTree>
    <p:extLst>
      <p:ext uri="{BB962C8B-B14F-4D97-AF65-F5344CB8AC3E}">
        <p14:creationId xmlns:p14="http://schemas.microsoft.com/office/powerpoint/2010/main" val="104733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流水线思想的冒险</a:t>
            </a:r>
            <a:endParaRPr lang="zh-CN" altLang="en-US" dirty="0"/>
          </a:p>
        </p:txBody>
      </p:sp>
      <p:sp>
        <p:nvSpPr>
          <p:cNvPr id="3" name="内容占位符 2"/>
          <p:cNvSpPr>
            <a:spLocks noGrp="1"/>
          </p:cNvSpPr>
          <p:nvPr>
            <p:ph idx="1"/>
          </p:nvPr>
        </p:nvSpPr>
        <p:spPr>
          <a:xfrm>
            <a:off x="1261872" y="2140085"/>
            <a:ext cx="8595360" cy="4351337"/>
          </a:xfrm>
        </p:spPr>
        <p:txBody>
          <a:bodyPr>
            <a:normAutofit/>
          </a:bodyPr>
          <a:lstStyle/>
          <a:p>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rPr>
              <a:t>结构</a:t>
            </a:r>
            <a:r>
              <a:rPr lang="zh-CN" altLang="en-US" sz="1800" dirty="0" smtClean="0">
                <a:solidFill>
                  <a:schemeClr val="tx1">
                    <a:lumMod val="95000"/>
                    <a:lumOff val="5000"/>
                  </a:schemeClr>
                </a:solidFill>
                <a:latin typeface="微软雅黑" panose="020B0503020204020204" pitchFamily="34" charset="-122"/>
                <a:ea typeface="微软雅黑" panose="020B0503020204020204" pitchFamily="34" charset="-122"/>
              </a:rPr>
              <a:t>冒险</a:t>
            </a:r>
            <a:endParaRPr lang="en-US" altLang="zh-CN" sz="18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硬件资源冲突</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IF</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MEM </a:t>
            </a:r>
            <a:r>
              <a:rPr lang="en-US" altLang="zh-CN" sz="14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smtClean="0">
                <a:latin typeface="微软雅黑" panose="020B0503020204020204" pitchFamily="34" charset="-122"/>
                <a:ea typeface="微软雅黑" panose="020B0503020204020204" pitchFamily="34" charset="-122"/>
                <a:sym typeface="Wingdings" panose="05000000000000000000" pitchFamily="2" charset="2"/>
              </a:rPr>
              <a:t>存储器  </a:t>
            </a:r>
            <a:r>
              <a:rPr lang="en-US" altLang="zh-CN" sz="14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smtClean="0">
                <a:latin typeface="微软雅黑" panose="020B0503020204020204" pitchFamily="34" charset="-122"/>
                <a:ea typeface="微软雅黑" panose="020B0503020204020204" pitchFamily="34" charset="-122"/>
                <a:sym typeface="Wingdings" panose="05000000000000000000" pitchFamily="2" charset="2"/>
              </a:rPr>
              <a:t>存储器与寄存器之间的总线冲突  </a:t>
            </a:r>
            <a:r>
              <a:rPr lang="en-US" altLang="zh-CN" sz="1400" dirty="0" smtClean="0">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smtClean="0">
                <a:latin typeface="微软雅黑" panose="020B0503020204020204" pitchFamily="34" charset="-122"/>
                <a:ea typeface="微软雅黑" panose="020B0503020204020204" pitchFamily="34" charset="-122"/>
                <a:sym typeface="Wingdings" panose="05000000000000000000" pitchFamily="2" charset="2"/>
              </a:rPr>
              <a:t>不能同时进行</a:t>
            </a:r>
            <a:endParaRPr lang="en-US" altLang="zh-CN" sz="1400" dirty="0">
              <a:latin typeface="微软雅黑" panose="020B0503020204020204" pitchFamily="34" charset="-122"/>
              <a:ea typeface="微软雅黑" panose="020B0503020204020204" pitchFamily="34" charset="-122"/>
              <a:sym typeface="Wingdings" panose="05000000000000000000" pitchFamily="2" charset="2"/>
            </a:endParaRPr>
          </a:p>
          <a:p>
            <a:r>
              <a:rPr lang="zh-CN" altLang="en-US" sz="1800" dirty="0" smtClean="0">
                <a:solidFill>
                  <a:schemeClr val="tx1">
                    <a:lumMod val="95000"/>
                    <a:lumOff val="5000"/>
                  </a:schemeClr>
                </a:solidFill>
                <a:latin typeface="微软雅黑" panose="020B0503020204020204" pitchFamily="34" charset="-122"/>
                <a:ea typeface="微软雅黑" panose="020B0503020204020204" pitchFamily="34" charset="-122"/>
              </a:rPr>
              <a:t>数据冒险</a:t>
            </a:r>
            <a:endParaRPr lang="en-US" altLang="zh-CN" sz="18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流水线</a:t>
            </a:r>
            <a:r>
              <a:rPr lang="zh-CN" altLang="en-US" sz="1400" dirty="0">
                <a:latin typeface="微软雅黑" panose="020B0503020204020204" pitchFamily="34" charset="-122"/>
                <a:ea typeface="微软雅黑" panose="020B0503020204020204" pitchFamily="34" charset="-122"/>
              </a:rPr>
              <a:t>使得原先有先后顺序的指令同时处理，当出现某些指令组合时，可能会导致使用了错误的数据</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add R1, R2, R3</a:t>
            </a:r>
          </a:p>
          <a:p>
            <a:pPr lvl="1"/>
            <a:r>
              <a:rPr lang="en-US" altLang="zh-CN" sz="1400" dirty="0" smtClean="0">
                <a:latin typeface="微软雅黑" panose="020B0503020204020204" pitchFamily="34" charset="-122"/>
                <a:ea typeface="微软雅黑" panose="020B0503020204020204" pitchFamily="34" charset="-122"/>
              </a:rPr>
              <a:t>add R4, R1, R5</a:t>
            </a:r>
          </a:p>
          <a:p>
            <a:pPr lvl="1"/>
            <a:r>
              <a:rPr lang="zh-CN" altLang="en-US" sz="1400" dirty="0" smtClean="0">
                <a:latin typeface="微软雅黑" panose="020B0503020204020204" pitchFamily="34" charset="-122"/>
                <a:ea typeface="微软雅黑" panose="020B0503020204020204" pitchFamily="34" charset="-122"/>
              </a:rPr>
              <a:t>解决方案：直通（</a:t>
            </a:r>
            <a:r>
              <a:rPr lang="en-US" altLang="zh-CN" sz="1400" dirty="0" smtClean="0">
                <a:latin typeface="微软雅黑" panose="020B0503020204020204" pitchFamily="34" charset="-122"/>
                <a:ea typeface="微软雅黑" panose="020B0503020204020204" pitchFamily="34" charset="-122"/>
              </a:rPr>
              <a:t>forwarding</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r>
              <a:rPr lang="zh-CN" altLang="en-US" sz="1800" dirty="0" smtClean="0">
                <a:solidFill>
                  <a:schemeClr val="tx1">
                    <a:lumMod val="95000"/>
                    <a:lumOff val="5000"/>
                  </a:schemeClr>
                </a:solidFill>
                <a:latin typeface="微软雅黑" panose="020B0503020204020204" pitchFamily="34" charset="-122"/>
                <a:ea typeface="微软雅黑" panose="020B0503020204020204" pitchFamily="34" charset="-122"/>
              </a:rPr>
              <a:t>控制冒险</a:t>
            </a:r>
            <a:endParaRPr lang="en-US" altLang="zh-CN" sz="18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当</a:t>
            </a:r>
            <a:r>
              <a:rPr lang="zh-CN" altLang="en-US" sz="1400" dirty="0">
                <a:latin typeface="微软雅黑" panose="020B0503020204020204" pitchFamily="34" charset="-122"/>
                <a:ea typeface="微软雅黑" panose="020B0503020204020204" pitchFamily="34" charset="-122"/>
              </a:rPr>
              <a:t>一条流水线中的指令出现跳转操作时，其他流水线提前做出的操作是根据</a:t>
            </a:r>
            <a:r>
              <a:rPr lang="en-US" altLang="zh-CN" sz="1400" dirty="0">
                <a:latin typeface="微软雅黑" panose="020B0503020204020204" pitchFamily="34" charset="-122"/>
                <a:ea typeface="微软雅黑" panose="020B0503020204020204" pitchFamily="34" charset="-122"/>
              </a:rPr>
              <a:t>pc+1</a:t>
            </a:r>
            <a:r>
              <a:rPr lang="zh-CN" altLang="en-US" sz="1400" dirty="0">
                <a:latin typeface="微软雅黑" panose="020B0503020204020204" pitchFamily="34" charset="-122"/>
                <a:ea typeface="微软雅黑" panose="020B0503020204020204" pitchFamily="34" charset="-122"/>
              </a:rPr>
              <a:t>进行取指的，跳转操作使得这些流水线上的操作全部</a:t>
            </a:r>
            <a:r>
              <a:rPr lang="zh-CN" altLang="en-US" sz="1400" dirty="0" smtClean="0">
                <a:latin typeface="微软雅黑" panose="020B0503020204020204" pitchFamily="34" charset="-122"/>
                <a:ea typeface="微软雅黑" panose="020B0503020204020204" pitchFamily="34" charset="-122"/>
              </a:rPr>
              <a:t>无效</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流水线</a:t>
            </a:r>
            <a:r>
              <a:rPr lang="zh-CN" altLang="en-US" sz="1400" dirty="0">
                <a:latin typeface="微软雅黑" panose="020B0503020204020204" pitchFamily="34" charset="-122"/>
                <a:ea typeface="微软雅黑" panose="020B0503020204020204" pitchFamily="34" charset="-122"/>
              </a:rPr>
              <a:t>等级越深，跳转指令造成的效率下降约严重</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4872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乱</a:t>
            </a:r>
            <a:r>
              <a:rPr lang="zh-CN" altLang="en-US" dirty="0" smtClean="0"/>
              <a:t>序执行</a:t>
            </a:r>
            <a:endParaRPr lang="zh-CN" altLang="en-US" dirty="0"/>
          </a:p>
        </p:txBody>
      </p:sp>
      <p:sp>
        <p:nvSpPr>
          <p:cNvPr id="3" name="内容占位符 2"/>
          <p:cNvSpPr>
            <a:spLocks noGrp="1"/>
          </p:cNvSpPr>
          <p:nvPr>
            <p:ph idx="1"/>
          </p:nvPr>
        </p:nvSpPr>
        <p:spPr>
          <a:xfrm>
            <a:off x="1261872" y="2219093"/>
            <a:ext cx="8595360" cy="4351337"/>
          </a:xfrm>
        </p:spPr>
        <p:txBody>
          <a:bodyPr>
            <a:normAutofit/>
          </a:bodyPr>
          <a:lstStyle/>
          <a:p>
            <a:pPr>
              <a:lnSpc>
                <a:spcPct val="150000"/>
              </a:lnSpc>
            </a:pPr>
            <a:r>
              <a:rPr lang="en-US" altLang="zh-CN" sz="1800" dirty="0" smtClean="0">
                <a:latin typeface="微软雅黑" panose="020B0503020204020204" pitchFamily="34" charset="-122"/>
                <a:ea typeface="微软雅黑" panose="020B0503020204020204" pitchFamily="34" charset="-122"/>
              </a:rPr>
              <a:t>OOE</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out-of-order execution</a:t>
            </a:r>
          </a:p>
          <a:p>
            <a:pPr>
              <a:lnSpc>
                <a:spcPct val="150000"/>
              </a:lnSpc>
            </a:pPr>
            <a:r>
              <a:rPr lang="zh-CN" altLang="en-US" sz="1800" dirty="0">
                <a:latin typeface="微软雅黑" panose="020B0503020204020204" pitchFamily="34" charset="-122"/>
                <a:ea typeface="微软雅黑" panose="020B0503020204020204" pitchFamily="34" charset="-122"/>
              </a:rPr>
              <a:t>一种应用在高性能微处理器中来利用指令周期以避免特定类型的延迟消耗的</a:t>
            </a:r>
            <a:r>
              <a:rPr lang="zh-CN" altLang="en-US" sz="1800" dirty="0" smtClean="0">
                <a:latin typeface="微软雅黑" panose="020B0503020204020204" pitchFamily="34" charset="-122"/>
                <a:ea typeface="微软雅黑" panose="020B0503020204020204" pitchFamily="34" charset="-122"/>
              </a:rPr>
              <a:t>范式</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使</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内部电路满负荷运转并相应</a:t>
            </a:r>
            <a:r>
              <a:rPr lang="zh-CN" altLang="en-US" sz="1800" dirty="0" smtClean="0">
                <a:latin typeface="微软雅黑" panose="020B0503020204020204" pitchFamily="34" charset="-122"/>
                <a:ea typeface="微软雅黑" panose="020B0503020204020204" pitchFamily="34" charset="-122"/>
              </a:rPr>
              <a:t>提高</a:t>
            </a:r>
            <a:r>
              <a:rPr lang="en-US" altLang="zh-CN" sz="1800" dirty="0" smtClean="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的运行程序的</a:t>
            </a:r>
            <a:r>
              <a:rPr lang="zh-CN" altLang="en-US" sz="1800" dirty="0" smtClean="0">
                <a:latin typeface="微软雅黑" panose="020B0503020204020204" pitchFamily="34" charset="-122"/>
                <a:ea typeface="微软雅黑" panose="020B0503020204020204" pitchFamily="34" charset="-122"/>
              </a:rPr>
              <a:t>速度</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提高每个时钟频率能够执行的指令</a:t>
            </a:r>
            <a:r>
              <a:rPr lang="zh-CN" altLang="en-US" sz="1800" dirty="0" smtClean="0">
                <a:latin typeface="微软雅黑" panose="020B0503020204020204" pitchFamily="34" charset="-122"/>
                <a:ea typeface="微软雅黑" panose="020B0503020204020204" pitchFamily="34" charset="-122"/>
              </a:rPr>
              <a:t>数量，单</a:t>
            </a:r>
            <a:r>
              <a:rPr lang="zh-CN" altLang="en-US" sz="1800" dirty="0">
                <a:latin typeface="微软雅黑" panose="020B0503020204020204" pitchFamily="34" charset="-122"/>
                <a:ea typeface="微软雅黑" panose="020B0503020204020204" pitchFamily="34" charset="-122"/>
              </a:rPr>
              <a:t>核计</a:t>
            </a:r>
            <a:r>
              <a:rPr lang="zh-CN" altLang="en-US" sz="1800" dirty="0" smtClean="0">
                <a:latin typeface="微软雅黑" panose="020B0503020204020204" pitchFamily="34" charset="-122"/>
                <a:ea typeface="微软雅黑" panose="020B0503020204020204" pitchFamily="34" charset="-122"/>
              </a:rPr>
              <a:t>算能力更强</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避免计算机在用于运算的对象不可获取时的大量</a:t>
            </a:r>
            <a:r>
              <a:rPr lang="zh-CN" altLang="en-US" sz="1800" dirty="0" smtClean="0">
                <a:latin typeface="微软雅黑" panose="020B0503020204020204" pitchFamily="34" charset="-122"/>
                <a:ea typeface="微软雅黑" panose="020B0503020204020204" pitchFamily="34" charset="-122"/>
              </a:rPr>
              <a:t>等待</a:t>
            </a:r>
            <a:endParaRPr lang="en-US" altLang="zh-CN" sz="1800" dirty="0" smtClean="0">
              <a:latin typeface="微软雅黑" panose="020B0503020204020204" pitchFamily="34" charset="-122"/>
              <a:ea typeface="微软雅黑" panose="020B0503020204020204" pitchFamily="34" charset="-122"/>
            </a:endParaRPr>
          </a:p>
          <a:p>
            <a:pPr>
              <a:lnSpc>
                <a:spcPct val="150000"/>
              </a:lnSpc>
            </a:pPr>
            <a:r>
              <a:rPr lang="zh-CN" altLang="en-US" sz="1800" dirty="0">
                <a:latin typeface="微软雅黑" panose="020B0503020204020204" pitchFamily="34" charset="-122"/>
                <a:ea typeface="微软雅黑" panose="020B0503020204020204" pitchFamily="34" charset="-122"/>
              </a:rPr>
              <a:t>乱序执行时，由于数据依赖性而无法立即执行的指令会被延后，因此可以减轻数据灾难的影响。</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2794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步骤</a:t>
            </a:r>
          </a:p>
        </p:txBody>
      </p:sp>
      <p:sp>
        <p:nvSpPr>
          <p:cNvPr id="3" name="内容占位符 2"/>
          <p:cNvSpPr>
            <a:spLocks noGrp="1"/>
          </p:cNvSpPr>
          <p:nvPr>
            <p:ph idx="1"/>
          </p:nvPr>
        </p:nvSpPr>
        <p:spPr>
          <a:xfrm>
            <a:off x="1261872" y="2096429"/>
            <a:ext cx="8595360" cy="4351337"/>
          </a:xfrm>
        </p:spPr>
        <p:txBody>
          <a:bodyPr>
            <a:normAutofit/>
          </a:bodyPr>
          <a:lstStyle/>
          <a:p>
            <a:r>
              <a:rPr lang="zh-CN" altLang="en-US" sz="1800" dirty="0">
                <a:latin typeface="微软雅黑" panose="020B0503020204020204" pitchFamily="34" charset="-122"/>
                <a:ea typeface="微软雅黑" panose="020B0503020204020204" pitchFamily="34" charset="-122"/>
              </a:rPr>
              <a:t>指令获取</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指令</a:t>
            </a:r>
            <a:r>
              <a:rPr lang="zh-CN" altLang="en-US" sz="1800" dirty="0">
                <a:latin typeface="微软雅黑" panose="020B0503020204020204" pitchFamily="34" charset="-122"/>
                <a:ea typeface="微软雅黑" panose="020B0503020204020204" pitchFamily="34" charset="-122"/>
              </a:rPr>
              <a:t>被发送到一个指令序列中（也称执行缓冲区或者保留站）</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指令</a:t>
            </a:r>
            <a:r>
              <a:rPr lang="zh-CN" altLang="en-US" sz="1800" dirty="0">
                <a:latin typeface="微软雅黑" panose="020B0503020204020204" pitchFamily="34" charset="-122"/>
                <a:ea typeface="微软雅黑" panose="020B0503020204020204" pitchFamily="34" charset="-122"/>
              </a:rPr>
              <a:t>将在序列中等待直到它的数据运算对象是可以获取的。然后指令被允许在先进入和旧的的指令之前开序列缓冲区</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指令</a:t>
            </a:r>
            <a:r>
              <a:rPr lang="zh-CN" altLang="en-US" sz="1800" dirty="0">
                <a:latin typeface="微软雅黑" panose="020B0503020204020204" pitchFamily="34" charset="-122"/>
                <a:ea typeface="微软雅黑" panose="020B0503020204020204" pitchFamily="34" charset="-122"/>
              </a:rPr>
              <a:t>被分配给一个合适的功能单元并由之执行</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结果</a:t>
            </a:r>
            <a:r>
              <a:rPr lang="zh-CN" altLang="en-US" sz="1800" dirty="0">
                <a:latin typeface="微软雅黑" panose="020B0503020204020204" pitchFamily="34" charset="-122"/>
                <a:ea typeface="微软雅黑" panose="020B0503020204020204" pitchFamily="34" charset="-122"/>
              </a:rPr>
              <a:t>被放到一个序列中</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仅</a:t>
            </a:r>
            <a:r>
              <a:rPr lang="zh-CN" altLang="en-US" sz="1800" dirty="0">
                <a:latin typeface="微软雅黑" panose="020B0503020204020204" pitchFamily="34" charset="-122"/>
                <a:ea typeface="微软雅黑" panose="020B0503020204020204" pitchFamily="34" charset="-122"/>
              </a:rPr>
              <a:t>当所有在该指令之前的指令都将他们的结果写入寄存器后，这条指令的结果才会被写入寄存器中。这个过程被称为毕业或者退休周期。</a:t>
            </a:r>
            <a:r>
              <a:rPr lang="en-US" altLang="zh-CN" sz="1800" dirty="0" smtClean="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1261872" y="2263698"/>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771678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反向依赖</a:t>
            </a:r>
            <a:endParaRPr lang="zh-CN" altLang="en-US" dirty="0"/>
          </a:p>
        </p:txBody>
      </p:sp>
      <p:sp>
        <p:nvSpPr>
          <p:cNvPr id="3" name="内容占位符 2"/>
          <p:cNvSpPr>
            <a:spLocks noGrp="1"/>
          </p:cNvSpPr>
          <p:nvPr>
            <p:ph idx="1"/>
          </p:nvPr>
        </p:nvSpPr>
        <p:spPr>
          <a:xfrm>
            <a:off x="1261872" y="2263698"/>
            <a:ext cx="8595360" cy="4351337"/>
          </a:xfrm>
        </p:spPr>
        <p:txBody>
          <a:bodyPr/>
          <a:lstStyle/>
          <a:p>
            <a:r>
              <a:rPr lang="en-US" altLang="zh-CN" sz="1800" dirty="0">
                <a:latin typeface="微软雅黑" panose="020B0503020204020204" pitchFamily="34" charset="-122"/>
                <a:ea typeface="微软雅黑" panose="020B0503020204020204" pitchFamily="34" charset="-122"/>
              </a:rPr>
              <a:t>LD r1,[a</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将内存的变量</a:t>
            </a:r>
            <a:r>
              <a:rPr lang="en-US" altLang="zh-CN"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读入到寄存器</a:t>
            </a:r>
            <a:r>
              <a:rPr lang="en-US" altLang="zh-CN" sz="1800" dirty="0">
                <a:latin typeface="微软雅黑" panose="020B0503020204020204" pitchFamily="34" charset="-122"/>
                <a:ea typeface="微软雅黑" panose="020B0503020204020204" pitchFamily="34" charset="-122"/>
              </a:rPr>
              <a:t>r1</a:t>
            </a:r>
            <a:r>
              <a:rPr lang="zh-CN" altLang="en-US" sz="1800" dirty="0">
                <a:latin typeface="微软雅黑" panose="020B0503020204020204" pitchFamily="34" charset="-122"/>
                <a:ea typeface="微软雅黑" panose="020B0503020204020204" pitchFamily="34" charset="-122"/>
              </a:rPr>
              <a:t>（加载）</a:t>
            </a:r>
          </a:p>
          <a:p>
            <a:r>
              <a:rPr lang="en-US" altLang="zh-CN" sz="1800" dirty="0">
                <a:latin typeface="微软雅黑" panose="020B0503020204020204" pitchFamily="34" charset="-122"/>
                <a:ea typeface="微软雅黑" panose="020B0503020204020204" pitchFamily="34" charset="-122"/>
              </a:rPr>
              <a:t>ADD r2,r1,r5</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←r1</a:t>
            </a:r>
            <a:r>
              <a:rPr lang="zh-CN" altLang="en-US" sz="1800" dirty="0">
                <a:latin typeface="微软雅黑" panose="020B0503020204020204" pitchFamily="34" charset="-122"/>
                <a:ea typeface="微软雅黑" panose="020B0503020204020204" pitchFamily="34" charset="-122"/>
              </a:rPr>
              <a:t>与</a:t>
            </a:r>
            <a:r>
              <a:rPr lang="en-US" altLang="zh-CN" sz="1800" dirty="0">
                <a:latin typeface="微软雅黑" panose="020B0503020204020204" pitchFamily="34" charset="-122"/>
                <a:ea typeface="微软雅黑" panose="020B0503020204020204" pitchFamily="34" charset="-122"/>
              </a:rPr>
              <a:t>r5</a:t>
            </a:r>
            <a:r>
              <a:rPr lang="zh-CN" altLang="en-US" sz="1800" dirty="0">
                <a:latin typeface="微软雅黑" panose="020B0503020204020204" pitchFamily="34" charset="-122"/>
                <a:ea typeface="微软雅黑" panose="020B0503020204020204" pitchFamily="34" charset="-122"/>
              </a:rPr>
              <a:t>相加，保存到</a:t>
            </a:r>
            <a:r>
              <a:rPr lang="en-US" altLang="zh-CN" sz="1800" dirty="0">
                <a:latin typeface="微软雅黑" panose="020B0503020204020204" pitchFamily="34" charset="-122"/>
                <a:ea typeface="微软雅黑" panose="020B0503020204020204" pitchFamily="34" charset="-122"/>
              </a:rPr>
              <a:t>r2</a:t>
            </a:r>
          </a:p>
          <a:p>
            <a:r>
              <a:rPr lang="en-US" altLang="zh-CN" sz="1800" dirty="0">
                <a:latin typeface="微软雅黑" panose="020B0503020204020204" pitchFamily="34" charset="-122"/>
                <a:ea typeface="微软雅黑" panose="020B0503020204020204" pitchFamily="34" charset="-122"/>
              </a:rPr>
              <a:t>SUB r1,r5,r4; </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r5</a:t>
            </a:r>
            <a:r>
              <a:rPr lang="zh-CN" altLang="en-US" sz="1800" dirty="0">
                <a:latin typeface="微软雅黑" panose="020B0503020204020204" pitchFamily="34" charset="-122"/>
                <a:ea typeface="微软雅黑" panose="020B0503020204020204" pitchFamily="34" charset="-122"/>
              </a:rPr>
              <a:t>减去 </a:t>
            </a:r>
            <a:r>
              <a:rPr lang="en-US" altLang="zh-CN" sz="1800" dirty="0">
                <a:latin typeface="微软雅黑" panose="020B0503020204020204" pitchFamily="34" charset="-122"/>
                <a:ea typeface="微软雅黑" panose="020B0503020204020204" pitchFamily="34" charset="-122"/>
              </a:rPr>
              <a:t>r4</a:t>
            </a:r>
            <a:r>
              <a:rPr lang="zh-CN" altLang="en-US" sz="1800" dirty="0">
                <a:latin typeface="微软雅黑" panose="020B0503020204020204" pitchFamily="34" charset="-122"/>
                <a:ea typeface="微软雅黑" panose="020B0503020204020204" pitchFamily="34" charset="-122"/>
              </a:rPr>
              <a:t>，保存到 </a:t>
            </a:r>
            <a:r>
              <a:rPr lang="en-US" altLang="zh-CN" sz="1800" dirty="0">
                <a:latin typeface="微软雅黑" panose="020B0503020204020204" pitchFamily="34" charset="-122"/>
                <a:ea typeface="微软雅黑" panose="020B0503020204020204" pitchFamily="34" charset="-122"/>
              </a:rPr>
              <a:t>r1</a:t>
            </a:r>
          </a:p>
          <a:p>
            <a:endParaRPr lang="en-US" altLang="zh-CN" dirty="0" smtClean="0"/>
          </a:p>
          <a:p>
            <a:endParaRPr lang="en-US" altLang="zh-CN" dirty="0"/>
          </a:p>
          <a:p>
            <a:pPr marL="0" indent="0">
              <a:buNone/>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ADD</a:t>
            </a:r>
            <a:r>
              <a:rPr lang="zh-CN" altLang="en-US" dirty="0">
                <a:latin typeface="微软雅黑" panose="020B0503020204020204" pitchFamily="34" charset="-122"/>
                <a:ea typeface="微软雅黑" panose="020B0503020204020204" pitchFamily="34" charset="-122"/>
              </a:rPr>
              <a:t>指令之前执行</a:t>
            </a:r>
            <a:r>
              <a:rPr lang="en-US" altLang="zh-CN" dirty="0">
                <a:latin typeface="微软雅黑" panose="020B0503020204020204" pitchFamily="34" charset="-122"/>
                <a:ea typeface="微软雅黑" panose="020B0503020204020204" pitchFamily="34" charset="-122"/>
              </a:rPr>
              <a:t>SUB </a:t>
            </a:r>
            <a:r>
              <a:rPr lang="zh-CN" altLang="en-US" dirty="0" smtClean="0">
                <a:latin typeface="微软雅黑" panose="020B0503020204020204" pitchFamily="34" charset="-122"/>
                <a:ea typeface="微软雅黑" panose="020B0503020204020204" pitchFamily="34" charset="-122"/>
              </a:rPr>
              <a:t>指令</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r1</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298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视图</Template>
  <TotalTime>75</TotalTime>
  <Words>1744</Words>
  <Application>Microsoft Office PowerPoint</Application>
  <PresentationFormat>宽屏</PresentationFormat>
  <Paragraphs>106</Paragraphs>
  <Slides>11</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宋体</vt:lpstr>
      <vt:lpstr>微软雅黑</vt:lpstr>
      <vt:lpstr>Arial</vt:lpstr>
      <vt:lpstr>Century Schoolbook</vt:lpstr>
      <vt:lpstr>Wingdings</vt:lpstr>
      <vt:lpstr>Wingdings 2</vt:lpstr>
      <vt:lpstr>View</vt:lpstr>
      <vt:lpstr>指令流水线</vt:lpstr>
      <vt:lpstr>概述</vt:lpstr>
      <vt:lpstr>MIPS五级流水线</vt:lpstr>
      <vt:lpstr>MIPS五级流水线</vt:lpstr>
      <vt:lpstr>流水线和缓存</vt:lpstr>
      <vt:lpstr>流水线思想的冒险</vt:lpstr>
      <vt:lpstr>乱序执行</vt:lpstr>
      <vt:lpstr>步骤</vt:lpstr>
      <vt:lpstr>反向依赖</vt:lpstr>
      <vt:lpstr>寄存器重命名</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指令流水线</dc:title>
  <dc:creator>Haobin OuO</dc:creator>
  <cp:lastModifiedBy>Haobin OuO</cp:lastModifiedBy>
  <cp:revision>9</cp:revision>
  <dcterms:created xsi:type="dcterms:W3CDTF">2017-03-20T00:52:41Z</dcterms:created>
  <dcterms:modified xsi:type="dcterms:W3CDTF">2017-03-20T02:08:00Z</dcterms:modified>
</cp:coreProperties>
</file>