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85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13360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139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6072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1997529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3645013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366579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1958705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2649607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2959471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3045849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225894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4035782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885810" y="6041362"/>
            <a:ext cx="976879" cy="365125"/>
          </a:xfrm>
        </p:spPr>
        <p:txBody>
          <a:bodyPr/>
          <a:lstStyle/>
          <a:p>
            <a:fld id="{EB55ADCA-2388-446E-8C9C-F82A91642C26}" type="datetimeFigureOut">
              <a:rPr lang="zh-CN" altLang="en-US" smtClean="0"/>
              <a:t>2017/2/25</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2347776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3808114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2934222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编辑母版文本样式</a:t>
            </a:r>
          </a:p>
        </p:txBody>
      </p:sp>
      <p:sp>
        <p:nvSpPr>
          <p:cNvPr id="2" name="Date Placeholder 1"/>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14155477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3778505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169381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197142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74048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9B701B-DE19-4785-8A1C-8E3FD86B791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03963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9B701B-DE19-4785-8A1C-8E3FD86B791B}"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99831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346722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112879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B55ADCA-2388-446E-8C9C-F82A91642C26}" type="datetimeFigureOut">
              <a:rPr lang="zh-CN" altLang="en-US" smtClean="0"/>
              <a:t>2017/2/25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388764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B55ADCA-2388-446E-8C9C-F82A91642C26}" type="datetimeFigureOut">
              <a:rPr lang="zh-CN" altLang="en-US" smtClean="0"/>
              <a:t>2017/2/25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13613950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B55ADCA-2388-446E-8C9C-F82A91642C26}" type="datetimeFigureOut">
              <a:rPr lang="zh-CN" altLang="en-US" smtClean="0"/>
              <a:t>2017/2/25</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C9B701B-DE19-4785-8A1C-8E3FD86B791B}" type="slidenum">
              <a:rPr lang="zh-CN" altLang="en-US" smtClean="0"/>
              <a:t>‹#›</a:t>
            </a:fld>
            <a:endParaRPr lang="zh-CN" altLang="en-US"/>
          </a:p>
        </p:txBody>
      </p:sp>
    </p:spTree>
    <p:extLst>
      <p:ext uri="{BB962C8B-B14F-4D97-AF65-F5344CB8AC3E}">
        <p14:creationId xmlns:p14="http://schemas.microsoft.com/office/powerpoint/2010/main" val="2553058303"/>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867" y="1736398"/>
            <a:ext cx="10572000" cy="2971051"/>
          </a:xfrm>
        </p:spPr>
        <p:txBody>
          <a:bodyPr/>
          <a:lstStyle/>
          <a:p>
            <a:r>
              <a:rPr lang="zh-CN" altLang="en-US" dirty="0" smtClean="0"/>
              <a:t>计算机服务器</a:t>
            </a:r>
            <a:endParaRPr lang="zh-CN" altLang="en-US" dirty="0"/>
          </a:p>
        </p:txBody>
      </p:sp>
      <p:sp>
        <p:nvSpPr>
          <p:cNvPr id="3" name="副标题 2"/>
          <p:cNvSpPr>
            <a:spLocks noGrp="1"/>
          </p:cNvSpPr>
          <p:nvPr>
            <p:ph type="subTitle" idx="1"/>
          </p:nvPr>
        </p:nvSpPr>
        <p:spPr/>
        <p:txBody>
          <a:bodyPr>
            <a:noAutofit/>
          </a:bodyPr>
          <a:lstStyle/>
          <a:p>
            <a:r>
              <a:rPr lang="zh-CN" altLang="en-US" sz="2400" dirty="0"/>
              <a:t>硬件系统</a:t>
            </a:r>
            <a:r>
              <a:rPr lang="zh-CN" altLang="en-US" sz="2400" dirty="0" smtClean="0"/>
              <a:t>组成与</a:t>
            </a:r>
            <a:r>
              <a:rPr lang="zh-CN" altLang="en-US" sz="2400" dirty="0"/>
              <a:t>软件系统组成</a:t>
            </a:r>
          </a:p>
        </p:txBody>
      </p:sp>
      <p:sp>
        <p:nvSpPr>
          <p:cNvPr id="4" name="文本框 3"/>
          <p:cNvSpPr txBox="1"/>
          <p:nvPr/>
        </p:nvSpPr>
        <p:spPr>
          <a:xfrm>
            <a:off x="10695709" y="6031345"/>
            <a:ext cx="1727200" cy="369332"/>
          </a:xfrm>
          <a:prstGeom prst="rect">
            <a:avLst/>
          </a:prstGeom>
          <a:noFill/>
        </p:spPr>
        <p:txBody>
          <a:bodyPr wrap="square" rtlCol="0">
            <a:spAutoFit/>
          </a:bodyPr>
          <a:lstStyle/>
          <a:p>
            <a:r>
              <a:rPr lang="zh-CN" altLang="en-US" dirty="0" smtClean="0"/>
              <a:t>郭浩滨</a:t>
            </a:r>
            <a:endParaRPr lang="zh-CN" altLang="en-US" dirty="0"/>
          </a:p>
        </p:txBody>
      </p:sp>
    </p:spTree>
    <p:extLst>
      <p:ext uri="{BB962C8B-B14F-4D97-AF65-F5344CB8AC3E}">
        <p14:creationId xmlns:p14="http://schemas.microsoft.com/office/powerpoint/2010/main" val="4228612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软件系统组成</a:t>
            </a:r>
            <a:endParaRPr lang="zh-CN" altLang="en-US" dirty="0"/>
          </a:p>
        </p:txBody>
      </p:sp>
      <p:sp>
        <p:nvSpPr>
          <p:cNvPr id="3" name="内容占位符 2"/>
          <p:cNvSpPr>
            <a:spLocks noGrp="1"/>
          </p:cNvSpPr>
          <p:nvPr>
            <p:ph idx="1"/>
          </p:nvPr>
        </p:nvSpPr>
        <p:spPr/>
        <p:txBody>
          <a:bodyPr/>
          <a:lstStyle/>
          <a:p>
            <a:r>
              <a:rPr lang="zh-CN" altLang="en-US" sz="2400" dirty="0" smtClean="0"/>
              <a:t>操作系统</a:t>
            </a:r>
            <a:endParaRPr lang="en-US" altLang="zh-CN" sz="2400" dirty="0" smtClean="0"/>
          </a:p>
          <a:p>
            <a:r>
              <a:rPr lang="zh-CN" altLang="en-US" sz="2400" dirty="0" smtClean="0"/>
              <a:t>支撑软件</a:t>
            </a:r>
            <a:endParaRPr lang="en-US" altLang="zh-CN" sz="2400" dirty="0"/>
          </a:p>
          <a:p>
            <a:r>
              <a:rPr lang="zh-CN" altLang="en-US" sz="2400" dirty="0" smtClean="0"/>
              <a:t>数据库</a:t>
            </a:r>
            <a:endParaRPr lang="en-US" altLang="zh-CN" sz="2400" dirty="0" smtClean="0"/>
          </a:p>
          <a:p>
            <a:endParaRPr lang="zh-CN" altLang="en-US" dirty="0"/>
          </a:p>
        </p:txBody>
      </p:sp>
    </p:spTree>
    <p:extLst>
      <p:ext uri="{BB962C8B-B14F-4D97-AF65-F5344CB8AC3E}">
        <p14:creationId xmlns:p14="http://schemas.microsoft.com/office/powerpoint/2010/main" val="3852534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endParaRPr lang="zh-CN" altLang="en-US" dirty="0"/>
          </a:p>
        </p:txBody>
      </p:sp>
      <p:sp>
        <p:nvSpPr>
          <p:cNvPr id="3" name="内容占位符 2"/>
          <p:cNvSpPr>
            <a:spLocks noGrp="1"/>
          </p:cNvSpPr>
          <p:nvPr>
            <p:ph idx="1"/>
          </p:nvPr>
        </p:nvSpPr>
        <p:spPr>
          <a:xfrm>
            <a:off x="727272" y="1915478"/>
            <a:ext cx="11180248" cy="3636511"/>
          </a:xfrm>
        </p:spPr>
        <p:txBody>
          <a:bodyPr/>
          <a:lstStyle/>
          <a:p>
            <a:r>
              <a:rPr lang="zh-CN" altLang="en-US" dirty="0"/>
              <a:t>服务器操作系统可以实现对计算机硬件与软件的直接控制和管理协调。任何计算机的运行离不开操作系统，服务器也一样</a:t>
            </a:r>
            <a:r>
              <a:rPr lang="zh-CN" altLang="en-US" dirty="0" smtClean="0"/>
              <a:t>。</a:t>
            </a:r>
            <a:endParaRPr lang="en-US" altLang="zh-CN" dirty="0" smtClean="0"/>
          </a:p>
          <a:p>
            <a:r>
              <a:rPr lang="zh-CN" altLang="en-US" dirty="0" smtClean="0"/>
              <a:t>服务器</a:t>
            </a:r>
            <a:r>
              <a:rPr lang="zh-CN" altLang="en-US" dirty="0"/>
              <a:t>操作系统主要分为四大流派：</a:t>
            </a:r>
            <a:r>
              <a:rPr lang="en-US" altLang="zh-CN" dirty="0"/>
              <a:t>Windows Server</a:t>
            </a:r>
            <a:r>
              <a:rPr lang="zh-CN" altLang="en-US" dirty="0"/>
              <a:t>、</a:t>
            </a:r>
            <a:r>
              <a:rPr lang="en-US" altLang="zh-CN" dirty="0"/>
              <a:t>Netware</a:t>
            </a:r>
            <a:r>
              <a:rPr lang="zh-CN" altLang="en-US" dirty="0"/>
              <a:t>、</a:t>
            </a:r>
            <a:r>
              <a:rPr lang="en-US" altLang="zh-CN" dirty="0"/>
              <a:t>Unix</a:t>
            </a:r>
            <a:r>
              <a:rPr lang="zh-CN" altLang="en-US" dirty="0"/>
              <a:t>、</a:t>
            </a:r>
            <a:r>
              <a:rPr lang="en-US" altLang="zh-CN" dirty="0"/>
              <a:t>Linux</a:t>
            </a:r>
            <a:r>
              <a:rPr lang="zh-CN" altLang="en-US" dirty="0" smtClean="0"/>
              <a:t>。</a:t>
            </a:r>
            <a:endParaRPr lang="en-US" altLang="zh-CN" dirty="0" smtClean="0"/>
          </a:p>
          <a:p>
            <a:pPr lvl="1"/>
            <a:r>
              <a:rPr lang="en-US" altLang="zh-CN" dirty="0" smtClean="0"/>
              <a:t>Windows</a:t>
            </a:r>
            <a:r>
              <a:rPr lang="zh-CN" altLang="en-US" dirty="0"/>
              <a:t> </a:t>
            </a:r>
            <a:r>
              <a:rPr lang="en-US" altLang="zh-CN" dirty="0" smtClean="0"/>
              <a:t>server</a:t>
            </a:r>
            <a:r>
              <a:rPr lang="zh-CN" altLang="en-US" dirty="0" smtClean="0"/>
              <a:t>：</a:t>
            </a:r>
            <a:r>
              <a:rPr lang="zh-CN" altLang="en-US" dirty="0"/>
              <a:t>对服务器的硬件要求较高</a:t>
            </a:r>
            <a:r>
              <a:rPr lang="zh-CN" altLang="en-US" dirty="0" smtClean="0"/>
              <a:t>，稳定性</a:t>
            </a:r>
            <a:r>
              <a:rPr lang="zh-CN" altLang="en-US" dirty="0"/>
              <a:t>能不是很</a:t>
            </a:r>
            <a:r>
              <a:rPr lang="zh-CN" altLang="en-US" dirty="0" smtClean="0"/>
              <a:t>高，</a:t>
            </a:r>
            <a:r>
              <a:rPr lang="zh-CN" altLang="en-US" dirty="0"/>
              <a:t>一般只是用在中低档服务器</a:t>
            </a:r>
            <a:r>
              <a:rPr lang="zh-CN" altLang="en-US" dirty="0" smtClean="0"/>
              <a:t>中。</a:t>
            </a:r>
            <a:endParaRPr lang="en-US" altLang="zh-CN" dirty="0" smtClean="0"/>
          </a:p>
          <a:p>
            <a:pPr lvl="1"/>
            <a:r>
              <a:rPr lang="en-US" altLang="zh-CN" dirty="0" smtClean="0"/>
              <a:t>Netware</a:t>
            </a:r>
            <a:r>
              <a:rPr lang="zh-CN" altLang="en-US" dirty="0" smtClean="0"/>
              <a:t>：</a:t>
            </a:r>
            <a:r>
              <a:rPr lang="zh-CN" altLang="en-US" dirty="0"/>
              <a:t>优秀的批处理功能和</a:t>
            </a:r>
            <a:r>
              <a:rPr lang="zh-CN" altLang="en-US" dirty="0" smtClean="0"/>
              <a:t>安全</a:t>
            </a:r>
            <a:r>
              <a:rPr lang="zh-CN" altLang="en-US" dirty="0"/>
              <a:t>、稳定的</a:t>
            </a:r>
            <a:r>
              <a:rPr lang="zh-CN" altLang="en-US" dirty="0" smtClean="0"/>
              <a:t>系统性能，对</a:t>
            </a:r>
            <a:r>
              <a:rPr lang="zh-CN" altLang="en-US" dirty="0"/>
              <a:t>无盘站和游戏的支持</a:t>
            </a:r>
            <a:r>
              <a:rPr lang="zh-CN" altLang="en-US" dirty="0" smtClean="0"/>
              <a:t>较好，</a:t>
            </a:r>
            <a:r>
              <a:rPr lang="zh-CN" altLang="en-US" dirty="0"/>
              <a:t>市场占有率呈下降趋势</a:t>
            </a:r>
            <a:r>
              <a:rPr lang="zh-CN" altLang="en-US" dirty="0" smtClean="0"/>
              <a:t>。</a:t>
            </a:r>
            <a:endParaRPr lang="en-US" altLang="zh-CN" dirty="0" smtClean="0"/>
          </a:p>
          <a:p>
            <a:pPr lvl="1"/>
            <a:r>
              <a:rPr lang="en-US" altLang="zh-CN" dirty="0" smtClean="0"/>
              <a:t>Unix</a:t>
            </a:r>
            <a:r>
              <a:rPr lang="zh-CN" altLang="en-US" dirty="0" smtClean="0"/>
              <a:t>：</a:t>
            </a:r>
            <a:r>
              <a:rPr lang="zh-CN" altLang="en-US" dirty="0"/>
              <a:t>主要支持大型的文件系统服务、数据服务等</a:t>
            </a:r>
            <a:r>
              <a:rPr lang="zh-CN" altLang="en-US" dirty="0" smtClean="0"/>
              <a:t>应用，</a:t>
            </a:r>
            <a:r>
              <a:rPr lang="zh-CN" altLang="en-US" dirty="0"/>
              <a:t>一般用于大型的网站或大型的企、事业局域网</a:t>
            </a:r>
            <a:r>
              <a:rPr lang="zh-CN" altLang="en-US" dirty="0" smtClean="0"/>
              <a:t>中。</a:t>
            </a:r>
            <a:endParaRPr lang="en-US" altLang="zh-CN" dirty="0" smtClean="0"/>
          </a:p>
          <a:p>
            <a:pPr lvl="1"/>
            <a:r>
              <a:rPr lang="en-US" altLang="zh-CN" dirty="0" smtClean="0"/>
              <a:t>Linux</a:t>
            </a:r>
            <a:r>
              <a:rPr lang="zh-CN" altLang="en-US" dirty="0" smtClean="0"/>
              <a:t>：</a:t>
            </a:r>
            <a:r>
              <a:rPr lang="zh-CN" altLang="en-US" dirty="0"/>
              <a:t>源代码</a:t>
            </a:r>
            <a:r>
              <a:rPr lang="zh-CN" altLang="en-US" dirty="0" smtClean="0"/>
              <a:t>开放，</a:t>
            </a:r>
            <a:r>
              <a:rPr lang="zh-CN" altLang="en-US" dirty="0"/>
              <a:t>是目前国内外很多保密机构服务器操作系统采购的</a:t>
            </a:r>
            <a:r>
              <a:rPr lang="zh-CN" altLang="en-US" dirty="0" smtClean="0"/>
              <a:t>首选，</a:t>
            </a:r>
            <a:r>
              <a:rPr lang="zh-CN" altLang="en-US" dirty="0"/>
              <a:t>主要应用于中、高档服务器中。</a:t>
            </a:r>
            <a:endParaRPr lang="zh-CN" altLang="en-US" dirty="0"/>
          </a:p>
        </p:txBody>
      </p:sp>
      <p:pic>
        <p:nvPicPr>
          <p:cNvPr id="4" name="图片 3"/>
          <p:cNvPicPr>
            <a:picLocks noChangeAspect="1"/>
          </p:cNvPicPr>
          <p:nvPr/>
        </p:nvPicPr>
        <p:blipFill>
          <a:blip r:embed="rId2"/>
          <a:stretch>
            <a:fillRect/>
          </a:stretch>
        </p:blipFill>
        <p:spPr>
          <a:xfrm>
            <a:off x="1052734" y="5416505"/>
            <a:ext cx="2202371" cy="1044030"/>
          </a:xfrm>
          <a:prstGeom prst="rect">
            <a:avLst/>
          </a:prstGeom>
        </p:spPr>
      </p:pic>
      <p:pic>
        <p:nvPicPr>
          <p:cNvPr id="5" name="图片 4"/>
          <p:cNvPicPr>
            <a:picLocks noChangeAspect="1"/>
          </p:cNvPicPr>
          <p:nvPr/>
        </p:nvPicPr>
        <p:blipFill>
          <a:blip r:embed="rId3"/>
          <a:stretch>
            <a:fillRect/>
          </a:stretch>
        </p:blipFill>
        <p:spPr>
          <a:xfrm>
            <a:off x="3418008" y="5416505"/>
            <a:ext cx="2155178" cy="1044030"/>
          </a:xfrm>
          <a:prstGeom prst="rect">
            <a:avLst/>
          </a:prstGeom>
        </p:spPr>
      </p:pic>
      <p:pic>
        <p:nvPicPr>
          <p:cNvPr id="6" name="图片 5"/>
          <p:cNvPicPr>
            <a:picLocks noChangeAspect="1"/>
          </p:cNvPicPr>
          <p:nvPr/>
        </p:nvPicPr>
        <p:blipFill>
          <a:blip r:embed="rId4"/>
          <a:stretch>
            <a:fillRect/>
          </a:stretch>
        </p:blipFill>
        <p:spPr>
          <a:xfrm>
            <a:off x="5767932" y="5416505"/>
            <a:ext cx="2766300" cy="1044030"/>
          </a:xfrm>
          <a:prstGeom prst="rect">
            <a:avLst/>
          </a:prstGeom>
        </p:spPr>
      </p:pic>
      <p:pic>
        <p:nvPicPr>
          <p:cNvPr id="7" name="图片 6"/>
          <p:cNvPicPr>
            <a:picLocks noChangeAspect="1"/>
          </p:cNvPicPr>
          <p:nvPr/>
        </p:nvPicPr>
        <p:blipFill>
          <a:blip r:embed="rId5"/>
          <a:stretch>
            <a:fillRect/>
          </a:stretch>
        </p:blipFill>
        <p:spPr>
          <a:xfrm>
            <a:off x="8728977" y="5416505"/>
            <a:ext cx="1098125" cy="1044030"/>
          </a:xfrm>
          <a:prstGeom prst="rect">
            <a:avLst/>
          </a:prstGeom>
        </p:spPr>
      </p:pic>
    </p:spTree>
    <p:extLst>
      <p:ext uri="{BB962C8B-B14F-4D97-AF65-F5344CB8AC3E}">
        <p14:creationId xmlns:p14="http://schemas.microsoft.com/office/powerpoint/2010/main" val="4162529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数据库管理系统</a:t>
            </a:r>
            <a:endParaRPr lang="zh-CN" altLang="en-US" dirty="0"/>
          </a:p>
        </p:txBody>
      </p:sp>
      <p:sp>
        <p:nvSpPr>
          <p:cNvPr id="3" name="内容占位符 2"/>
          <p:cNvSpPr>
            <a:spLocks noGrp="1"/>
          </p:cNvSpPr>
          <p:nvPr>
            <p:ph idx="1"/>
          </p:nvPr>
        </p:nvSpPr>
        <p:spPr>
          <a:xfrm>
            <a:off x="827424" y="3014767"/>
            <a:ext cx="10554574" cy="3636511"/>
          </a:xfrm>
        </p:spPr>
        <p:txBody>
          <a:bodyPr/>
          <a:lstStyle/>
          <a:p>
            <a:r>
              <a:rPr lang="zh-CN" altLang="en-US" dirty="0"/>
              <a:t>数据库管理系统</a:t>
            </a:r>
            <a:r>
              <a:rPr lang="zh-CN" altLang="en-US" dirty="0" smtClean="0"/>
              <a:t>（</a:t>
            </a:r>
            <a:r>
              <a:rPr lang="en-US" altLang="zh-CN" dirty="0" smtClean="0"/>
              <a:t>database </a:t>
            </a:r>
            <a:r>
              <a:rPr lang="en-US" altLang="zh-CN" dirty="0"/>
              <a:t>management </a:t>
            </a:r>
            <a:r>
              <a:rPr lang="en-US" altLang="zh-CN" dirty="0" smtClean="0"/>
              <a:t>system</a:t>
            </a:r>
            <a:r>
              <a:rPr lang="zh-CN" altLang="en-US" dirty="0" smtClean="0"/>
              <a:t>） </a:t>
            </a:r>
            <a:r>
              <a:rPr lang="zh-CN" altLang="en-US" dirty="0"/>
              <a:t>是一种针对对象数据库，为管理数据库而设计的大型电脑软件管理系统</a:t>
            </a:r>
            <a:r>
              <a:rPr lang="zh-CN" altLang="en-US" dirty="0" smtClean="0"/>
              <a:t>。</a:t>
            </a:r>
            <a:endParaRPr lang="en-US" altLang="zh-CN" dirty="0" smtClean="0"/>
          </a:p>
          <a:p>
            <a:r>
              <a:rPr lang="zh-CN" altLang="en-US" dirty="0" smtClean="0"/>
              <a:t>具有</a:t>
            </a:r>
            <a:r>
              <a:rPr lang="zh-CN" altLang="en-US" dirty="0"/>
              <a:t>代表性的数据管理系统有：</a:t>
            </a:r>
            <a:r>
              <a:rPr lang="en-US" altLang="zh-CN" dirty="0"/>
              <a:t>Oracle</a:t>
            </a:r>
            <a:r>
              <a:rPr lang="zh-CN" altLang="en-US" dirty="0"/>
              <a:t>、</a:t>
            </a:r>
            <a:r>
              <a:rPr lang="en-US" altLang="zh-CN" dirty="0"/>
              <a:t>Microsoft SQL Server</a:t>
            </a:r>
            <a:r>
              <a:rPr lang="zh-CN" altLang="en-US" dirty="0"/>
              <a:t>、</a:t>
            </a:r>
            <a:r>
              <a:rPr lang="en-US" altLang="zh-CN" dirty="0"/>
              <a:t>Access</a:t>
            </a:r>
            <a:r>
              <a:rPr lang="zh-CN" altLang="en-US" dirty="0"/>
              <a:t>、</a:t>
            </a:r>
            <a:r>
              <a:rPr lang="en-US" altLang="zh-CN" dirty="0"/>
              <a:t>MySQL</a:t>
            </a:r>
            <a:r>
              <a:rPr lang="zh-CN" altLang="en-US" dirty="0"/>
              <a:t>及</a:t>
            </a:r>
            <a:r>
              <a:rPr lang="en-US" altLang="zh-CN" dirty="0"/>
              <a:t>PostgreSQL</a:t>
            </a:r>
            <a:r>
              <a:rPr lang="zh-CN" altLang="en-US" dirty="0"/>
              <a:t>等</a:t>
            </a:r>
            <a:r>
              <a:rPr lang="zh-CN" altLang="en-US" dirty="0" smtClean="0"/>
              <a:t>。</a:t>
            </a:r>
            <a:endParaRPr lang="en-US" altLang="zh-CN" dirty="0" smtClean="0"/>
          </a:p>
          <a:p>
            <a:r>
              <a:rPr lang="zh-CN" altLang="en-US" dirty="0"/>
              <a:t>应用最广泛的数据库管理系统是关系型</a:t>
            </a:r>
            <a:r>
              <a:rPr lang="en-US" altLang="zh-CN" dirty="0"/>
              <a:t>DBMS</a:t>
            </a:r>
            <a:r>
              <a:rPr lang="zh-CN" altLang="en-US" dirty="0"/>
              <a:t>（</a:t>
            </a:r>
            <a:r>
              <a:rPr lang="en-US" altLang="zh-CN" dirty="0"/>
              <a:t>relational DBMS</a:t>
            </a:r>
            <a:r>
              <a:rPr lang="zh-CN" altLang="en-US" dirty="0" smtClean="0"/>
              <a:t>）。</a:t>
            </a:r>
            <a:endParaRPr lang="en-US" altLang="zh-CN" dirty="0" smtClean="0"/>
          </a:p>
          <a:p>
            <a:endParaRPr lang="en-US" altLang="zh-CN" dirty="0"/>
          </a:p>
          <a:p>
            <a:pPr marL="0" indent="0">
              <a:buNone/>
            </a:pP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8789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语言处理程序</a:t>
            </a:r>
            <a:endParaRPr lang="zh-CN" altLang="en-US" dirty="0"/>
          </a:p>
        </p:txBody>
      </p:sp>
      <p:sp>
        <p:nvSpPr>
          <p:cNvPr id="3" name="内容占位符 2"/>
          <p:cNvSpPr>
            <a:spLocks noGrp="1"/>
          </p:cNvSpPr>
          <p:nvPr>
            <p:ph idx="1"/>
          </p:nvPr>
        </p:nvSpPr>
        <p:spPr/>
        <p:txBody>
          <a:bodyPr/>
          <a:lstStyle/>
          <a:p>
            <a:r>
              <a:rPr lang="zh-CN" altLang="en-US" dirty="0"/>
              <a:t>语言处理程序一般是由汇编程序、编译程序、解释程序和相应的操作程序等组成。它是为用户设计的编程服务软件，其作用是将高级语言源程序翻译成计算机能识别的目标程序</a:t>
            </a:r>
            <a:r>
              <a:rPr lang="zh-CN" altLang="en-US" dirty="0" smtClean="0"/>
              <a:t>。</a:t>
            </a:r>
            <a:endParaRPr lang="en-US" altLang="zh-CN" dirty="0" smtClean="0"/>
          </a:p>
          <a:p>
            <a:r>
              <a:rPr lang="zh-CN" altLang="en-US" dirty="0" smtClean="0"/>
              <a:t>编程语言的发展：</a:t>
            </a:r>
            <a:endParaRPr lang="en-US" altLang="zh-CN" dirty="0" smtClean="0"/>
          </a:p>
          <a:p>
            <a:pPr lvl="1"/>
            <a:r>
              <a:rPr lang="zh-CN" altLang="en-US" dirty="0" smtClean="0"/>
              <a:t>机器语言：</a:t>
            </a:r>
            <a:r>
              <a:rPr lang="en-US" altLang="zh-CN" dirty="0" smtClean="0"/>
              <a:t>01010100011…</a:t>
            </a:r>
          </a:p>
          <a:p>
            <a:pPr lvl="1"/>
            <a:r>
              <a:rPr lang="zh-CN" altLang="en-US" dirty="0" smtClean="0"/>
              <a:t>汇编语言：</a:t>
            </a:r>
            <a:r>
              <a:rPr lang="zh-CN" altLang="en-US" dirty="0"/>
              <a:t>简单的，常识</a:t>
            </a:r>
            <a:r>
              <a:rPr lang="zh-CN" altLang="en-US" dirty="0" smtClean="0"/>
              <a:t>符号组成的指令，包含</a:t>
            </a:r>
            <a:r>
              <a:rPr lang="zh-CN" altLang="en-US" dirty="0"/>
              <a:t>指令语句，伪指令语句，和宏指令语句</a:t>
            </a:r>
            <a:r>
              <a:rPr lang="zh-CN" altLang="en-US" dirty="0" smtClean="0"/>
              <a:t>。</a:t>
            </a:r>
            <a:endParaRPr lang="en-US" altLang="zh-CN" dirty="0" smtClean="0"/>
          </a:p>
          <a:p>
            <a:pPr lvl="1"/>
            <a:r>
              <a:rPr lang="zh-CN" altLang="en-US" dirty="0" smtClean="0"/>
              <a:t>高级语言：</a:t>
            </a:r>
            <a:r>
              <a:rPr lang="en-US" altLang="zh-CN" dirty="0" smtClean="0"/>
              <a:t>c</a:t>
            </a:r>
            <a:r>
              <a:rPr lang="zh-CN" altLang="en-US" dirty="0" smtClean="0"/>
              <a:t>，</a:t>
            </a:r>
            <a:r>
              <a:rPr lang="en-US" altLang="zh-CN" dirty="0" err="1" smtClean="0"/>
              <a:t>c++</a:t>
            </a:r>
            <a:r>
              <a:rPr lang="zh-CN" altLang="en-US" dirty="0" smtClean="0"/>
              <a:t>，</a:t>
            </a:r>
            <a:r>
              <a:rPr lang="en-US" altLang="zh-CN" dirty="0" smtClean="0"/>
              <a:t>java…</a:t>
            </a:r>
            <a:endParaRPr lang="en-US" altLang="zh-CN" dirty="0"/>
          </a:p>
          <a:p>
            <a:r>
              <a:rPr lang="zh-CN" altLang="en-US" dirty="0" smtClean="0"/>
              <a:t>汇编程序：</a:t>
            </a:r>
            <a:r>
              <a:rPr lang="zh-CN" altLang="en-US" dirty="0"/>
              <a:t>将汇编语言编写的源程序翻译成机器指令程序</a:t>
            </a:r>
            <a:r>
              <a:rPr lang="zh-CN" altLang="en-US" dirty="0" smtClean="0"/>
              <a:t>。工作内容：</a:t>
            </a:r>
            <a:r>
              <a:rPr lang="zh-CN" altLang="en-US" dirty="0"/>
              <a:t>转换指令，处理伪指令</a:t>
            </a:r>
            <a:r>
              <a:rPr lang="zh-CN" altLang="en-US" dirty="0" smtClean="0"/>
              <a:t>。</a:t>
            </a:r>
            <a:endParaRPr lang="en-US" altLang="zh-CN" dirty="0" smtClean="0"/>
          </a:p>
          <a:p>
            <a:r>
              <a:rPr lang="zh-CN" altLang="en-US" dirty="0" smtClean="0"/>
              <a:t>编译程序：</a:t>
            </a:r>
            <a:r>
              <a:rPr lang="zh-CN" altLang="en-US" dirty="0"/>
              <a:t>将源程序编译成目标语言</a:t>
            </a:r>
            <a:r>
              <a:rPr lang="zh-CN" altLang="en-US" dirty="0" smtClean="0"/>
              <a:t>程序。</a:t>
            </a:r>
            <a:endParaRPr lang="en-US" altLang="zh-CN" dirty="0" smtClean="0"/>
          </a:p>
          <a:p>
            <a:r>
              <a:rPr lang="zh-CN" altLang="en-US" dirty="0" smtClean="0"/>
              <a:t>解释程序：</a:t>
            </a:r>
            <a:r>
              <a:rPr lang="zh-CN" altLang="en-US" dirty="0"/>
              <a:t>直接解释执行</a:t>
            </a:r>
            <a:r>
              <a:rPr lang="zh-CN" altLang="en-US" dirty="0" smtClean="0"/>
              <a:t>源程序或</a:t>
            </a:r>
            <a:r>
              <a:rPr lang="zh-CN" altLang="en-US" dirty="0"/>
              <a:t>将源程序翻译成某种中间代码，再</a:t>
            </a:r>
            <a:r>
              <a:rPr lang="zh-CN" altLang="en-US" dirty="0" smtClean="0"/>
              <a:t>执行。</a:t>
            </a:r>
            <a:endParaRPr lang="en-US" altLang="zh-CN" dirty="0" smtClean="0"/>
          </a:p>
        </p:txBody>
      </p:sp>
    </p:spTree>
    <p:extLst>
      <p:ext uri="{BB962C8B-B14F-4D97-AF65-F5344CB8AC3E}">
        <p14:creationId xmlns:p14="http://schemas.microsoft.com/office/powerpoint/2010/main" val="1210852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应用软件</a:t>
            </a:r>
            <a:endParaRPr lang="zh-CN" altLang="en-US" dirty="0"/>
          </a:p>
        </p:txBody>
      </p:sp>
      <p:sp>
        <p:nvSpPr>
          <p:cNvPr id="3" name="内容占位符 2"/>
          <p:cNvSpPr>
            <a:spLocks noGrp="1"/>
          </p:cNvSpPr>
          <p:nvPr>
            <p:ph idx="1"/>
          </p:nvPr>
        </p:nvSpPr>
        <p:spPr/>
        <p:txBody>
          <a:bodyPr/>
          <a:lstStyle/>
          <a:p>
            <a:pPr hangingPunct="0"/>
            <a:r>
              <a:rPr lang="zh-CN" altLang="en-US" dirty="0"/>
              <a:t>计算机服务器应用软件根据服务器用途的不同进行选择安装</a:t>
            </a:r>
            <a:r>
              <a:rPr lang="en-US" altLang="zh-CN" dirty="0"/>
              <a:t>.</a:t>
            </a:r>
          </a:p>
          <a:p>
            <a:pPr hangingPunct="0"/>
            <a:r>
              <a:rPr lang="zh-CN" altLang="en-US" dirty="0" smtClean="0"/>
              <a:t>常用应用软件包括：文件</a:t>
            </a:r>
            <a:r>
              <a:rPr lang="zh-CN" altLang="en-US" dirty="0"/>
              <a:t>服务器</a:t>
            </a:r>
            <a:r>
              <a:rPr lang="en-US" altLang="zh-CN" dirty="0"/>
              <a:t>(File Server)</a:t>
            </a:r>
            <a:r>
              <a:rPr lang="zh-CN" altLang="en-US" dirty="0"/>
              <a:t>、数据库服务器</a:t>
            </a:r>
            <a:r>
              <a:rPr lang="en-US" altLang="zh-CN" dirty="0"/>
              <a:t>(Database Server)</a:t>
            </a:r>
            <a:r>
              <a:rPr lang="zh-CN" altLang="en-US" dirty="0"/>
              <a:t>、邮件服务器</a:t>
            </a:r>
            <a:r>
              <a:rPr lang="en-US" altLang="zh-CN" dirty="0"/>
              <a:t>(Mail Server)</a:t>
            </a:r>
            <a:r>
              <a:rPr lang="zh-CN" altLang="en-US" dirty="0"/>
              <a:t>、网页服务器</a:t>
            </a:r>
            <a:r>
              <a:rPr lang="en-US" altLang="zh-CN" dirty="0"/>
              <a:t>(Web Server)</a:t>
            </a:r>
            <a:r>
              <a:rPr lang="zh-CN" altLang="en-US" dirty="0"/>
              <a:t>、</a:t>
            </a:r>
            <a:r>
              <a:rPr lang="en-US" altLang="zh-CN" dirty="0"/>
              <a:t>FTP</a:t>
            </a:r>
            <a:r>
              <a:rPr lang="zh-CN" altLang="en-US" dirty="0"/>
              <a:t>服务器</a:t>
            </a:r>
            <a:r>
              <a:rPr lang="en-US" altLang="zh-CN" dirty="0"/>
              <a:t>(FTP Server)</a:t>
            </a:r>
            <a:r>
              <a:rPr lang="zh-CN" altLang="en-US" dirty="0"/>
              <a:t>、域名服务器</a:t>
            </a:r>
            <a:r>
              <a:rPr lang="en-US" altLang="zh-CN" dirty="0"/>
              <a:t>(DNS Server)</a:t>
            </a:r>
            <a:r>
              <a:rPr lang="zh-CN" altLang="en-US" dirty="0"/>
              <a:t>、应用程序服务器</a:t>
            </a:r>
            <a:r>
              <a:rPr lang="en-US" altLang="zh-CN" dirty="0"/>
              <a:t>(AP Server)</a:t>
            </a:r>
            <a:r>
              <a:rPr lang="zh-CN" altLang="en-US" dirty="0"/>
              <a:t>、代理服务器</a:t>
            </a:r>
            <a:r>
              <a:rPr lang="en-US" altLang="zh-CN" dirty="0"/>
              <a:t>(Proxy Server)</a:t>
            </a:r>
            <a:r>
              <a:rPr lang="zh-CN" altLang="en-US" dirty="0"/>
              <a:t>、电脑名称转换服务器等。</a:t>
            </a:r>
            <a:endParaRPr lang="zh-CN" altLang="en-US" dirty="0"/>
          </a:p>
        </p:txBody>
      </p:sp>
    </p:spTree>
    <p:extLst>
      <p:ext uri="{BB962C8B-B14F-4D97-AF65-F5344CB8AC3E}">
        <p14:creationId xmlns:p14="http://schemas.microsoft.com/office/powerpoint/2010/main" val="1886049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什么是服务器？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3200" dirty="0"/>
              <a:t>计算机服务器是一种高性能计算机，作为网络的节点，存储、处理网络上</a:t>
            </a:r>
            <a:r>
              <a:rPr lang="en-US" altLang="zh-CN" sz="3200" dirty="0"/>
              <a:t>80%</a:t>
            </a:r>
            <a:r>
              <a:rPr lang="zh-CN" altLang="zh-CN" sz="3200" dirty="0"/>
              <a:t>的数据、信息，具有较高的计算能力</a:t>
            </a:r>
            <a:r>
              <a:rPr lang="zh-CN" altLang="zh-CN" sz="3200" dirty="0" smtClean="0"/>
              <a:t>。</a:t>
            </a:r>
            <a:endParaRPr lang="en-US" altLang="zh-CN" sz="3200" dirty="0" smtClean="0"/>
          </a:p>
        </p:txBody>
      </p:sp>
      <p:sp>
        <p:nvSpPr>
          <p:cNvPr id="4" name="文本框 3"/>
          <p:cNvSpPr txBox="1"/>
          <p:nvPr/>
        </p:nvSpPr>
        <p:spPr>
          <a:xfrm>
            <a:off x="818712" y="5033817"/>
            <a:ext cx="10563286" cy="369332"/>
          </a:xfrm>
          <a:prstGeom prst="rect">
            <a:avLst/>
          </a:prstGeom>
          <a:noFill/>
        </p:spPr>
        <p:txBody>
          <a:bodyPr wrap="square" rtlCol="0">
            <a:spAutoFit/>
          </a:bodyPr>
          <a:lstStyle/>
          <a:p>
            <a:r>
              <a:rPr lang="zh-CN" altLang="en-US" dirty="0"/>
              <a:t>在此以戴尔</a:t>
            </a:r>
            <a:r>
              <a:rPr lang="en-US" altLang="zh-CN" dirty="0"/>
              <a:t>PowerEdge R730</a:t>
            </a:r>
            <a:r>
              <a:rPr lang="zh-CN" altLang="en-US" dirty="0"/>
              <a:t>机架式服务器为研究对象，分析</a:t>
            </a:r>
            <a:r>
              <a:rPr lang="zh-CN" altLang="en-US" dirty="0" smtClean="0"/>
              <a:t>计算机</a:t>
            </a:r>
            <a:r>
              <a:rPr lang="zh-CN" altLang="en-US" dirty="0"/>
              <a:t>服务器的硬件组成与软件组成。</a:t>
            </a:r>
            <a:endParaRPr lang="zh-CN" altLang="en-US" dirty="0"/>
          </a:p>
        </p:txBody>
      </p:sp>
    </p:spTree>
    <p:extLst>
      <p:ext uri="{BB962C8B-B14F-4D97-AF65-F5344CB8AC3E}">
        <p14:creationId xmlns:p14="http://schemas.microsoft.com/office/powerpoint/2010/main" val="378038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sp>
        <p:nvSpPr>
          <p:cNvPr id="4" name="左大括号 3"/>
          <p:cNvSpPr/>
          <p:nvPr/>
        </p:nvSpPr>
        <p:spPr>
          <a:xfrm>
            <a:off x="1455154" y="2413090"/>
            <a:ext cx="138546" cy="1690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1615404" y="2047329"/>
            <a:ext cx="1899920" cy="2218877"/>
          </a:xfrm>
          <a:prstGeom prst="rect">
            <a:avLst/>
          </a:prstGeom>
          <a:noFill/>
        </p:spPr>
        <p:txBody>
          <a:bodyPr wrap="square" rtlCol="0">
            <a:spAutoFit/>
          </a:bodyPr>
          <a:lstStyle/>
          <a:p>
            <a:pPr>
              <a:lnSpc>
                <a:spcPct val="200000"/>
              </a:lnSpc>
            </a:pPr>
            <a:r>
              <a:rPr lang="zh-CN" altLang="en-US" dirty="0" smtClean="0"/>
              <a:t>入门级服务器</a:t>
            </a:r>
            <a:endParaRPr lang="en-US" altLang="zh-CN" dirty="0" smtClean="0"/>
          </a:p>
          <a:p>
            <a:pPr>
              <a:lnSpc>
                <a:spcPct val="200000"/>
              </a:lnSpc>
            </a:pPr>
            <a:r>
              <a:rPr lang="zh-CN" altLang="en-US" dirty="0" smtClean="0"/>
              <a:t>工作组级服务器</a:t>
            </a:r>
            <a:endParaRPr lang="en-US" altLang="zh-CN" dirty="0" smtClean="0"/>
          </a:p>
          <a:p>
            <a:pPr>
              <a:lnSpc>
                <a:spcPct val="200000"/>
              </a:lnSpc>
            </a:pPr>
            <a:r>
              <a:rPr lang="zh-CN" altLang="en-US" dirty="0"/>
              <a:t>部门</a:t>
            </a:r>
            <a:r>
              <a:rPr lang="zh-CN" altLang="en-US" dirty="0" smtClean="0"/>
              <a:t>级服务器</a:t>
            </a:r>
            <a:endParaRPr lang="en-US" altLang="zh-CN" dirty="0" smtClean="0"/>
          </a:p>
          <a:p>
            <a:pPr>
              <a:lnSpc>
                <a:spcPct val="200000"/>
              </a:lnSpc>
            </a:pPr>
            <a:r>
              <a:rPr lang="zh-CN" altLang="en-US" dirty="0"/>
              <a:t>企业</a:t>
            </a:r>
            <a:r>
              <a:rPr lang="zh-CN" altLang="en-US" dirty="0" smtClean="0"/>
              <a:t>级服务器</a:t>
            </a:r>
            <a:endParaRPr lang="zh-CN" altLang="en-US" dirty="0"/>
          </a:p>
        </p:txBody>
      </p:sp>
      <p:sp>
        <p:nvSpPr>
          <p:cNvPr id="6" name="左大括号 5"/>
          <p:cNvSpPr/>
          <p:nvPr/>
        </p:nvSpPr>
        <p:spPr>
          <a:xfrm>
            <a:off x="1471834" y="4396556"/>
            <a:ext cx="124921" cy="12558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1580075" y="4115327"/>
            <a:ext cx="1899920" cy="1754326"/>
          </a:xfrm>
          <a:prstGeom prst="rect">
            <a:avLst/>
          </a:prstGeom>
          <a:noFill/>
        </p:spPr>
        <p:txBody>
          <a:bodyPr wrap="square" rtlCol="0">
            <a:spAutoFit/>
          </a:bodyPr>
          <a:lstStyle/>
          <a:p>
            <a:pPr>
              <a:lnSpc>
                <a:spcPct val="200000"/>
              </a:lnSpc>
            </a:pPr>
            <a:r>
              <a:rPr lang="en-US" altLang="zh-CN" dirty="0" smtClean="0"/>
              <a:t>CISC</a:t>
            </a:r>
            <a:r>
              <a:rPr lang="zh-CN" altLang="en-US" dirty="0" smtClean="0"/>
              <a:t>服务器</a:t>
            </a:r>
            <a:endParaRPr lang="en-US" altLang="zh-CN" dirty="0" smtClean="0"/>
          </a:p>
          <a:p>
            <a:pPr>
              <a:lnSpc>
                <a:spcPct val="200000"/>
              </a:lnSpc>
            </a:pPr>
            <a:r>
              <a:rPr lang="en-US" altLang="zh-CN" dirty="0" smtClean="0"/>
              <a:t>RISC</a:t>
            </a:r>
            <a:r>
              <a:rPr lang="zh-CN" altLang="en-US" dirty="0" smtClean="0"/>
              <a:t>级服务器</a:t>
            </a:r>
            <a:endParaRPr lang="en-US" altLang="zh-CN" dirty="0" smtClean="0"/>
          </a:p>
          <a:p>
            <a:pPr>
              <a:lnSpc>
                <a:spcPct val="200000"/>
              </a:lnSpc>
            </a:pPr>
            <a:r>
              <a:rPr lang="en-US" altLang="zh-CN" dirty="0" smtClean="0"/>
              <a:t>VLIW</a:t>
            </a:r>
            <a:r>
              <a:rPr lang="zh-CN" altLang="en-US" dirty="0" smtClean="0"/>
              <a:t>服务器</a:t>
            </a:r>
            <a:endParaRPr lang="zh-CN" altLang="en-US" dirty="0"/>
          </a:p>
        </p:txBody>
      </p:sp>
      <p:sp>
        <p:nvSpPr>
          <p:cNvPr id="9" name="左大括号 8"/>
          <p:cNvSpPr/>
          <p:nvPr/>
        </p:nvSpPr>
        <p:spPr>
          <a:xfrm>
            <a:off x="1446918" y="5908236"/>
            <a:ext cx="104602" cy="7371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1559756" y="5641777"/>
            <a:ext cx="1899920" cy="1200329"/>
          </a:xfrm>
          <a:prstGeom prst="rect">
            <a:avLst/>
          </a:prstGeom>
          <a:noFill/>
        </p:spPr>
        <p:txBody>
          <a:bodyPr wrap="square" rtlCol="0">
            <a:spAutoFit/>
          </a:bodyPr>
          <a:lstStyle/>
          <a:p>
            <a:pPr>
              <a:lnSpc>
                <a:spcPct val="200000"/>
              </a:lnSpc>
            </a:pPr>
            <a:r>
              <a:rPr lang="zh-CN" altLang="en-US" dirty="0" smtClean="0"/>
              <a:t>通用型服务器</a:t>
            </a:r>
            <a:endParaRPr lang="en-US" altLang="zh-CN" dirty="0" smtClean="0"/>
          </a:p>
          <a:p>
            <a:pPr>
              <a:lnSpc>
                <a:spcPct val="200000"/>
              </a:lnSpc>
            </a:pPr>
            <a:r>
              <a:rPr lang="zh-CN" altLang="en-US" dirty="0" smtClean="0"/>
              <a:t>专用型服务器</a:t>
            </a:r>
            <a:endParaRPr lang="zh-CN" altLang="en-US" dirty="0"/>
          </a:p>
        </p:txBody>
      </p:sp>
      <p:sp>
        <p:nvSpPr>
          <p:cNvPr id="12" name="左大括号 11"/>
          <p:cNvSpPr/>
          <p:nvPr/>
        </p:nvSpPr>
        <p:spPr>
          <a:xfrm>
            <a:off x="4718235" y="2750077"/>
            <a:ext cx="233680" cy="35036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4951915" y="2491137"/>
            <a:ext cx="4541520" cy="3970318"/>
          </a:xfrm>
          <a:prstGeom prst="rect">
            <a:avLst/>
          </a:prstGeom>
          <a:noFill/>
        </p:spPr>
        <p:txBody>
          <a:bodyPr wrap="square" rtlCol="0">
            <a:spAutoFit/>
          </a:bodyPr>
          <a:lstStyle/>
          <a:p>
            <a:pPr>
              <a:lnSpc>
                <a:spcPct val="200000"/>
              </a:lnSpc>
            </a:pPr>
            <a:r>
              <a:rPr lang="zh-CN" altLang="en-US" dirty="0" smtClean="0"/>
              <a:t>台式服务器</a:t>
            </a:r>
            <a:endParaRPr lang="en-US" altLang="zh-CN" dirty="0" smtClean="0"/>
          </a:p>
          <a:p>
            <a:pPr>
              <a:lnSpc>
                <a:spcPct val="200000"/>
              </a:lnSpc>
            </a:pPr>
            <a:endParaRPr lang="en-US" altLang="zh-CN" dirty="0" smtClean="0"/>
          </a:p>
          <a:p>
            <a:pPr>
              <a:lnSpc>
                <a:spcPct val="200000"/>
              </a:lnSpc>
            </a:pPr>
            <a:r>
              <a:rPr lang="zh-CN" altLang="en-US" dirty="0"/>
              <a:t>机架式</a:t>
            </a:r>
            <a:r>
              <a:rPr lang="zh-CN" altLang="en-US" dirty="0" smtClean="0"/>
              <a:t>服务器</a:t>
            </a:r>
            <a:endParaRPr lang="en-US" altLang="zh-CN" dirty="0" smtClean="0"/>
          </a:p>
          <a:p>
            <a:pPr>
              <a:lnSpc>
                <a:spcPct val="200000"/>
              </a:lnSpc>
            </a:pPr>
            <a:endParaRPr lang="en-US" altLang="zh-CN" dirty="0" smtClean="0"/>
          </a:p>
          <a:p>
            <a:pPr>
              <a:lnSpc>
                <a:spcPct val="200000"/>
              </a:lnSpc>
            </a:pPr>
            <a:r>
              <a:rPr lang="zh-CN" altLang="en-US" dirty="0" smtClean="0"/>
              <a:t>刀片式服务器</a:t>
            </a:r>
            <a:endParaRPr lang="en-US" altLang="zh-CN" dirty="0" smtClean="0"/>
          </a:p>
          <a:p>
            <a:pPr>
              <a:lnSpc>
                <a:spcPct val="200000"/>
              </a:lnSpc>
            </a:pPr>
            <a:endParaRPr lang="en-US" altLang="zh-CN" dirty="0" smtClean="0"/>
          </a:p>
          <a:p>
            <a:pPr>
              <a:lnSpc>
                <a:spcPct val="200000"/>
              </a:lnSpc>
            </a:pPr>
            <a:r>
              <a:rPr lang="zh-CN" altLang="en-US" dirty="0" smtClean="0"/>
              <a:t>机柜式服务器（组合）</a:t>
            </a:r>
            <a:endParaRPr lang="zh-CN" altLang="en-US" dirty="0"/>
          </a:p>
        </p:txBody>
      </p:sp>
      <p:pic>
        <p:nvPicPr>
          <p:cNvPr id="14" name="图片 13"/>
          <p:cNvPicPr>
            <a:picLocks noChangeAspect="1"/>
          </p:cNvPicPr>
          <p:nvPr/>
        </p:nvPicPr>
        <p:blipFill>
          <a:blip r:embed="rId2"/>
          <a:stretch>
            <a:fillRect/>
          </a:stretch>
        </p:blipFill>
        <p:spPr>
          <a:xfrm>
            <a:off x="6790911" y="2181014"/>
            <a:ext cx="1277597" cy="1381671"/>
          </a:xfrm>
          <a:prstGeom prst="rect">
            <a:avLst/>
          </a:prstGeom>
        </p:spPr>
      </p:pic>
      <p:sp>
        <p:nvSpPr>
          <p:cNvPr id="16" name="文本框 15"/>
          <p:cNvSpPr txBox="1"/>
          <p:nvPr/>
        </p:nvSpPr>
        <p:spPr>
          <a:xfrm>
            <a:off x="369220" y="3059668"/>
            <a:ext cx="1129999" cy="369332"/>
          </a:xfrm>
          <a:prstGeom prst="rect">
            <a:avLst/>
          </a:prstGeom>
          <a:noFill/>
        </p:spPr>
        <p:txBody>
          <a:bodyPr wrap="square" rtlCol="0">
            <a:spAutoFit/>
          </a:bodyPr>
          <a:lstStyle/>
          <a:p>
            <a:r>
              <a:rPr lang="zh-CN" altLang="en-US" dirty="0" smtClean="0"/>
              <a:t>应用层次</a:t>
            </a:r>
            <a:endParaRPr lang="zh-CN" altLang="en-US" dirty="0"/>
          </a:p>
        </p:txBody>
      </p:sp>
      <p:sp>
        <p:nvSpPr>
          <p:cNvPr id="18" name="文本框 17"/>
          <p:cNvSpPr txBox="1"/>
          <p:nvPr/>
        </p:nvSpPr>
        <p:spPr>
          <a:xfrm>
            <a:off x="795789" y="4839812"/>
            <a:ext cx="667546" cy="369332"/>
          </a:xfrm>
          <a:prstGeom prst="rect">
            <a:avLst/>
          </a:prstGeom>
          <a:noFill/>
        </p:spPr>
        <p:txBody>
          <a:bodyPr wrap="square" rtlCol="0">
            <a:spAutoFit/>
          </a:bodyPr>
          <a:lstStyle/>
          <a:p>
            <a:r>
              <a:rPr lang="zh-CN" altLang="en-US" dirty="0" smtClean="0"/>
              <a:t>架构</a:t>
            </a:r>
            <a:endParaRPr lang="zh-CN" altLang="en-US" dirty="0"/>
          </a:p>
        </p:txBody>
      </p:sp>
      <p:sp>
        <p:nvSpPr>
          <p:cNvPr id="19" name="文本框 18"/>
          <p:cNvSpPr txBox="1"/>
          <p:nvPr/>
        </p:nvSpPr>
        <p:spPr>
          <a:xfrm>
            <a:off x="812747" y="6092123"/>
            <a:ext cx="667546" cy="369332"/>
          </a:xfrm>
          <a:prstGeom prst="rect">
            <a:avLst/>
          </a:prstGeom>
          <a:noFill/>
        </p:spPr>
        <p:txBody>
          <a:bodyPr wrap="square" rtlCol="0">
            <a:spAutoFit/>
          </a:bodyPr>
          <a:lstStyle/>
          <a:p>
            <a:r>
              <a:rPr lang="zh-CN" altLang="en-US" dirty="0" smtClean="0"/>
              <a:t>用途</a:t>
            </a:r>
            <a:endParaRPr lang="zh-CN" altLang="en-US" dirty="0"/>
          </a:p>
        </p:txBody>
      </p:sp>
      <p:sp>
        <p:nvSpPr>
          <p:cNvPr id="20" name="文本框 19"/>
          <p:cNvSpPr txBox="1"/>
          <p:nvPr/>
        </p:nvSpPr>
        <p:spPr>
          <a:xfrm>
            <a:off x="3588236" y="4358200"/>
            <a:ext cx="1129999" cy="369332"/>
          </a:xfrm>
          <a:prstGeom prst="rect">
            <a:avLst/>
          </a:prstGeom>
          <a:noFill/>
        </p:spPr>
        <p:txBody>
          <a:bodyPr wrap="square" rtlCol="0">
            <a:spAutoFit/>
          </a:bodyPr>
          <a:lstStyle/>
          <a:p>
            <a:r>
              <a:rPr lang="zh-CN" altLang="en-US" dirty="0" smtClean="0"/>
              <a:t>机箱结构</a:t>
            </a:r>
            <a:endParaRPr lang="zh-CN" altLang="en-US" dirty="0"/>
          </a:p>
        </p:txBody>
      </p:sp>
      <p:pic>
        <p:nvPicPr>
          <p:cNvPr id="22" name="图片 21"/>
          <p:cNvPicPr>
            <a:picLocks noChangeAspect="1"/>
          </p:cNvPicPr>
          <p:nvPr/>
        </p:nvPicPr>
        <p:blipFill>
          <a:blip r:embed="rId3"/>
          <a:stretch>
            <a:fillRect/>
          </a:stretch>
        </p:blipFill>
        <p:spPr>
          <a:xfrm>
            <a:off x="6551133" y="4299822"/>
            <a:ext cx="1818078" cy="1596069"/>
          </a:xfrm>
          <a:prstGeom prst="rect">
            <a:avLst/>
          </a:prstGeom>
        </p:spPr>
      </p:pic>
      <p:pic>
        <p:nvPicPr>
          <p:cNvPr id="17" name="图片 16"/>
          <p:cNvPicPr>
            <a:picLocks noChangeAspect="1"/>
          </p:cNvPicPr>
          <p:nvPr/>
        </p:nvPicPr>
        <p:blipFill>
          <a:blip r:embed="rId4"/>
          <a:stretch>
            <a:fillRect/>
          </a:stretch>
        </p:blipFill>
        <p:spPr>
          <a:xfrm>
            <a:off x="8506552" y="3363584"/>
            <a:ext cx="2256955" cy="1031234"/>
          </a:xfrm>
          <a:prstGeom prst="rect">
            <a:avLst/>
          </a:prstGeom>
        </p:spPr>
      </p:pic>
    </p:spTree>
    <p:extLst>
      <p:ext uri="{BB962C8B-B14F-4D97-AF65-F5344CB8AC3E}">
        <p14:creationId xmlns:p14="http://schemas.microsoft.com/office/powerpoint/2010/main" val="48546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外观</a:t>
            </a:r>
          </a:p>
        </p:txBody>
      </p:sp>
      <p:pic>
        <p:nvPicPr>
          <p:cNvPr id="4" name="图片 3"/>
          <p:cNvPicPr>
            <a:picLocks noChangeAspect="1"/>
          </p:cNvPicPr>
          <p:nvPr/>
        </p:nvPicPr>
        <p:blipFill>
          <a:blip r:embed="rId2"/>
          <a:stretch>
            <a:fillRect/>
          </a:stretch>
        </p:blipFill>
        <p:spPr>
          <a:xfrm>
            <a:off x="507796" y="3430627"/>
            <a:ext cx="4694327" cy="1577477"/>
          </a:xfrm>
          <a:prstGeom prst="rect">
            <a:avLst/>
          </a:prstGeom>
        </p:spPr>
      </p:pic>
      <p:pic>
        <p:nvPicPr>
          <p:cNvPr id="5" name="图片 4"/>
          <p:cNvPicPr>
            <a:picLocks noChangeAspect="1"/>
          </p:cNvPicPr>
          <p:nvPr/>
        </p:nvPicPr>
        <p:blipFill>
          <a:blip r:embed="rId3"/>
          <a:stretch>
            <a:fillRect/>
          </a:stretch>
        </p:blipFill>
        <p:spPr>
          <a:xfrm>
            <a:off x="507796" y="5284827"/>
            <a:ext cx="4694327" cy="1301829"/>
          </a:xfrm>
          <a:prstGeom prst="rect">
            <a:avLst/>
          </a:prstGeom>
        </p:spPr>
      </p:pic>
      <p:pic>
        <p:nvPicPr>
          <p:cNvPr id="6" name="图片 5"/>
          <p:cNvPicPr>
            <a:picLocks noChangeAspect="1"/>
          </p:cNvPicPr>
          <p:nvPr/>
        </p:nvPicPr>
        <p:blipFill>
          <a:blip r:embed="rId4"/>
          <a:stretch>
            <a:fillRect/>
          </a:stretch>
        </p:blipFill>
        <p:spPr>
          <a:xfrm>
            <a:off x="5875038" y="3429000"/>
            <a:ext cx="3817602" cy="3157656"/>
          </a:xfrm>
          <a:prstGeom prst="rect">
            <a:avLst/>
          </a:prstGeom>
        </p:spPr>
      </p:pic>
      <p:sp>
        <p:nvSpPr>
          <p:cNvPr id="8" name="文本框 7"/>
          <p:cNvSpPr txBox="1"/>
          <p:nvPr/>
        </p:nvSpPr>
        <p:spPr>
          <a:xfrm>
            <a:off x="375716" y="2428240"/>
            <a:ext cx="10180524" cy="461665"/>
          </a:xfrm>
          <a:prstGeom prst="rect">
            <a:avLst/>
          </a:prstGeom>
          <a:noFill/>
        </p:spPr>
        <p:txBody>
          <a:bodyPr wrap="square" rtlCol="0">
            <a:spAutoFit/>
          </a:bodyPr>
          <a:lstStyle/>
          <a:p>
            <a:r>
              <a:rPr lang="zh-CN" altLang="en-US" sz="2400" dirty="0" smtClean="0"/>
              <a:t>戴尔</a:t>
            </a:r>
            <a:r>
              <a:rPr lang="en-US" altLang="zh-CN" sz="2400" dirty="0" smtClean="0"/>
              <a:t>PowerEdge R730</a:t>
            </a:r>
            <a:r>
              <a:rPr lang="zh-CN" altLang="en-US" sz="2400" dirty="0" smtClean="0"/>
              <a:t>为</a:t>
            </a:r>
            <a:r>
              <a:rPr lang="en-US" altLang="zh-CN" sz="2400" dirty="0" smtClean="0"/>
              <a:t>2U</a:t>
            </a:r>
            <a:r>
              <a:rPr lang="zh-CN" altLang="en-US" sz="2400" dirty="0" smtClean="0"/>
              <a:t>（约</a:t>
            </a:r>
            <a:r>
              <a:rPr lang="en-US" altLang="zh-CN" sz="2400" dirty="0" smtClean="0"/>
              <a:t>9cm</a:t>
            </a:r>
            <a:r>
              <a:rPr lang="zh-CN" altLang="en-US" sz="2400" dirty="0" smtClean="0"/>
              <a:t>）机架式服务器（</a:t>
            </a:r>
            <a:r>
              <a:rPr lang="en-US" altLang="zh-CN" sz="2400" dirty="0" smtClean="0"/>
              <a:t>1U=1.75</a:t>
            </a:r>
            <a:r>
              <a:rPr lang="zh-CN" altLang="en-US" sz="2400" dirty="0" smtClean="0"/>
              <a:t>英寸）。</a:t>
            </a:r>
            <a:endParaRPr lang="zh-CN" altLang="en-US" sz="2400" dirty="0"/>
          </a:p>
        </p:txBody>
      </p:sp>
    </p:spTree>
    <p:extLst>
      <p:ext uri="{BB962C8B-B14F-4D97-AF65-F5344CB8AC3E}">
        <p14:creationId xmlns:p14="http://schemas.microsoft.com/office/powerpoint/2010/main" val="865207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硬件系统组成</a:t>
            </a:r>
            <a:endParaRPr lang="zh-CN" altLang="en-US" dirty="0"/>
          </a:p>
        </p:txBody>
      </p:sp>
      <p:sp>
        <p:nvSpPr>
          <p:cNvPr id="3" name="内容占位符 2"/>
          <p:cNvSpPr>
            <a:spLocks noGrp="1"/>
          </p:cNvSpPr>
          <p:nvPr>
            <p:ph idx="1"/>
          </p:nvPr>
        </p:nvSpPr>
        <p:spPr>
          <a:xfrm>
            <a:off x="940632" y="2334047"/>
            <a:ext cx="10554574" cy="3636511"/>
          </a:xfrm>
        </p:spPr>
        <p:txBody>
          <a:bodyPr>
            <a:normAutofit/>
          </a:bodyPr>
          <a:lstStyle/>
          <a:p>
            <a:r>
              <a:rPr lang="en-US" altLang="zh-CN" sz="2400" dirty="0" smtClean="0"/>
              <a:t>CPU</a:t>
            </a:r>
          </a:p>
          <a:p>
            <a:r>
              <a:rPr lang="zh-CN" altLang="en-US" sz="2400" dirty="0" smtClean="0"/>
              <a:t>主板</a:t>
            </a:r>
            <a:endParaRPr lang="en-US" altLang="zh-CN" sz="2400" dirty="0" smtClean="0"/>
          </a:p>
          <a:p>
            <a:r>
              <a:rPr lang="zh-CN" altLang="en-US" sz="2400" dirty="0" smtClean="0"/>
              <a:t>内存</a:t>
            </a:r>
            <a:endParaRPr lang="en-US" altLang="zh-CN" sz="2400" dirty="0" smtClean="0"/>
          </a:p>
          <a:p>
            <a:r>
              <a:rPr lang="zh-CN" altLang="en-US" sz="2400" dirty="0" smtClean="0"/>
              <a:t>磁盘</a:t>
            </a:r>
            <a:endParaRPr lang="en-US" altLang="zh-CN" sz="2400" dirty="0" smtClean="0"/>
          </a:p>
          <a:p>
            <a:r>
              <a:rPr lang="zh-CN" altLang="en-US" sz="2400" dirty="0" smtClean="0"/>
              <a:t>输入</a:t>
            </a:r>
            <a:r>
              <a:rPr lang="en-US" altLang="zh-CN" sz="2400" dirty="0" smtClean="0"/>
              <a:t>/</a:t>
            </a:r>
            <a:r>
              <a:rPr lang="zh-CN" altLang="en-US" sz="2400" dirty="0" smtClean="0"/>
              <a:t>输出设备</a:t>
            </a:r>
            <a:endParaRPr lang="en-US" altLang="zh-CN" sz="2400" dirty="0" smtClean="0"/>
          </a:p>
          <a:p>
            <a:r>
              <a:rPr lang="zh-CN" altLang="en-US" sz="2400" dirty="0" smtClean="0"/>
              <a:t>网络通信设备</a:t>
            </a:r>
            <a:endParaRPr lang="en-US" altLang="zh-CN" sz="2400" dirty="0" smtClean="0"/>
          </a:p>
        </p:txBody>
      </p:sp>
    </p:spTree>
    <p:extLst>
      <p:ext uri="{BB962C8B-B14F-4D97-AF65-F5344CB8AC3E}">
        <p14:creationId xmlns:p14="http://schemas.microsoft.com/office/powerpoint/2010/main" val="1704529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endParaRPr lang="zh-CN" altLang="en-US" dirty="0"/>
          </a:p>
        </p:txBody>
      </p:sp>
      <p:sp>
        <p:nvSpPr>
          <p:cNvPr id="3" name="内容占位符 2"/>
          <p:cNvSpPr>
            <a:spLocks noGrp="1"/>
          </p:cNvSpPr>
          <p:nvPr>
            <p:ph idx="1"/>
          </p:nvPr>
        </p:nvSpPr>
        <p:spPr>
          <a:xfrm>
            <a:off x="818712" y="2445807"/>
            <a:ext cx="10554574" cy="3636511"/>
          </a:xfrm>
        </p:spPr>
        <p:txBody>
          <a:bodyPr/>
          <a:lstStyle/>
          <a:p>
            <a:r>
              <a:rPr lang="zh-CN" altLang="en-US" dirty="0" smtClean="0"/>
              <a:t>由于服务器具有</a:t>
            </a:r>
            <a:r>
              <a:rPr lang="zh-CN" altLang="zh-CN" dirty="0"/>
              <a:t>大数据量的快速吞吐、超强的稳定性、长时间运行等</a:t>
            </a:r>
            <a:r>
              <a:rPr lang="zh-CN" altLang="zh-CN" dirty="0" smtClean="0"/>
              <a:t>严格要求</a:t>
            </a:r>
            <a:r>
              <a:rPr lang="zh-CN" altLang="en-US" dirty="0" smtClean="0"/>
              <a:t>，</a:t>
            </a:r>
            <a:r>
              <a:rPr lang="en-US" altLang="zh-CN" dirty="0"/>
              <a:t> </a:t>
            </a:r>
            <a:r>
              <a:rPr lang="en-US" altLang="zh-CN" dirty="0" smtClean="0"/>
              <a:t>CPU</a:t>
            </a:r>
            <a:r>
              <a:rPr lang="zh-CN" altLang="en-US" dirty="0" smtClean="0"/>
              <a:t>成为</a:t>
            </a:r>
            <a:r>
              <a:rPr lang="zh-CN" altLang="zh-CN" dirty="0" smtClean="0"/>
              <a:t>衡量</a:t>
            </a:r>
            <a:r>
              <a:rPr lang="zh-CN" altLang="zh-CN" dirty="0"/>
              <a:t>服务器性能的首要</a:t>
            </a:r>
            <a:r>
              <a:rPr lang="zh-CN" altLang="zh-CN" dirty="0" smtClean="0"/>
              <a:t>指标</a:t>
            </a:r>
            <a:r>
              <a:rPr lang="zh-CN" altLang="en-US" dirty="0" smtClean="0"/>
              <a:t>。</a:t>
            </a:r>
            <a:endParaRPr lang="en-US" altLang="zh-CN" dirty="0" smtClean="0"/>
          </a:p>
          <a:p>
            <a:r>
              <a:rPr lang="zh-CN" altLang="en-US" dirty="0" smtClean="0"/>
              <a:t>目前服务器</a:t>
            </a:r>
            <a:r>
              <a:rPr lang="en-US" altLang="zh-CN" dirty="0" smtClean="0"/>
              <a:t>CPU</a:t>
            </a:r>
            <a:r>
              <a:rPr lang="zh-CN" altLang="en-US" dirty="0" smtClean="0"/>
              <a:t>按指令系统可分为</a:t>
            </a:r>
            <a:r>
              <a:rPr lang="en-US" altLang="zh-CN" dirty="0" smtClean="0"/>
              <a:t>CISC</a:t>
            </a:r>
            <a:r>
              <a:rPr lang="zh-CN" altLang="en-US" dirty="0" smtClean="0"/>
              <a:t>型</a:t>
            </a:r>
            <a:r>
              <a:rPr lang="en-US" altLang="zh-CN" dirty="0" smtClean="0"/>
              <a:t>CPU</a:t>
            </a:r>
            <a:r>
              <a:rPr lang="zh-CN" altLang="en-US" dirty="0" smtClean="0"/>
              <a:t>与</a:t>
            </a:r>
            <a:r>
              <a:rPr lang="en-US" altLang="zh-CN" dirty="0" smtClean="0"/>
              <a:t>RISC</a:t>
            </a:r>
            <a:r>
              <a:rPr lang="zh-CN" altLang="en-US" dirty="0" smtClean="0"/>
              <a:t>型</a:t>
            </a:r>
            <a:r>
              <a:rPr lang="en-US" altLang="zh-CN" dirty="0" smtClean="0"/>
              <a:t>CPU</a:t>
            </a:r>
            <a:r>
              <a:rPr lang="zh-CN" altLang="en-US" dirty="0" smtClean="0"/>
              <a:t>，后来又出现一种</a:t>
            </a:r>
            <a:r>
              <a:rPr lang="en-US" altLang="zh-CN" dirty="0" smtClean="0"/>
              <a:t>64</a:t>
            </a:r>
            <a:r>
              <a:rPr lang="zh-CN" altLang="en-US" dirty="0" smtClean="0"/>
              <a:t>位的</a:t>
            </a:r>
            <a:r>
              <a:rPr lang="en-US" altLang="zh-CN" dirty="0" smtClean="0"/>
              <a:t>VLIM</a:t>
            </a:r>
          </a:p>
          <a:p>
            <a:pPr marL="0" indent="0">
              <a:buNone/>
            </a:pPr>
            <a:r>
              <a:rPr lang="zh-CN" altLang="en-US" dirty="0" smtClean="0"/>
              <a:t>    （</a:t>
            </a:r>
            <a:r>
              <a:rPr lang="en-US" altLang="zh-CN" dirty="0"/>
              <a:t> Very Long Instruction Word</a:t>
            </a:r>
            <a:r>
              <a:rPr lang="zh-CN" altLang="zh-CN" dirty="0"/>
              <a:t>超长指令集架构</a:t>
            </a:r>
            <a:r>
              <a:rPr lang="zh-CN" altLang="en-US" dirty="0" smtClean="0"/>
              <a:t>）</a:t>
            </a:r>
            <a:r>
              <a:rPr lang="zh-CN" altLang="zh-CN" dirty="0"/>
              <a:t>指令系统的</a:t>
            </a:r>
            <a:r>
              <a:rPr lang="en-US" altLang="zh-CN" dirty="0"/>
              <a:t>CPU</a:t>
            </a:r>
            <a:r>
              <a:rPr lang="zh-CN" altLang="zh-CN" dirty="0" smtClean="0"/>
              <a:t>。</a:t>
            </a:r>
            <a:endParaRPr lang="en-US" altLang="zh-CN" dirty="0"/>
          </a:p>
          <a:p>
            <a:pPr marL="0" indent="0">
              <a:buNone/>
            </a:pPr>
            <a:endParaRPr lang="en-US" altLang="zh-CN" dirty="0" smtClean="0"/>
          </a:p>
          <a:p>
            <a:pPr marL="0" indent="0">
              <a:buNone/>
            </a:pPr>
            <a:endParaRPr lang="en-US" altLang="zh-CN" dirty="0" smtClean="0"/>
          </a:p>
          <a:p>
            <a:pPr marL="0" indent="0">
              <a:buNone/>
            </a:pPr>
            <a:r>
              <a:rPr lang="zh-CN" altLang="zh-CN" dirty="0" smtClean="0"/>
              <a:t>戴尔</a:t>
            </a:r>
            <a:r>
              <a:rPr lang="en-US" altLang="zh-CN" dirty="0"/>
              <a:t>PowerEdge R730</a:t>
            </a:r>
            <a:r>
              <a:rPr lang="zh-CN" altLang="zh-CN" dirty="0"/>
              <a:t>服务器采用的是英特尔至强</a:t>
            </a:r>
            <a:r>
              <a:rPr lang="en-US" altLang="zh-CN" dirty="0"/>
              <a:t>E5-2600 v3 1.6GHz CPU</a:t>
            </a:r>
            <a:r>
              <a:rPr lang="zh-CN" altLang="zh-CN" dirty="0"/>
              <a:t>，拥有</a:t>
            </a:r>
            <a:r>
              <a:rPr lang="en-US" altLang="zh-CN" dirty="0"/>
              <a:t>15MB</a:t>
            </a:r>
            <a:r>
              <a:rPr lang="zh-CN" altLang="zh-CN" dirty="0"/>
              <a:t>三级缓存，是一颗</a:t>
            </a:r>
            <a:r>
              <a:rPr lang="en-US" altLang="zh-CN" dirty="0"/>
              <a:t>CISC</a:t>
            </a:r>
            <a:r>
              <a:rPr lang="zh-CN" altLang="zh-CN" dirty="0"/>
              <a:t>型</a:t>
            </a:r>
            <a:r>
              <a:rPr lang="en-US" altLang="zh-CN" dirty="0"/>
              <a:t>CPU</a:t>
            </a:r>
            <a:r>
              <a:rPr lang="zh-CN" altLang="zh-CN" dirty="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77047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a:t>
            </a:r>
            <a:endParaRPr lang="zh-CN" altLang="en-US" dirty="0"/>
          </a:p>
        </p:txBody>
      </p:sp>
      <p:sp>
        <p:nvSpPr>
          <p:cNvPr id="3" name="内容占位符 2"/>
          <p:cNvSpPr>
            <a:spLocks noGrp="1"/>
          </p:cNvSpPr>
          <p:nvPr>
            <p:ph idx="1"/>
          </p:nvPr>
        </p:nvSpPr>
        <p:spPr/>
        <p:txBody>
          <a:bodyPr/>
          <a:lstStyle/>
          <a:p>
            <a:r>
              <a:rPr lang="zh-CN" altLang="zh-CN" dirty="0"/>
              <a:t>如今常用的服务器内存主要有</a:t>
            </a:r>
            <a:r>
              <a:rPr lang="en-US" altLang="zh-CN" dirty="0"/>
              <a:t>DDR</a:t>
            </a:r>
            <a:r>
              <a:rPr lang="zh-CN" altLang="zh-CN" dirty="0"/>
              <a:t>、</a:t>
            </a:r>
            <a:r>
              <a:rPr lang="en-US" altLang="zh-CN" dirty="0"/>
              <a:t>DDR2</a:t>
            </a:r>
            <a:r>
              <a:rPr lang="zh-CN" altLang="zh-CN" dirty="0"/>
              <a:t>二类，还有另一种</a:t>
            </a:r>
            <a:r>
              <a:rPr lang="en-US" altLang="zh-CN" dirty="0"/>
              <a:t>RAMBUS</a:t>
            </a:r>
            <a:r>
              <a:rPr lang="zh-CN" altLang="zh-CN" dirty="0"/>
              <a:t>内存，是一种高性能、芯片对芯片接口技术的新一代存储产品。 从技术层面来说，服务器内存之所以与普通内存有着区别，都是因为</a:t>
            </a:r>
            <a:r>
              <a:rPr lang="en-US" altLang="zh-CN" dirty="0" smtClean="0"/>
              <a:t>ECC</a:t>
            </a:r>
            <a:r>
              <a:rPr lang="zh-CN" altLang="en-US" dirty="0" smtClean="0"/>
              <a:t>（</a:t>
            </a:r>
            <a:r>
              <a:rPr lang="en-US" altLang="zh-CN" dirty="0" smtClean="0"/>
              <a:t>Error </a:t>
            </a:r>
            <a:r>
              <a:rPr lang="en-US" altLang="zh-CN" dirty="0"/>
              <a:t>Checking and </a:t>
            </a:r>
            <a:r>
              <a:rPr lang="en-US" altLang="zh-CN" dirty="0" smtClean="0"/>
              <a:t>Correcting</a:t>
            </a:r>
            <a:r>
              <a:rPr lang="zh-CN" altLang="en-US" dirty="0" smtClean="0"/>
              <a:t>）。</a:t>
            </a:r>
            <a:endParaRPr lang="en-US" altLang="zh-CN" dirty="0" smtClean="0"/>
          </a:p>
          <a:p>
            <a:r>
              <a:rPr lang="en-US" altLang="zh-CN" dirty="0"/>
              <a:t>ECC</a:t>
            </a:r>
            <a:r>
              <a:rPr lang="zh-CN" altLang="zh-CN" dirty="0"/>
              <a:t>和奇偶校验</a:t>
            </a:r>
            <a:r>
              <a:rPr lang="en-US" altLang="zh-CN" dirty="0"/>
              <a:t>(Parity)</a:t>
            </a:r>
            <a:r>
              <a:rPr lang="zh-CN" altLang="zh-CN" dirty="0"/>
              <a:t>类似。然而，在那些</a:t>
            </a:r>
            <a:r>
              <a:rPr lang="en-US" altLang="zh-CN" dirty="0"/>
              <a:t>Parity</a:t>
            </a:r>
            <a:r>
              <a:rPr lang="zh-CN" altLang="zh-CN" dirty="0"/>
              <a:t>只能检测到错误的地方，</a:t>
            </a:r>
            <a:r>
              <a:rPr lang="en-US" altLang="zh-CN" dirty="0"/>
              <a:t>ECC</a:t>
            </a:r>
            <a:r>
              <a:rPr lang="zh-CN" altLang="zh-CN" dirty="0"/>
              <a:t>实际上可以纠正绝大多数错误</a:t>
            </a:r>
            <a:r>
              <a:rPr lang="zh-CN" altLang="zh-CN" dirty="0" smtClean="0"/>
              <a:t>。</a:t>
            </a:r>
            <a:endParaRPr lang="en-US" altLang="zh-CN" dirty="0" smtClean="0"/>
          </a:p>
          <a:p>
            <a:endParaRPr lang="en-US" altLang="zh-CN" dirty="0" smtClean="0"/>
          </a:p>
          <a:p>
            <a:pPr marL="0" indent="0">
              <a:buNone/>
            </a:pPr>
            <a:endParaRPr lang="en-US" altLang="zh-CN" dirty="0" smtClean="0"/>
          </a:p>
          <a:p>
            <a:pPr marL="0" indent="0">
              <a:buNone/>
            </a:pPr>
            <a:r>
              <a:rPr lang="zh-CN" altLang="en-US" dirty="0"/>
              <a:t>戴尔旗舰</a:t>
            </a:r>
            <a:r>
              <a:rPr lang="en-US" altLang="zh-CN" dirty="0"/>
              <a:t>PowerEdge R730</a:t>
            </a:r>
            <a:r>
              <a:rPr lang="zh-CN" altLang="en-US" dirty="0"/>
              <a:t>服务器配置了</a:t>
            </a:r>
            <a:r>
              <a:rPr lang="en-US" altLang="zh-CN" dirty="0"/>
              <a:t>4</a:t>
            </a:r>
            <a:r>
              <a:rPr lang="zh-CN" altLang="en-US" dirty="0"/>
              <a:t>条内存，容量为</a:t>
            </a:r>
            <a:r>
              <a:rPr lang="en-US" altLang="zh-CN" dirty="0"/>
              <a:t>104GB</a:t>
            </a:r>
            <a:r>
              <a:rPr lang="zh-CN" altLang="en-US" dirty="0"/>
              <a:t>，基本能够发挥出新一代至强</a:t>
            </a:r>
            <a:r>
              <a:rPr lang="en-US" altLang="zh-CN" dirty="0"/>
              <a:t>E5-2600 v4</a:t>
            </a:r>
            <a:r>
              <a:rPr lang="zh-CN" altLang="en-US" dirty="0"/>
              <a:t>平台的</a:t>
            </a:r>
            <a:r>
              <a:rPr lang="zh-CN" altLang="en-US" dirty="0" smtClean="0"/>
              <a:t>优势</a:t>
            </a:r>
            <a:r>
              <a:rPr lang="zh-CN" altLang="en-US" dirty="0"/>
              <a:t>，</a:t>
            </a:r>
            <a:r>
              <a:rPr lang="zh-CN" altLang="en-US" dirty="0" smtClean="0"/>
              <a:t>最大</a:t>
            </a:r>
            <a:r>
              <a:rPr lang="zh-CN" altLang="en-US" dirty="0"/>
              <a:t>能够支持</a:t>
            </a:r>
            <a:r>
              <a:rPr lang="en-US" altLang="zh-CN" dirty="0"/>
              <a:t>1.5TB</a:t>
            </a:r>
            <a:r>
              <a:rPr lang="zh-CN" altLang="en-US" dirty="0"/>
              <a:t>内存，满足数据分析需求。</a:t>
            </a:r>
            <a:endParaRPr lang="zh-CN" altLang="zh-CN" dirty="0"/>
          </a:p>
        </p:txBody>
      </p:sp>
    </p:spTree>
    <p:extLst>
      <p:ext uri="{BB962C8B-B14F-4D97-AF65-F5344CB8AC3E}">
        <p14:creationId xmlns:p14="http://schemas.microsoft.com/office/powerpoint/2010/main" val="3111834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a:t>
            </a:r>
            <a:r>
              <a:rPr lang="zh-CN" altLang="en-US" dirty="0" smtClean="0"/>
              <a:t>盘</a:t>
            </a:r>
            <a:endParaRPr lang="zh-CN" altLang="en-US" dirty="0"/>
          </a:p>
        </p:txBody>
      </p:sp>
      <p:sp>
        <p:nvSpPr>
          <p:cNvPr id="3" name="内容占位符 2"/>
          <p:cNvSpPr>
            <a:spLocks noGrp="1"/>
          </p:cNvSpPr>
          <p:nvPr>
            <p:ph idx="1"/>
          </p:nvPr>
        </p:nvSpPr>
        <p:spPr>
          <a:xfrm>
            <a:off x="827424" y="2466127"/>
            <a:ext cx="10554574" cy="3636511"/>
          </a:xfrm>
        </p:spPr>
        <p:txBody>
          <a:bodyPr/>
          <a:lstStyle/>
          <a:p>
            <a:pPr marL="0" indent="0">
              <a:buNone/>
            </a:pPr>
            <a:r>
              <a:rPr lang="zh-CN" altLang="zh-CN" dirty="0"/>
              <a:t>总的说来，服务器硬盘应具有高稳定性，高速度性及采用</a:t>
            </a:r>
            <a:r>
              <a:rPr lang="en-US" altLang="zh-CN" dirty="0"/>
              <a:t>SCSI</a:t>
            </a:r>
            <a:r>
              <a:rPr lang="zh-CN" altLang="zh-CN" dirty="0"/>
              <a:t>接口的特点，才能适应服务器工作的需要</a:t>
            </a:r>
            <a:r>
              <a:rPr lang="zh-CN" altLang="zh-CN" dirty="0" smtClean="0"/>
              <a:t>。</a:t>
            </a:r>
            <a:endParaRPr lang="en-US" altLang="zh-CN" dirty="0" smtClean="0"/>
          </a:p>
          <a:p>
            <a:r>
              <a:rPr lang="zh-CN" altLang="en-US" dirty="0" smtClean="0"/>
              <a:t>高稳定性：</a:t>
            </a:r>
            <a:r>
              <a:rPr lang="en-US" altLang="zh-CN" dirty="0" smtClean="0"/>
              <a:t>S.M.A.R.T</a:t>
            </a:r>
            <a:r>
              <a:rPr lang="zh-CN" altLang="en-US" dirty="0" smtClean="0"/>
              <a:t>技术（</a:t>
            </a:r>
            <a:r>
              <a:rPr lang="zh-CN" altLang="zh-CN" dirty="0"/>
              <a:t>自监测、分析和报告技术</a:t>
            </a:r>
            <a:r>
              <a:rPr lang="zh-CN" altLang="en-US" dirty="0" smtClean="0"/>
              <a:t>）</a:t>
            </a:r>
            <a:r>
              <a:rPr lang="en-US" altLang="zh-CN" dirty="0"/>
              <a:t> </a:t>
            </a:r>
            <a:r>
              <a:rPr lang="en-US" altLang="zh-CN" dirty="0" smtClean="0"/>
              <a:t> </a:t>
            </a:r>
            <a:r>
              <a:rPr lang="zh-CN" altLang="zh-CN" dirty="0" smtClean="0"/>
              <a:t>冗余</a:t>
            </a:r>
            <a:r>
              <a:rPr lang="zh-CN" altLang="zh-CN" dirty="0"/>
              <a:t>磁盘阵列</a:t>
            </a:r>
            <a:r>
              <a:rPr lang="en-US" altLang="zh-CN" dirty="0"/>
              <a:t>(RAID)</a:t>
            </a:r>
            <a:r>
              <a:rPr lang="zh-CN" altLang="zh-CN" dirty="0" smtClean="0"/>
              <a:t>技术</a:t>
            </a:r>
            <a:endParaRPr lang="en-US" altLang="zh-CN" dirty="0" smtClean="0"/>
          </a:p>
          <a:p>
            <a:r>
              <a:rPr lang="zh-CN" altLang="zh-CN" dirty="0"/>
              <a:t>高速度</a:t>
            </a:r>
            <a:r>
              <a:rPr lang="zh-CN" altLang="zh-CN" dirty="0" smtClean="0"/>
              <a:t>性</a:t>
            </a:r>
            <a:r>
              <a:rPr lang="zh-CN" altLang="en-US" dirty="0" smtClean="0"/>
              <a:t>：</a:t>
            </a:r>
            <a:r>
              <a:rPr lang="zh-CN" altLang="zh-CN" dirty="0"/>
              <a:t>增加后写</a:t>
            </a:r>
            <a:r>
              <a:rPr lang="zh-CN" altLang="zh-CN" dirty="0" smtClean="0"/>
              <a:t>缓存</a:t>
            </a:r>
            <a:r>
              <a:rPr lang="zh-CN" altLang="en-US" dirty="0" smtClean="0"/>
              <a:t>。</a:t>
            </a:r>
            <a:r>
              <a:rPr lang="zh-CN" altLang="zh-CN" dirty="0"/>
              <a:t>服务器硬盘一般都配备了</a:t>
            </a:r>
            <a:r>
              <a:rPr lang="en-US" altLang="zh-CN" dirty="0"/>
              <a:t>2MB</a:t>
            </a:r>
            <a:r>
              <a:rPr lang="zh-CN" altLang="zh-CN" dirty="0"/>
              <a:t>到</a:t>
            </a:r>
            <a:r>
              <a:rPr lang="en-US" altLang="zh-CN" dirty="0"/>
              <a:t>4MB</a:t>
            </a:r>
            <a:r>
              <a:rPr lang="zh-CN" altLang="zh-CN" dirty="0"/>
              <a:t>不等的高速缓存，这样平均访问时间将缩短、外部传输率和内部传输率就会更高</a:t>
            </a:r>
            <a:r>
              <a:rPr lang="zh-CN" altLang="zh-CN" dirty="0" smtClean="0"/>
              <a:t>。</a:t>
            </a:r>
            <a:endParaRPr lang="en-US" altLang="zh-CN" dirty="0" smtClean="0"/>
          </a:p>
          <a:p>
            <a:r>
              <a:rPr lang="zh-CN" altLang="zh-CN" dirty="0"/>
              <a:t>采用</a:t>
            </a:r>
            <a:r>
              <a:rPr lang="en-US" altLang="zh-CN" dirty="0"/>
              <a:t>SCSI</a:t>
            </a:r>
            <a:r>
              <a:rPr lang="zh-CN" altLang="zh-CN" dirty="0" smtClean="0"/>
              <a:t>接口</a:t>
            </a:r>
            <a:r>
              <a:rPr lang="zh-CN" altLang="en-US" dirty="0" smtClean="0"/>
              <a:t>：即</a:t>
            </a:r>
            <a:r>
              <a:rPr lang="en-US" altLang="zh-CN" dirty="0"/>
              <a:t>Small Computer System </a:t>
            </a:r>
            <a:r>
              <a:rPr lang="en-US" altLang="zh-CN" dirty="0" smtClean="0"/>
              <a:t>Interface</a:t>
            </a:r>
            <a:r>
              <a:rPr lang="zh-CN" altLang="en-US" dirty="0" smtClean="0"/>
              <a:t>，</a:t>
            </a:r>
            <a:r>
              <a:rPr lang="en-US" altLang="zh-CN" dirty="0"/>
              <a:t> SCSI</a:t>
            </a:r>
            <a:r>
              <a:rPr lang="zh-CN" altLang="zh-CN" dirty="0"/>
              <a:t>接口的硬盘数据吞吐量大、</a:t>
            </a:r>
            <a:r>
              <a:rPr lang="en-US" altLang="zh-CN" dirty="0"/>
              <a:t>CPU</a:t>
            </a:r>
            <a:r>
              <a:rPr lang="zh-CN" altLang="zh-CN" dirty="0"/>
              <a:t>占有率极低</a:t>
            </a:r>
            <a:r>
              <a:rPr lang="zh-CN" altLang="zh-CN" dirty="0" smtClean="0"/>
              <a:t>。</a:t>
            </a:r>
            <a:endParaRPr lang="en-US" altLang="zh-CN" dirty="0" smtClean="0"/>
          </a:p>
          <a:p>
            <a:endParaRPr lang="en-US" altLang="zh-CN" dirty="0" smtClean="0"/>
          </a:p>
          <a:p>
            <a:endParaRPr lang="en-US" altLang="zh-CN" dirty="0"/>
          </a:p>
          <a:p>
            <a:pPr marL="0" indent="0">
              <a:buNone/>
            </a:pPr>
            <a:r>
              <a:rPr lang="zh-CN" altLang="en-US" dirty="0"/>
              <a:t>戴尔旗舰</a:t>
            </a:r>
            <a:r>
              <a:rPr lang="en-US" altLang="zh-CN" dirty="0"/>
              <a:t>PowerEdge R730</a:t>
            </a:r>
            <a:r>
              <a:rPr lang="zh-CN" altLang="en-US" dirty="0"/>
              <a:t>服务器</a:t>
            </a:r>
            <a:r>
              <a:rPr lang="zh-CN" altLang="en-US" dirty="0" smtClean="0"/>
              <a:t>配置</a:t>
            </a:r>
            <a:r>
              <a:rPr lang="en-US" altLang="zh-CN" dirty="0"/>
              <a:t>3</a:t>
            </a:r>
            <a:r>
              <a:rPr lang="zh-CN" altLang="en-US" dirty="0"/>
              <a:t>块英特尔 </a:t>
            </a:r>
            <a:r>
              <a:rPr lang="en-US" altLang="zh-CN" dirty="0"/>
              <a:t>SSD DC S3610</a:t>
            </a:r>
            <a:r>
              <a:rPr lang="zh-CN" altLang="en-US" dirty="0"/>
              <a:t>系列</a:t>
            </a:r>
            <a:r>
              <a:rPr lang="en-US" altLang="zh-CN" dirty="0"/>
              <a:t>SATA</a:t>
            </a:r>
            <a:r>
              <a:rPr lang="zh-CN" altLang="en-US" dirty="0"/>
              <a:t>接口的</a:t>
            </a:r>
            <a:r>
              <a:rPr lang="zh-CN" altLang="en-US" dirty="0" smtClean="0"/>
              <a:t>硬盘，</a:t>
            </a:r>
            <a:r>
              <a:rPr lang="zh-CN" altLang="en-US" dirty="0"/>
              <a:t>双路提供了</a:t>
            </a:r>
            <a:r>
              <a:rPr lang="en-US" altLang="zh-CN" dirty="0"/>
              <a:t>24</a:t>
            </a:r>
            <a:r>
              <a:rPr lang="zh-CN" altLang="en-US" dirty="0"/>
              <a:t>个内存插槽，最大可扩展</a:t>
            </a:r>
            <a:r>
              <a:rPr lang="en-US" altLang="zh-CN" dirty="0"/>
              <a:t>1.5TB</a:t>
            </a:r>
            <a:r>
              <a:rPr lang="zh-CN" altLang="en-US" dirty="0"/>
              <a:t>内存。</a:t>
            </a:r>
            <a:endParaRPr lang="en-US" altLang="zh-CN" dirty="0"/>
          </a:p>
        </p:txBody>
      </p:sp>
    </p:spTree>
    <p:extLst>
      <p:ext uri="{BB962C8B-B14F-4D97-AF65-F5344CB8AC3E}">
        <p14:creationId xmlns:p14="http://schemas.microsoft.com/office/powerpoint/2010/main" val="2767549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其他硬件</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网卡：</a:t>
            </a:r>
            <a:r>
              <a:rPr lang="zh-CN" altLang="en-US" dirty="0"/>
              <a:t>服务器都在主板上集成了网卡，传输速率为</a:t>
            </a:r>
            <a:r>
              <a:rPr lang="en-US" altLang="zh-CN" dirty="0"/>
              <a:t>1GB/s</a:t>
            </a:r>
            <a:r>
              <a:rPr lang="zh-CN" altLang="en-US" dirty="0"/>
              <a:t>，即千兆网卡特殊应用需要高端网卡，如光纤网卡，</a:t>
            </a:r>
            <a:r>
              <a:rPr lang="en-US" altLang="zh-CN" dirty="0" err="1"/>
              <a:t>Infiniband</a:t>
            </a:r>
            <a:r>
              <a:rPr lang="zh-CN" altLang="en-US" dirty="0"/>
              <a:t>网卡等，传输速率能达到</a:t>
            </a:r>
            <a:r>
              <a:rPr lang="en-US" altLang="zh-CN" dirty="0"/>
              <a:t>10GB/s</a:t>
            </a:r>
            <a:r>
              <a:rPr lang="zh-CN" altLang="en-US" dirty="0"/>
              <a:t>、</a:t>
            </a:r>
            <a:r>
              <a:rPr lang="en-US" altLang="zh-CN" dirty="0"/>
              <a:t>20GB/s</a:t>
            </a:r>
            <a:r>
              <a:rPr lang="zh-CN" altLang="en-US" dirty="0"/>
              <a:t>，即万兆网卡</a:t>
            </a:r>
            <a:r>
              <a:rPr lang="zh-CN" altLang="en-US" dirty="0" smtClean="0"/>
              <a:t>。</a:t>
            </a:r>
            <a:endParaRPr lang="en-US" altLang="zh-CN" dirty="0" smtClean="0"/>
          </a:p>
          <a:p>
            <a:r>
              <a:rPr lang="zh-CN" altLang="en-US" dirty="0" smtClean="0"/>
              <a:t>显卡：</a:t>
            </a:r>
            <a:r>
              <a:rPr lang="zh-CN" altLang="en-US" dirty="0"/>
              <a:t>服务器都在主板上集成了显卡，但是显存容量不高，一般为</a:t>
            </a:r>
            <a:r>
              <a:rPr lang="en-US" altLang="zh-CN" dirty="0"/>
              <a:t>16M</a:t>
            </a:r>
            <a:r>
              <a:rPr lang="zh-CN" altLang="en-US" dirty="0"/>
              <a:t>或</a:t>
            </a:r>
            <a:r>
              <a:rPr lang="en-US" altLang="zh-CN" dirty="0"/>
              <a:t>32M</a:t>
            </a:r>
            <a:r>
              <a:rPr lang="zh-CN" altLang="en-US" dirty="0"/>
              <a:t>。 </a:t>
            </a:r>
            <a:endParaRPr lang="en-US" altLang="zh-CN" dirty="0" smtClean="0"/>
          </a:p>
          <a:p>
            <a:r>
              <a:rPr lang="zh-CN" altLang="en-US" dirty="0" smtClean="0"/>
              <a:t>电源：</a:t>
            </a:r>
            <a:r>
              <a:rPr lang="zh-CN" altLang="en-US" dirty="0"/>
              <a:t>热插拔冗余</a:t>
            </a:r>
            <a:r>
              <a:rPr lang="zh-CN" altLang="en-US" dirty="0" smtClean="0"/>
              <a:t>电源</a:t>
            </a:r>
            <a:endParaRPr lang="en-US" altLang="zh-CN" dirty="0" smtClean="0"/>
          </a:p>
          <a:p>
            <a:endParaRPr lang="zh-CN" altLang="en-US" dirty="0"/>
          </a:p>
        </p:txBody>
      </p:sp>
    </p:spTree>
    <p:extLst>
      <p:ext uri="{BB962C8B-B14F-4D97-AF65-F5344CB8AC3E}">
        <p14:creationId xmlns:p14="http://schemas.microsoft.com/office/powerpoint/2010/main" val="114472721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123</TotalTime>
  <Words>937</Words>
  <Application>Microsoft Office PowerPoint</Application>
  <PresentationFormat>宽屏</PresentationFormat>
  <Paragraphs>92</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宋体</vt:lpstr>
      <vt:lpstr>Arial</vt:lpstr>
      <vt:lpstr>Calibri</vt:lpstr>
      <vt:lpstr>Calibri Light</vt:lpstr>
      <vt:lpstr>Century Gothic</vt:lpstr>
      <vt:lpstr>Wingdings 2</vt:lpstr>
      <vt:lpstr>HDOfficeLightV0</vt:lpstr>
      <vt:lpstr>引用</vt:lpstr>
      <vt:lpstr>计算机服务器</vt:lpstr>
      <vt:lpstr>什么是服务器？</vt:lpstr>
      <vt:lpstr>分类</vt:lpstr>
      <vt:lpstr>外观</vt:lpstr>
      <vt:lpstr>硬件系统组成</vt:lpstr>
      <vt:lpstr>CPU</vt:lpstr>
      <vt:lpstr>内存</vt:lpstr>
      <vt:lpstr>硬盘</vt:lpstr>
      <vt:lpstr>其他硬件</vt:lpstr>
      <vt:lpstr>软件系统组成</vt:lpstr>
      <vt:lpstr>操作系统</vt:lpstr>
      <vt:lpstr>数据库管理系统</vt:lpstr>
      <vt:lpstr>语言处理程序</vt:lpstr>
      <vt:lpstr>应用软件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服务器</dc:title>
  <dc:creator>Haobin OuO</dc:creator>
  <cp:lastModifiedBy>Haobin OuO</cp:lastModifiedBy>
  <cp:revision>14</cp:revision>
  <dcterms:created xsi:type="dcterms:W3CDTF">2017-02-25T01:57:31Z</dcterms:created>
  <dcterms:modified xsi:type="dcterms:W3CDTF">2017-02-25T04:01:20Z</dcterms:modified>
</cp:coreProperties>
</file>