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405027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160060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2973216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96661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1050283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1570173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20501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2992556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183927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315712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286021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207544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115566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179564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5034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351717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DA2EE52-0428-4796-9E92-3357EF6C3E46}" type="datetimeFigureOut">
              <a:rPr lang="zh-CN" altLang="en-US" smtClean="0"/>
              <a:t>2017/3/27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90991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A2EE52-0428-4796-9E92-3357EF6C3E46}" type="datetimeFigureOut">
              <a:rPr lang="zh-CN" altLang="en-US" smtClean="0"/>
              <a:t>2017/3/27</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F7C1C3-C300-40D2-8039-8112DAD65524}" type="slidenum">
              <a:rPr lang="zh-CN" altLang="en-US" smtClean="0"/>
              <a:t>‹#›</a:t>
            </a:fld>
            <a:endParaRPr lang="zh-CN" altLang="en-US"/>
          </a:p>
        </p:txBody>
      </p:sp>
    </p:spTree>
    <p:extLst>
      <p:ext uri="{BB962C8B-B14F-4D97-AF65-F5344CB8AC3E}">
        <p14:creationId xmlns:p14="http://schemas.microsoft.com/office/powerpoint/2010/main" val="118286598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266700"/>
            <a:ext cx="8825658" cy="3329581"/>
          </a:xfrm>
        </p:spPr>
        <p:txBody>
          <a:bodyPr/>
          <a:lstStyle/>
          <a:p>
            <a:r>
              <a:rPr lang="en-US" altLang="zh-CN" sz="4800" dirty="0"/>
              <a:t>Intel x86</a:t>
            </a:r>
            <a:r>
              <a:rPr lang="zh-CN" altLang="en-US" sz="4800" dirty="0"/>
              <a:t>处理器的组成</a:t>
            </a:r>
          </a:p>
        </p:txBody>
      </p:sp>
      <p:sp>
        <p:nvSpPr>
          <p:cNvPr id="3" name="副标题 2"/>
          <p:cNvSpPr>
            <a:spLocks noGrp="1"/>
          </p:cNvSpPr>
          <p:nvPr>
            <p:ph type="subTitle" idx="1"/>
          </p:nvPr>
        </p:nvSpPr>
        <p:spPr/>
        <p:txBody>
          <a:bodyPr>
            <a:normAutofit fontScale="77500" lnSpcReduction="20000"/>
          </a:bodyPr>
          <a:lstStyle/>
          <a:p>
            <a:pPr algn="r"/>
            <a:endParaRPr lang="en-US" altLang="zh-CN" sz="1600" dirty="0" smtClean="0"/>
          </a:p>
          <a:p>
            <a:pPr algn="r"/>
            <a:endParaRPr lang="en-US" altLang="zh-CN" sz="1600" dirty="0"/>
          </a:p>
          <a:p>
            <a:pPr algn="r"/>
            <a:r>
              <a:rPr lang="zh-CN" altLang="en-US" sz="1900" dirty="0" smtClean="0"/>
              <a:t>郭浩滨</a:t>
            </a:r>
            <a:endParaRPr lang="zh-CN" altLang="en-US" sz="1900" dirty="0"/>
          </a:p>
        </p:txBody>
      </p:sp>
    </p:spTree>
    <p:extLst>
      <p:ext uri="{BB962C8B-B14F-4D97-AF65-F5344CB8AC3E}">
        <p14:creationId xmlns:p14="http://schemas.microsoft.com/office/powerpoint/2010/main" val="2518191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运作模式</a:t>
            </a:r>
            <a:endParaRPr lang="zh-CN" altLang="en-US" dirty="0"/>
          </a:p>
        </p:txBody>
      </p:sp>
      <p:sp>
        <p:nvSpPr>
          <p:cNvPr id="3" name="内容占位符 2"/>
          <p:cNvSpPr>
            <a:spLocks noGrp="1"/>
          </p:cNvSpPr>
          <p:nvPr>
            <p:ph idx="1"/>
          </p:nvPr>
        </p:nvSpPr>
        <p:spPr/>
        <p:txBody>
          <a:bodyPr/>
          <a:lstStyle/>
          <a:p>
            <a:r>
              <a:rPr lang="zh-CN" altLang="en-US" dirty="0" smtClean="0"/>
              <a:t>实模式</a:t>
            </a:r>
            <a:endParaRPr lang="en-US" altLang="zh-CN" dirty="0" smtClean="0"/>
          </a:p>
          <a:p>
            <a:r>
              <a:rPr lang="zh-CN" altLang="en-US" dirty="0" smtClean="0"/>
              <a:t>保护模式</a:t>
            </a:r>
            <a:endParaRPr lang="en-US" altLang="zh-CN" dirty="0" smtClean="0"/>
          </a:p>
          <a:p>
            <a:r>
              <a:rPr lang="zh-CN" altLang="en-US" dirty="0" smtClean="0"/>
              <a:t>虚拟</a:t>
            </a:r>
            <a:r>
              <a:rPr lang="en-US" altLang="zh-CN" dirty="0" smtClean="0"/>
              <a:t>86</a:t>
            </a:r>
            <a:r>
              <a:rPr lang="zh-CN" altLang="en-US" dirty="0" smtClean="0"/>
              <a:t>模式</a:t>
            </a:r>
            <a:endParaRPr lang="zh-CN" altLang="en-US" dirty="0"/>
          </a:p>
        </p:txBody>
      </p:sp>
    </p:spTree>
    <p:extLst>
      <p:ext uri="{BB962C8B-B14F-4D97-AF65-F5344CB8AC3E}">
        <p14:creationId xmlns:p14="http://schemas.microsoft.com/office/powerpoint/2010/main" val="3173077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实模式</a:t>
            </a:r>
            <a:endParaRPr lang="zh-CN" altLang="en-US" dirty="0"/>
          </a:p>
        </p:txBody>
      </p:sp>
      <p:sp>
        <p:nvSpPr>
          <p:cNvPr id="3" name="内容占位符 2"/>
          <p:cNvSpPr>
            <a:spLocks noGrp="1"/>
          </p:cNvSpPr>
          <p:nvPr>
            <p:ph idx="1"/>
          </p:nvPr>
        </p:nvSpPr>
        <p:spPr/>
        <p:txBody>
          <a:bodyPr/>
          <a:lstStyle/>
          <a:p>
            <a:r>
              <a:rPr lang="zh-CN" altLang="en-US" dirty="0"/>
              <a:t>在实模式下，存储器的</a:t>
            </a:r>
            <a:r>
              <a:rPr lang="zh-CN" altLang="en-US" dirty="0" smtClean="0"/>
              <a:t>访问被</a:t>
            </a:r>
            <a:r>
              <a:rPr lang="zh-CN" altLang="en-US" dirty="0"/>
              <a:t>区块开来。为了得到最后</a:t>
            </a:r>
            <a:r>
              <a:rPr lang="en-US" altLang="zh-CN" dirty="0"/>
              <a:t>20</a:t>
            </a:r>
            <a:r>
              <a:rPr lang="zh-CN" altLang="en-US" dirty="0"/>
              <a:t>比特的存储器地址，要将区块的地址往左移动</a:t>
            </a:r>
            <a:r>
              <a:rPr lang="en-US" altLang="zh-CN" dirty="0"/>
              <a:t>4</a:t>
            </a:r>
            <a:r>
              <a:rPr lang="zh-CN" altLang="en-US" dirty="0"/>
              <a:t>位，并且加上偏移的地址</a:t>
            </a:r>
            <a:r>
              <a:rPr lang="zh-CN" altLang="en-US" dirty="0" smtClean="0"/>
              <a:t>。</a:t>
            </a:r>
            <a:endParaRPr lang="en-US" altLang="zh-CN" dirty="0" smtClean="0"/>
          </a:p>
          <a:p>
            <a:r>
              <a:rPr lang="zh-CN" altLang="zh-CN" dirty="0"/>
              <a:t>只使用低</a:t>
            </a:r>
            <a:r>
              <a:rPr lang="en-US" altLang="zh-CN" dirty="0"/>
              <a:t>20</a:t>
            </a:r>
            <a:r>
              <a:rPr lang="zh-CN" altLang="zh-CN" dirty="0"/>
              <a:t>位地址线，地址范围</a:t>
            </a:r>
            <a:r>
              <a:rPr lang="en-US" altLang="zh-CN" dirty="0" smtClean="0"/>
              <a:t>00000H-0FFFFH</a:t>
            </a:r>
            <a:r>
              <a:rPr lang="zh-CN" altLang="zh-CN" dirty="0"/>
              <a:t>，使用</a:t>
            </a:r>
            <a:r>
              <a:rPr lang="en-US" altLang="zh-CN" dirty="0"/>
              <a:t>1MB</a:t>
            </a:r>
            <a:r>
              <a:rPr lang="zh-CN" altLang="zh-CN" dirty="0"/>
              <a:t>的内存储器</a:t>
            </a:r>
            <a:r>
              <a:rPr lang="zh-CN" altLang="zh-CN" dirty="0" smtClean="0"/>
              <a:t>。</a:t>
            </a:r>
            <a:endParaRPr lang="en-US" altLang="zh-CN" dirty="0" smtClean="0"/>
          </a:p>
          <a:p>
            <a:r>
              <a:rPr lang="zh-CN" altLang="en-US" dirty="0" smtClean="0"/>
              <a:t>定址模式：</a:t>
            </a:r>
            <a:endParaRPr lang="en-US" altLang="zh-CN" dirty="0" smtClean="0"/>
          </a:p>
          <a:p>
            <a:pPr lvl="1"/>
            <a:r>
              <a:rPr lang="en-US" altLang="zh-CN" sz="1600" dirty="0" smtClean="0"/>
              <a:t>near</a:t>
            </a:r>
            <a:r>
              <a:rPr lang="zh-CN" altLang="en-US" sz="1600" dirty="0" smtClean="0"/>
              <a:t>：</a:t>
            </a:r>
            <a:r>
              <a:rPr lang="zh-CN" altLang="en-US" sz="1600" dirty="0"/>
              <a:t>只需要偏移模式被指定，而存储器区块是由适当的区块寄存器</a:t>
            </a:r>
            <a:r>
              <a:rPr lang="zh-CN" altLang="en-US" sz="1600" dirty="0" smtClean="0"/>
              <a:t>获得</a:t>
            </a:r>
            <a:endParaRPr lang="en-US" altLang="zh-CN" sz="1600" dirty="0" smtClean="0"/>
          </a:p>
          <a:p>
            <a:pPr lvl="1"/>
            <a:r>
              <a:rPr lang="en-US" altLang="zh-CN" sz="1600" dirty="0" smtClean="0"/>
              <a:t>far</a:t>
            </a:r>
            <a:r>
              <a:rPr lang="zh-CN" altLang="en-US" sz="1600" dirty="0" smtClean="0"/>
              <a:t>：</a:t>
            </a:r>
            <a:r>
              <a:rPr lang="zh-CN" altLang="en-US" sz="1600" dirty="0"/>
              <a:t>区块跟偏移都需要被</a:t>
            </a:r>
            <a:r>
              <a:rPr lang="zh-CN" altLang="en-US" sz="1600" dirty="0" smtClean="0"/>
              <a:t>指定</a:t>
            </a:r>
            <a:endParaRPr lang="en-US" altLang="zh-CN" sz="1600" dirty="0"/>
          </a:p>
          <a:p>
            <a:endParaRPr lang="en-US" altLang="zh-CN" sz="1800" dirty="0" smtClean="0"/>
          </a:p>
        </p:txBody>
      </p:sp>
    </p:spTree>
    <p:extLst>
      <p:ext uri="{BB962C8B-B14F-4D97-AF65-F5344CB8AC3E}">
        <p14:creationId xmlns:p14="http://schemas.microsoft.com/office/powerpoint/2010/main" val="2212108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保护模式</a:t>
            </a:r>
            <a:endParaRPr lang="zh-CN" altLang="en-US" dirty="0"/>
          </a:p>
        </p:txBody>
      </p:sp>
      <p:sp>
        <p:nvSpPr>
          <p:cNvPr id="3" name="内容占位符 2"/>
          <p:cNvSpPr>
            <a:spLocks noGrp="1"/>
          </p:cNvSpPr>
          <p:nvPr>
            <p:ph idx="1"/>
          </p:nvPr>
        </p:nvSpPr>
        <p:spPr/>
        <p:txBody>
          <a:bodyPr/>
          <a:lstStyle/>
          <a:p>
            <a:r>
              <a:rPr lang="zh-CN" altLang="zh-CN" dirty="0" smtClean="0"/>
              <a:t>虚拟地址</a:t>
            </a:r>
            <a:endParaRPr lang="en-US" altLang="zh-CN" dirty="0" smtClean="0"/>
          </a:p>
          <a:p>
            <a:r>
              <a:rPr lang="zh-CN" altLang="en-US" dirty="0" smtClean="0"/>
              <a:t>逻辑地址</a:t>
            </a:r>
            <a:r>
              <a:rPr lang="en-US" altLang="zh-CN" dirty="0" smtClean="0">
                <a:sym typeface="Wingdings" panose="05000000000000000000" pitchFamily="2" charset="2"/>
              </a:rPr>
              <a:t></a:t>
            </a:r>
            <a:r>
              <a:rPr lang="zh-CN" altLang="en-US" dirty="0" smtClean="0">
                <a:sym typeface="Wingdings" panose="05000000000000000000" pitchFamily="2" charset="2"/>
              </a:rPr>
              <a:t>物理地址：</a:t>
            </a:r>
            <a:r>
              <a:rPr lang="zh-CN" altLang="en-US" dirty="0" smtClean="0"/>
              <a:t>内存管理单元</a:t>
            </a:r>
            <a:endParaRPr lang="zh-CN" altLang="en-US" dirty="0"/>
          </a:p>
        </p:txBody>
      </p:sp>
    </p:spTree>
    <p:extLst>
      <p:ext uri="{BB962C8B-B14F-4D97-AF65-F5344CB8AC3E}">
        <p14:creationId xmlns:p14="http://schemas.microsoft.com/office/powerpoint/2010/main" val="2352748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a:t>
            </a:r>
            <a:r>
              <a:rPr lang="en-US" altLang="zh-CN" dirty="0" smtClean="0"/>
              <a:t>86</a:t>
            </a:r>
            <a:r>
              <a:rPr lang="zh-CN" altLang="en-US" dirty="0" smtClean="0"/>
              <a:t>模式</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虚拟</a:t>
            </a:r>
            <a:r>
              <a:rPr lang="en-US" altLang="zh-CN" dirty="0"/>
              <a:t>86</a:t>
            </a:r>
            <a:r>
              <a:rPr lang="zh-CN" altLang="en-US" dirty="0"/>
              <a:t>模式又称为虚拟</a:t>
            </a:r>
            <a:r>
              <a:rPr lang="en-US" altLang="zh-CN" dirty="0"/>
              <a:t>-</a:t>
            </a:r>
            <a:r>
              <a:rPr lang="zh-CN" altLang="en-US" dirty="0"/>
              <a:t>真实模式，允许在保护模式操作系统的控制下执行真实模式的程序。</a:t>
            </a:r>
          </a:p>
        </p:txBody>
      </p:sp>
    </p:spTree>
    <p:extLst>
      <p:ext uri="{BB962C8B-B14F-4D97-AF65-F5344CB8AC3E}">
        <p14:creationId xmlns:p14="http://schemas.microsoft.com/office/powerpoint/2010/main" val="4136680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77740" y="3295765"/>
            <a:ext cx="5158740" cy="707886"/>
          </a:xfrm>
          <a:prstGeom prst="rect">
            <a:avLst/>
          </a:prstGeom>
          <a:noFill/>
        </p:spPr>
        <p:txBody>
          <a:bodyPr wrap="square" rtlCol="0">
            <a:spAutoFit/>
          </a:bodyPr>
          <a:lstStyle/>
          <a:p>
            <a:r>
              <a:rPr lang="en-US" altLang="zh-CN" sz="4000" dirty="0" smtClean="0"/>
              <a:t>Thanks</a:t>
            </a:r>
            <a:endParaRPr lang="zh-CN" altLang="en-US" sz="4000" dirty="0"/>
          </a:p>
        </p:txBody>
      </p:sp>
    </p:spTree>
    <p:extLst>
      <p:ext uri="{BB962C8B-B14F-4D97-AF65-F5344CB8AC3E}">
        <p14:creationId xmlns:p14="http://schemas.microsoft.com/office/powerpoint/2010/main" val="421863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x86	   </a:t>
            </a:r>
            <a:endParaRPr lang="zh-CN" altLang="en-US" dirty="0"/>
          </a:p>
        </p:txBody>
      </p:sp>
      <p:sp>
        <p:nvSpPr>
          <p:cNvPr id="3" name="内容占位符 2"/>
          <p:cNvSpPr>
            <a:spLocks noGrp="1"/>
          </p:cNvSpPr>
          <p:nvPr>
            <p:ph idx="1"/>
          </p:nvPr>
        </p:nvSpPr>
        <p:spPr/>
        <p:txBody>
          <a:bodyPr/>
          <a:lstStyle/>
          <a:p>
            <a:r>
              <a:rPr lang="en-US" altLang="zh-CN" dirty="0" smtClean="0"/>
              <a:t>x86</a:t>
            </a:r>
            <a:r>
              <a:rPr lang="zh-CN" altLang="en-US" dirty="0" smtClean="0"/>
              <a:t>是一个指令集架构家族，最早</a:t>
            </a:r>
            <a:r>
              <a:rPr lang="zh-CN" altLang="en-US" dirty="0"/>
              <a:t>在</a:t>
            </a:r>
            <a:r>
              <a:rPr lang="zh-CN" altLang="en-US" dirty="0" smtClean="0"/>
              <a:t>“</a:t>
            </a:r>
            <a:r>
              <a:rPr lang="en-US" altLang="zh-CN" dirty="0" smtClean="0"/>
              <a:t>Intel 8086</a:t>
            </a:r>
            <a:r>
              <a:rPr lang="zh-CN" altLang="en-US" dirty="0" smtClean="0"/>
              <a:t>”上被开发出来</a:t>
            </a:r>
            <a:endParaRPr lang="en-US" altLang="zh-CN" dirty="0" smtClean="0"/>
          </a:p>
          <a:p>
            <a:r>
              <a:rPr lang="en-US" altLang="zh-CN" dirty="0" smtClean="0">
                <a:sym typeface="Wingdings" panose="05000000000000000000" pitchFamily="2" charset="2"/>
              </a:rPr>
              <a:t>80x86:   Intel 8086</a:t>
            </a:r>
            <a:r>
              <a:rPr lang="zh-CN" altLang="en-US" dirty="0" smtClean="0">
                <a:sym typeface="Wingdings" panose="05000000000000000000" pitchFamily="2" charset="2"/>
              </a:rPr>
              <a:t>、</a:t>
            </a:r>
            <a:r>
              <a:rPr lang="en-US" altLang="zh-CN" dirty="0" smtClean="0">
                <a:sym typeface="Wingdings" panose="05000000000000000000" pitchFamily="2" charset="2"/>
              </a:rPr>
              <a:t>80186</a:t>
            </a:r>
            <a:r>
              <a:rPr lang="zh-CN" altLang="en-US" dirty="0" smtClean="0">
                <a:sym typeface="Wingdings" panose="05000000000000000000" pitchFamily="2" charset="2"/>
              </a:rPr>
              <a:t>、</a:t>
            </a:r>
            <a:r>
              <a:rPr lang="en-US" altLang="zh-CN" dirty="0" smtClean="0">
                <a:sym typeface="Wingdings" panose="05000000000000000000" pitchFamily="2" charset="2"/>
              </a:rPr>
              <a:t>80286…   x86</a:t>
            </a:r>
          </a:p>
          <a:p>
            <a:r>
              <a:rPr lang="en-US" altLang="zh-CN" dirty="0" smtClean="0">
                <a:sym typeface="Wingdings" panose="05000000000000000000" pitchFamily="2" charset="2"/>
              </a:rPr>
              <a:t>CISC</a:t>
            </a:r>
          </a:p>
          <a:p>
            <a:endParaRPr lang="zh-CN" altLang="en-US" dirty="0"/>
          </a:p>
        </p:txBody>
      </p:sp>
    </p:spTree>
    <p:extLst>
      <p:ext uri="{BB962C8B-B14F-4D97-AF65-F5344CB8AC3E}">
        <p14:creationId xmlns:p14="http://schemas.microsoft.com/office/powerpoint/2010/main" val="1964344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寄存器组成</a:t>
            </a:r>
            <a:endParaRPr lang="zh-CN" altLang="en-US" dirty="0"/>
          </a:p>
        </p:txBody>
      </p:sp>
      <p:sp>
        <p:nvSpPr>
          <p:cNvPr id="3" name="内容占位符 2"/>
          <p:cNvSpPr>
            <a:spLocks noGrp="1"/>
          </p:cNvSpPr>
          <p:nvPr>
            <p:ph idx="1"/>
          </p:nvPr>
        </p:nvSpPr>
        <p:spPr/>
        <p:txBody>
          <a:bodyPr/>
          <a:lstStyle/>
          <a:p>
            <a:r>
              <a:rPr lang="zh-CN" altLang="en-US" dirty="0"/>
              <a:t>数据</a:t>
            </a:r>
            <a:r>
              <a:rPr lang="zh-CN" altLang="en-US" dirty="0" smtClean="0"/>
              <a:t>寄存器</a:t>
            </a:r>
            <a:endParaRPr lang="en-US" altLang="zh-CN" dirty="0" smtClean="0"/>
          </a:p>
          <a:p>
            <a:r>
              <a:rPr lang="zh-CN" altLang="en-US" smtClean="0"/>
              <a:t>变址寄存</a:t>
            </a:r>
            <a:r>
              <a:rPr lang="zh-CN" altLang="en-US" dirty="0" smtClean="0"/>
              <a:t>器</a:t>
            </a:r>
            <a:endParaRPr lang="en-US" altLang="zh-CN" dirty="0" smtClean="0"/>
          </a:p>
          <a:p>
            <a:r>
              <a:rPr lang="zh-CN" altLang="en-US" dirty="0"/>
              <a:t>指针</a:t>
            </a:r>
            <a:r>
              <a:rPr lang="zh-CN" altLang="en-US" dirty="0" smtClean="0"/>
              <a:t>寄存器</a:t>
            </a:r>
            <a:endParaRPr lang="en-US" altLang="zh-CN" dirty="0" smtClean="0"/>
          </a:p>
          <a:p>
            <a:r>
              <a:rPr lang="zh-CN" altLang="en-US" dirty="0"/>
              <a:t>段</a:t>
            </a:r>
            <a:r>
              <a:rPr lang="zh-CN" altLang="en-US" dirty="0" smtClean="0"/>
              <a:t>寄存器</a:t>
            </a:r>
            <a:endParaRPr lang="en-US" altLang="zh-CN" dirty="0" smtClean="0"/>
          </a:p>
          <a:p>
            <a:r>
              <a:rPr lang="zh-CN" altLang="en-US" dirty="0" smtClean="0"/>
              <a:t>指令指针寄存器</a:t>
            </a:r>
            <a:endParaRPr lang="en-US" altLang="zh-CN" dirty="0" smtClean="0"/>
          </a:p>
          <a:p>
            <a:r>
              <a:rPr lang="zh-CN" altLang="en-US" dirty="0" smtClean="0"/>
              <a:t>标志寄存器</a:t>
            </a:r>
            <a:endParaRPr lang="zh-CN" altLang="en-US" dirty="0"/>
          </a:p>
        </p:txBody>
      </p:sp>
    </p:spTree>
    <p:extLst>
      <p:ext uri="{BB962C8B-B14F-4D97-AF65-F5344CB8AC3E}">
        <p14:creationId xmlns:p14="http://schemas.microsoft.com/office/powerpoint/2010/main" val="1376705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数据寄存器</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数据寄存器主要用来保存操作数和运算结果等信息，从而节省读取操作数所需占用总线和访问存储器的时间</a:t>
            </a:r>
            <a:r>
              <a:rPr lang="zh-CN" altLang="en-US" dirty="0" smtClean="0"/>
              <a:t>。</a:t>
            </a:r>
            <a:endParaRPr lang="en-US" altLang="zh-CN" dirty="0" smtClean="0"/>
          </a:p>
          <a:p>
            <a:r>
              <a:rPr lang="en-US" altLang="zh-CN" dirty="0" smtClean="0"/>
              <a:t>RAX</a:t>
            </a:r>
            <a:r>
              <a:rPr lang="zh-CN" altLang="en-US" dirty="0"/>
              <a:t>、</a:t>
            </a:r>
            <a:r>
              <a:rPr lang="en-US" altLang="zh-CN" dirty="0"/>
              <a:t>RBX</a:t>
            </a:r>
            <a:r>
              <a:rPr lang="zh-CN" altLang="en-US" dirty="0"/>
              <a:t>、</a:t>
            </a:r>
            <a:r>
              <a:rPr lang="en-US" altLang="zh-CN" dirty="0"/>
              <a:t>RCX</a:t>
            </a:r>
            <a:r>
              <a:rPr lang="zh-CN" altLang="en-US" dirty="0"/>
              <a:t>、</a:t>
            </a:r>
            <a:r>
              <a:rPr lang="en-US" altLang="zh-CN" dirty="0"/>
              <a:t>RDX</a:t>
            </a:r>
            <a:r>
              <a:rPr lang="zh-CN" altLang="en-US" dirty="0"/>
              <a:t>好人</a:t>
            </a:r>
            <a:r>
              <a:rPr lang="en-US" altLang="zh-CN" dirty="0"/>
              <a:t>EAX</a:t>
            </a:r>
            <a:r>
              <a:rPr lang="zh-CN" altLang="en-US" dirty="0"/>
              <a:t>、</a:t>
            </a:r>
            <a:r>
              <a:rPr lang="en-US" altLang="zh-CN" dirty="0"/>
              <a:t>EBX</a:t>
            </a:r>
            <a:r>
              <a:rPr lang="zh-CN" altLang="en-US" dirty="0"/>
              <a:t>、</a:t>
            </a:r>
            <a:r>
              <a:rPr lang="en-US" altLang="zh-CN" dirty="0"/>
              <a:t>ECX</a:t>
            </a:r>
            <a:r>
              <a:rPr lang="zh-CN" altLang="en-US" dirty="0"/>
              <a:t>、</a:t>
            </a:r>
            <a:r>
              <a:rPr lang="en-US" altLang="zh-CN" dirty="0"/>
              <a:t>EDX</a:t>
            </a:r>
            <a:r>
              <a:rPr lang="zh-CN" altLang="en-US" dirty="0"/>
              <a:t>以及</a:t>
            </a:r>
            <a:r>
              <a:rPr lang="en-US" altLang="zh-CN" dirty="0"/>
              <a:t>AX</a:t>
            </a:r>
            <a:r>
              <a:rPr lang="zh-CN" altLang="en-US" dirty="0"/>
              <a:t>、</a:t>
            </a:r>
            <a:r>
              <a:rPr lang="en-US" altLang="zh-CN" dirty="0"/>
              <a:t>BX</a:t>
            </a:r>
            <a:r>
              <a:rPr lang="zh-CN" altLang="en-US" dirty="0"/>
              <a:t>、</a:t>
            </a:r>
            <a:r>
              <a:rPr lang="en-US" altLang="zh-CN" dirty="0"/>
              <a:t>CX</a:t>
            </a:r>
            <a:r>
              <a:rPr lang="zh-CN" altLang="en-US" dirty="0"/>
              <a:t>和</a:t>
            </a:r>
            <a:r>
              <a:rPr lang="en-US" altLang="zh-CN" dirty="0"/>
              <a:t>DX</a:t>
            </a:r>
            <a:r>
              <a:rPr lang="zh-CN" altLang="en-US" dirty="0"/>
              <a:t>分别称为</a:t>
            </a:r>
            <a:r>
              <a:rPr lang="en-US" altLang="zh-CN" dirty="0"/>
              <a:t>64</a:t>
            </a:r>
            <a:r>
              <a:rPr lang="zh-CN" altLang="en-US" dirty="0"/>
              <a:t>位、</a:t>
            </a:r>
            <a:r>
              <a:rPr lang="en-US" altLang="zh-CN" dirty="0"/>
              <a:t>32</a:t>
            </a:r>
            <a:r>
              <a:rPr lang="zh-CN" altLang="en-US" dirty="0"/>
              <a:t>位、</a:t>
            </a:r>
            <a:r>
              <a:rPr lang="en-US" altLang="zh-CN" dirty="0"/>
              <a:t>16</a:t>
            </a:r>
            <a:r>
              <a:rPr lang="zh-CN" altLang="en-US" dirty="0"/>
              <a:t>位数据寄存器</a:t>
            </a:r>
            <a:r>
              <a:rPr lang="en-US" altLang="zh-CN" dirty="0"/>
              <a:t>(</a:t>
            </a:r>
            <a:r>
              <a:rPr lang="zh-CN" altLang="en-US" dirty="0"/>
              <a:t>通用寄存器</a:t>
            </a:r>
            <a:r>
              <a:rPr lang="en-US" altLang="zh-CN" dirty="0"/>
              <a:t>)</a:t>
            </a:r>
            <a:r>
              <a:rPr lang="zh-CN" altLang="en-US" dirty="0"/>
              <a:t>。 </a:t>
            </a:r>
          </a:p>
        </p:txBody>
      </p:sp>
    </p:spTree>
    <p:extLst>
      <p:ext uri="{BB962C8B-B14F-4D97-AF65-F5344CB8AC3E}">
        <p14:creationId xmlns:p14="http://schemas.microsoft.com/office/powerpoint/2010/main" val="3969199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变址寄存器</a:t>
            </a:r>
            <a:r>
              <a:rPr lang="zh-CN" altLang="en-US" dirty="0"/>
              <a:t> </a:t>
            </a:r>
          </a:p>
        </p:txBody>
      </p:sp>
      <p:sp>
        <p:nvSpPr>
          <p:cNvPr id="3" name="内容占位符 2"/>
          <p:cNvSpPr>
            <a:spLocks noGrp="1"/>
          </p:cNvSpPr>
          <p:nvPr>
            <p:ph idx="1"/>
          </p:nvPr>
        </p:nvSpPr>
        <p:spPr/>
        <p:txBody>
          <a:bodyPr/>
          <a:lstStyle/>
          <a:p>
            <a:r>
              <a:rPr lang="zh-CN" altLang="en-US" dirty="0"/>
              <a:t>变址寄存器主要用于存放存储单元在段内的偏移量，用它们可实现多种存储器操作数的寻址方式，为以不同的地址形式访问存储单元提供方便</a:t>
            </a:r>
            <a:r>
              <a:rPr lang="zh-CN" altLang="en-US" dirty="0" smtClean="0"/>
              <a:t>。</a:t>
            </a:r>
            <a:endParaRPr lang="en-US" altLang="zh-CN" dirty="0" smtClean="0"/>
          </a:p>
          <a:p>
            <a:r>
              <a:rPr lang="zh-CN" altLang="en-US" dirty="0"/>
              <a:t>变址寄存器不可分割成</a:t>
            </a:r>
            <a:r>
              <a:rPr lang="en-US" altLang="zh-CN" dirty="0"/>
              <a:t>8</a:t>
            </a:r>
            <a:r>
              <a:rPr lang="zh-CN" altLang="en-US" dirty="0"/>
              <a:t>位寄存器。作为通用寄存器，也可存储算术逻辑运算的操作数和运算结果。 </a:t>
            </a:r>
            <a:endParaRPr lang="en-US" altLang="zh-CN" dirty="0" smtClean="0"/>
          </a:p>
          <a:p>
            <a:r>
              <a:rPr lang="zh-CN" altLang="en-US" dirty="0"/>
              <a:t>变址寄存器它们可作一般的存储器指针使用。在字符串操作指令的执行过程中，对它们有特定的要求，而且还具有特殊的功能</a:t>
            </a:r>
            <a:r>
              <a:rPr lang="zh-CN" altLang="en-US" dirty="0" smtClean="0"/>
              <a:t>。</a:t>
            </a:r>
            <a:endParaRPr lang="en-US" altLang="zh-CN" dirty="0" smtClean="0"/>
          </a:p>
          <a:p>
            <a:r>
              <a:rPr lang="zh-CN" altLang="en-US" dirty="0"/>
              <a:t>寄存器</a:t>
            </a:r>
            <a:r>
              <a:rPr lang="en-US" altLang="zh-CN" dirty="0"/>
              <a:t>RSI</a:t>
            </a:r>
            <a:r>
              <a:rPr lang="zh-CN" altLang="en-US" dirty="0"/>
              <a:t>、</a:t>
            </a:r>
            <a:r>
              <a:rPr lang="en-US" altLang="zh-CN" dirty="0"/>
              <a:t>RDI</a:t>
            </a:r>
            <a:r>
              <a:rPr lang="zh-CN" altLang="en-US" dirty="0"/>
              <a:t>、</a:t>
            </a:r>
            <a:r>
              <a:rPr lang="en-US" altLang="zh-CN" dirty="0"/>
              <a:t>ESI</a:t>
            </a:r>
            <a:r>
              <a:rPr lang="zh-CN" altLang="en-US" dirty="0"/>
              <a:t>、</a:t>
            </a:r>
            <a:r>
              <a:rPr lang="en-US" altLang="zh-CN" dirty="0"/>
              <a:t>EDI</a:t>
            </a:r>
            <a:r>
              <a:rPr lang="zh-CN" altLang="en-US" dirty="0"/>
              <a:t>、</a:t>
            </a:r>
            <a:r>
              <a:rPr lang="en-US" altLang="zh-CN" dirty="0"/>
              <a:t>SI</a:t>
            </a:r>
            <a:r>
              <a:rPr lang="zh-CN" altLang="en-US" dirty="0"/>
              <a:t>和</a:t>
            </a:r>
            <a:r>
              <a:rPr lang="en-US" altLang="zh-CN" dirty="0"/>
              <a:t>DI</a:t>
            </a:r>
            <a:r>
              <a:rPr lang="zh-CN" altLang="en-US" dirty="0"/>
              <a:t>分别称为</a:t>
            </a:r>
            <a:r>
              <a:rPr lang="en-US" altLang="zh-CN" dirty="0"/>
              <a:t>64</a:t>
            </a:r>
            <a:r>
              <a:rPr lang="zh-CN" altLang="en-US" dirty="0"/>
              <a:t>位、</a:t>
            </a:r>
            <a:r>
              <a:rPr lang="en-US" altLang="zh-CN" dirty="0"/>
              <a:t>32</a:t>
            </a:r>
            <a:r>
              <a:rPr lang="zh-CN" altLang="en-US" dirty="0"/>
              <a:t>位、</a:t>
            </a:r>
            <a:r>
              <a:rPr lang="en-US" altLang="zh-CN" dirty="0"/>
              <a:t>16</a:t>
            </a:r>
            <a:r>
              <a:rPr lang="zh-CN" altLang="en-US" dirty="0"/>
              <a:t>位变址寄存器</a:t>
            </a:r>
            <a:r>
              <a:rPr lang="en-US" altLang="zh-CN" dirty="0"/>
              <a:t>(Index Register)</a:t>
            </a:r>
            <a:r>
              <a:rPr lang="zh-CN" altLang="en-US" dirty="0"/>
              <a:t>。</a:t>
            </a:r>
          </a:p>
        </p:txBody>
      </p:sp>
    </p:spTree>
    <p:extLst>
      <p:ext uri="{BB962C8B-B14F-4D97-AF65-F5344CB8AC3E}">
        <p14:creationId xmlns:p14="http://schemas.microsoft.com/office/powerpoint/2010/main" val="2766221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指针寄存器</a:t>
            </a:r>
            <a:endParaRPr lang="zh-CN" altLang="en-US" dirty="0"/>
          </a:p>
        </p:txBody>
      </p:sp>
      <p:sp>
        <p:nvSpPr>
          <p:cNvPr id="3" name="内容占位符 2"/>
          <p:cNvSpPr>
            <a:spLocks noGrp="1"/>
          </p:cNvSpPr>
          <p:nvPr>
            <p:ph idx="1"/>
          </p:nvPr>
        </p:nvSpPr>
        <p:spPr/>
        <p:txBody>
          <a:bodyPr/>
          <a:lstStyle/>
          <a:p>
            <a:r>
              <a:rPr lang="zh-CN" altLang="en-US" dirty="0"/>
              <a:t>指针寄存器主要用于存放堆栈内存储单元的偏移量，用它们可实现多种存储器操作数的寻址方式，为以不同的地址形式访问存储单元提供方便。 </a:t>
            </a:r>
            <a:endParaRPr lang="en-US" altLang="zh-CN" dirty="0" smtClean="0"/>
          </a:p>
          <a:p>
            <a:r>
              <a:rPr lang="zh-CN" altLang="en-US" dirty="0"/>
              <a:t>指针寄存器不可分割成</a:t>
            </a:r>
            <a:r>
              <a:rPr lang="en-US" altLang="zh-CN" dirty="0"/>
              <a:t>8</a:t>
            </a:r>
            <a:r>
              <a:rPr lang="zh-CN" altLang="en-US" dirty="0"/>
              <a:t>位寄存器。作为通用寄存器，也可存储算术逻辑运算的操作数和运算结果。 </a:t>
            </a:r>
            <a:endParaRPr lang="en-US" altLang="zh-CN" dirty="0" smtClean="0"/>
          </a:p>
          <a:p>
            <a:r>
              <a:rPr lang="zh-CN" altLang="en-US" dirty="0"/>
              <a:t>寄存器</a:t>
            </a:r>
            <a:r>
              <a:rPr lang="en-US" altLang="zh-CN" dirty="0"/>
              <a:t>RBP</a:t>
            </a:r>
            <a:r>
              <a:rPr lang="zh-CN" altLang="en-US" dirty="0"/>
              <a:t>、</a:t>
            </a:r>
            <a:r>
              <a:rPr lang="en-US" altLang="zh-CN" dirty="0"/>
              <a:t>RSP</a:t>
            </a:r>
            <a:r>
              <a:rPr lang="zh-CN" altLang="en-US" dirty="0"/>
              <a:t>、</a:t>
            </a:r>
            <a:r>
              <a:rPr lang="en-US" altLang="zh-CN" dirty="0"/>
              <a:t>EBP</a:t>
            </a:r>
            <a:r>
              <a:rPr lang="zh-CN" altLang="en-US" dirty="0"/>
              <a:t>、</a:t>
            </a:r>
            <a:r>
              <a:rPr lang="en-US" altLang="zh-CN" dirty="0"/>
              <a:t>ESP</a:t>
            </a:r>
            <a:r>
              <a:rPr lang="zh-CN" altLang="en-US" dirty="0"/>
              <a:t>、</a:t>
            </a:r>
            <a:r>
              <a:rPr lang="en-US" altLang="zh-CN" dirty="0"/>
              <a:t>BP</a:t>
            </a:r>
            <a:r>
              <a:rPr lang="zh-CN" altLang="en-US" dirty="0"/>
              <a:t>和</a:t>
            </a:r>
            <a:r>
              <a:rPr lang="en-US" altLang="zh-CN" dirty="0"/>
              <a:t>SP</a:t>
            </a:r>
            <a:r>
              <a:rPr lang="zh-CN" altLang="en-US" dirty="0"/>
              <a:t>称分别为</a:t>
            </a:r>
            <a:r>
              <a:rPr lang="en-US" altLang="zh-CN" dirty="0"/>
              <a:t>64</a:t>
            </a:r>
            <a:r>
              <a:rPr lang="zh-CN" altLang="en-US" dirty="0"/>
              <a:t>位、</a:t>
            </a:r>
            <a:r>
              <a:rPr lang="en-US" altLang="zh-CN" dirty="0"/>
              <a:t>32</a:t>
            </a:r>
            <a:r>
              <a:rPr lang="zh-CN" altLang="en-US" dirty="0"/>
              <a:t>位、</a:t>
            </a:r>
            <a:r>
              <a:rPr lang="en-US" altLang="zh-CN" dirty="0"/>
              <a:t>16</a:t>
            </a:r>
            <a:r>
              <a:rPr lang="zh-CN" altLang="en-US" dirty="0"/>
              <a:t>位指针寄存器</a:t>
            </a:r>
            <a:r>
              <a:rPr lang="en-US" altLang="zh-CN" dirty="0"/>
              <a:t>(</a:t>
            </a:r>
            <a:r>
              <a:rPr lang="en-US" altLang="zh-CN" dirty="0" smtClean="0"/>
              <a:t>Pointer Register</a:t>
            </a:r>
            <a:r>
              <a:rPr lang="en-US" altLang="zh-CN" dirty="0"/>
              <a:t>)</a:t>
            </a:r>
            <a:r>
              <a:rPr lang="zh-CN" altLang="en-US" dirty="0" smtClean="0"/>
              <a:t>。</a:t>
            </a:r>
            <a:endParaRPr lang="en-US" altLang="zh-CN" dirty="0" smtClean="0"/>
          </a:p>
          <a:p>
            <a:r>
              <a:rPr lang="zh-CN" altLang="en-US" dirty="0"/>
              <a:t>指令寄存器它们主要用于访问堆栈内的存储单元，并且规定： </a:t>
            </a:r>
            <a:br>
              <a:rPr lang="zh-CN" altLang="en-US" dirty="0"/>
            </a:br>
            <a:r>
              <a:rPr lang="zh-CN" altLang="en-US" sz="1600" dirty="0"/>
              <a:t>（</a:t>
            </a:r>
            <a:r>
              <a:rPr lang="en-US" altLang="zh-CN" sz="1600" dirty="0"/>
              <a:t>1</a:t>
            </a:r>
            <a:r>
              <a:rPr lang="zh-CN" altLang="en-US" sz="1600" dirty="0"/>
              <a:t>）</a:t>
            </a:r>
            <a:r>
              <a:rPr lang="en-US" altLang="zh-CN" sz="1600" dirty="0"/>
              <a:t>BP</a:t>
            </a:r>
            <a:r>
              <a:rPr lang="zh-CN" altLang="en-US" sz="1600" dirty="0"/>
              <a:t>为基指针</a:t>
            </a:r>
            <a:r>
              <a:rPr lang="en-US" altLang="zh-CN" sz="1600" dirty="0"/>
              <a:t>(</a:t>
            </a:r>
            <a:r>
              <a:rPr lang="en-US" altLang="zh-CN" sz="1600" dirty="0" smtClean="0"/>
              <a:t>Base Pointer</a:t>
            </a:r>
            <a:r>
              <a:rPr lang="en-US" altLang="zh-CN" sz="1600" dirty="0"/>
              <a:t>)</a:t>
            </a:r>
            <a:r>
              <a:rPr lang="zh-CN" altLang="en-US" sz="1600" dirty="0"/>
              <a:t>寄存器，用它可直接存取堆栈中的数据； </a:t>
            </a:r>
            <a:br>
              <a:rPr lang="zh-CN" altLang="en-US" sz="1600" dirty="0"/>
            </a:br>
            <a:r>
              <a:rPr lang="zh-CN" altLang="en-US" sz="1600" dirty="0"/>
              <a:t>（</a:t>
            </a:r>
            <a:r>
              <a:rPr lang="en-US" altLang="zh-CN" sz="1600" dirty="0"/>
              <a:t>2</a:t>
            </a:r>
            <a:r>
              <a:rPr lang="zh-CN" altLang="en-US" sz="1600" dirty="0"/>
              <a:t>）</a:t>
            </a:r>
            <a:r>
              <a:rPr lang="en-US" altLang="zh-CN" sz="1600" dirty="0"/>
              <a:t>SP</a:t>
            </a:r>
            <a:r>
              <a:rPr lang="zh-CN" altLang="en-US" sz="1600" dirty="0"/>
              <a:t>为堆栈指针</a:t>
            </a:r>
            <a:r>
              <a:rPr lang="en-US" altLang="zh-CN" sz="1600" dirty="0"/>
              <a:t>(</a:t>
            </a:r>
            <a:r>
              <a:rPr lang="en-US" altLang="zh-CN" sz="1600" dirty="0" smtClean="0"/>
              <a:t>Stack Pointer</a:t>
            </a:r>
            <a:r>
              <a:rPr lang="en-US" altLang="zh-CN" sz="1600" dirty="0"/>
              <a:t>)</a:t>
            </a:r>
            <a:r>
              <a:rPr lang="zh-CN" altLang="en-US" sz="1600" dirty="0"/>
              <a:t>寄存器，用它只可访问栈顶。 </a:t>
            </a:r>
            <a:endParaRPr lang="en-US" altLang="zh-CN" sz="1600" dirty="0" smtClean="0"/>
          </a:p>
          <a:p>
            <a:endParaRPr lang="zh-CN" altLang="en-US" dirty="0"/>
          </a:p>
        </p:txBody>
      </p:sp>
    </p:spTree>
    <p:extLst>
      <p:ext uri="{BB962C8B-B14F-4D97-AF65-F5344CB8AC3E}">
        <p14:creationId xmlns:p14="http://schemas.microsoft.com/office/powerpoint/2010/main" val="33613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段寄存器</a:t>
            </a:r>
            <a:endParaRPr lang="zh-CN" altLang="en-US" dirty="0"/>
          </a:p>
        </p:txBody>
      </p:sp>
      <p:sp>
        <p:nvSpPr>
          <p:cNvPr id="3" name="内容占位符 2"/>
          <p:cNvSpPr>
            <a:spLocks noGrp="1"/>
          </p:cNvSpPr>
          <p:nvPr>
            <p:ph idx="1"/>
          </p:nvPr>
        </p:nvSpPr>
        <p:spPr/>
        <p:txBody>
          <a:bodyPr/>
          <a:lstStyle/>
          <a:p>
            <a:r>
              <a:rPr lang="zh-CN" altLang="en-US" dirty="0"/>
              <a:t>段寄存器是根据内存分段的管理模式而设置的。内存单元的物理地址由段寄存器的值和一个偏移量组合而成的，这样可用两个较少位数的值组合成一个可访问较大物理空间的内存地址。 </a:t>
            </a:r>
            <a:endParaRPr lang="en-US" altLang="zh-CN" dirty="0" smtClean="0"/>
          </a:p>
          <a:p>
            <a:pPr marL="0" indent="0">
              <a:buNone/>
            </a:pPr>
            <a:endParaRPr lang="en-US" altLang="zh-CN" dirty="0"/>
          </a:p>
          <a:p>
            <a:r>
              <a:rPr lang="en-US" altLang="zh-CN" sz="1600" dirty="0" smtClean="0"/>
              <a:t>CS	</a:t>
            </a:r>
            <a:r>
              <a:rPr lang="zh-CN" altLang="en-US" sz="1600" dirty="0" smtClean="0"/>
              <a:t>代码</a:t>
            </a:r>
            <a:r>
              <a:rPr lang="zh-CN" altLang="en-US" sz="1600" dirty="0"/>
              <a:t>段</a:t>
            </a:r>
            <a:r>
              <a:rPr lang="zh-CN" altLang="en-US" sz="1600" dirty="0" smtClean="0"/>
              <a:t>寄存器</a:t>
            </a:r>
            <a:r>
              <a:rPr lang="en-US" altLang="zh-CN" sz="1600" dirty="0" smtClean="0"/>
              <a:t>	</a:t>
            </a:r>
            <a:r>
              <a:rPr lang="zh-CN" altLang="en-US" sz="1600" dirty="0" smtClean="0"/>
              <a:t>其</a:t>
            </a:r>
            <a:r>
              <a:rPr lang="zh-CN" altLang="en-US" sz="1600" dirty="0"/>
              <a:t>值为代码段的段值； </a:t>
            </a:r>
            <a:br>
              <a:rPr lang="zh-CN" altLang="en-US" sz="1600" dirty="0"/>
            </a:br>
            <a:r>
              <a:rPr lang="en-US" altLang="zh-CN" sz="1600" dirty="0" smtClean="0"/>
              <a:t>DS</a:t>
            </a:r>
            <a:r>
              <a:rPr lang="en-US" altLang="zh-CN" sz="1600" dirty="0"/>
              <a:t>	</a:t>
            </a:r>
            <a:r>
              <a:rPr lang="zh-CN" altLang="en-US" sz="1600" dirty="0" smtClean="0"/>
              <a:t>数据段寄存器</a:t>
            </a:r>
            <a:r>
              <a:rPr lang="en-US" altLang="zh-CN" sz="1600" dirty="0" smtClean="0"/>
              <a:t>	</a:t>
            </a:r>
            <a:r>
              <a:rPr lang="zh-CN" altLang="en-US" sz="1600" dirty="0" smtClean="0"/>
              <a:t>其</a:t>
            </a:r>
            <a:r>
              <a:rPr lang="zh-CN" altLang="en-US" sz="1600" dirty="0"/>
              <a:t>值为数据段的段值； </a:t>
            </a:r>
            <a:br>
              <a:rPr lang="zh-CN" altLang="en-US" sz="1600" dirty="0"/>
            </a:br>
            <a:r>
              <a:rPr lang="en-US" altLang="zh-CN" sz="1600" dirty="0" smtClean="0"/>
              <a:t>ES</a:t>
            </a:r>
            <a:r>
              <a:rPr lang="en-US" altLang="zh-CN" sz="1600" dirty="0"/>
              <a:t>	</a:t>
            </a:r>
            <a:r>
              <a:rPr lang="zh-CN" altLang="en-US" sz="1600" dirty="0" smtClean="0"/>
              <a:t>附加</a:t>
            </a:r>
            <a:r>
              <a:rPr lang="zh-CN" altLang="en-US" sz="1600" dirty="0"/>
              <a:t>段</a:t>
            </a:r>
            <a:r>
              <a:rPr lang="zh-CN" altLang="en-US" sz="1600" dirty="0" smtClean="0"/>
              <a:t>寄存器</a:t>
            </a:r>
            <a:r>
              <a:rPr lang="en-US" altLang="zh-CN" sz="1600" dirty="0" smtClean="0"/>
              <a:t>	</a:t>
            </a:r>
            <a:r>
              <a:rPr lang="zh-CN" altLang="en-US" sz="1600" dirty="0" smtClean="0"/>
              <a:t>其</a:t>
            </a:r>
            <a:r>
              <a:rPr lang="zh-CN" altLang="en-US" sz="1600" dirty="0"/>
              <a:t>值为附加数据段的段值； </a:t>
            </a:r>
            <a:br>
              <a:rPr lang="zh-CN" altLang="en-US" sz="1600" dirty="0"/>
            </a:br>
            <a:r>
              <a:rPr lang="en-US" altLang="zh-CN" sz="1600" dirty="0" smtClean="0"/>
              <a:t>SS</a:t>
            </a:r>
            <a:r>
              <a:rPr lang="en-US" altLang="zh-CN" sz="1600" dirty="0"/>
              <a:t>	</a:t>
            </a:r>
            <a:r>
              <a:rPr lang="zh-CN" altLang="en-US" sz="1600" dirty="0" smtClean="0"/>
              <a:t>堆栈</a:t>
            </a:r>
            <a:r>
              <a:rPr lang="zh-CN" altLang="en-US" sz="1600" dirty="0"/>
              <a:t>段</a:t>
            </a:r>
            <a:r>
              <a:rPr lang="zh-CN" altLang="en-US" sz="1600" dirty="0" smtClean="0"/>
              <a:t>寄存器</a:t>
            </a:r>
            <a:r>
              <a:rPr lang="en-US" altLang="zh-CN" sz="1600" dirty="0" smtClean="0"/>
              <a:t>	</a:t>
            </a:r>
            <a:r>
              <a:rPr lang="zh-CN" altLang="en-US" sz="1600" dirty="0" smtClean="0"/>
              <a:t>其</a:t>
            </a:r>
            <a:r>
              <a:rPr lang="zh-CN" altLang="en-US" sz="1600" dirty="0"/>
              <a:t>值为堆栈段的段值； </a:t>
            </a:r>
            <a:br>
              <a:rPr lang="zh-CN" altLang="en-US" sz="1600" dirty="0"/>
            </a:br>
            <a:r>
              <a:rPr lang="en-US" altLang="zh-CN" sz="1600" dirty="0" smtClean="0"/>
              <a:t>FS</a:t>
            </a:r>
            <a:r>
              <a:rPr lang="en-US" altLang="zh-CN" sz="1600" dirty="0"/>
              <a:t>	</a:t>
            </a:r>
            <a:r>
              <a:rPr lang="zh-CN" altLang="en-US" sz="1600" dirty="0" smtClean="0"/>
              <a:t>附加</a:t>
            </a:r>
            <a:r>
              <a:rPr lang="zh-CN" altLang="en-US" sz="1600" dirty="0"/>
              <a:t>段</a:t>
            </a:r>
            <a:r>
              <a:rPr lang="zh-CN" altLang="en-US" sz="1600" dirty="0" smtClean="0"/>
              <a:t>寄存器</a:t>
            </a:r>
            <a:r>
              <a:rPr lang="en-US" altLang="zh-CN" sz="1600" dirty="0" smtClean="0"/>
              <a:t>	</a:t>
            </a:r>
            <a:r>
              <a:rPr lang="zh-CN" altLang="en-US" sz="1600" dirty="0" smtClean="0"/>
              <a:t>其</a:t>
            </a:r>
            <a:r>
              <a:rPr lang="zh-CN" altLang="en-US" sz="1600" dirty="0"/>
              <a:t>值为附加数据段的段值； </a:t>
            </a:r>
            <a:br>
              <a:rPr lang="zh-CN" altLang="en-US" sz="1600" dirty="0"/>
            </a:br>
            <a:r>
              <a:rPr lang="en-US" altLang="zh-CN" sz="1600" dirty="0" smtClean="0"/>
              <a:t>GS</a:t>
            </a:r>
            <a:r>
              <a:rPr lang="en-US" altLang="zh-CN" sz="1600" dirty="0"/>
              <a:t>	</a:t>
            </a:r>
            <a:r>
              <a:rPr lang="zh-CN" altLang="en-US" sz="1600" dirty="0" smtClean="0"/>
              <a:t>附加</a:t>
            </a:r>
            <a:r>
              <a:rPr lang="zh-CN" altLang="en-US" sz="1600" dirty="0"/>
              <a:t>段</a:t>
            </a:r>
            <a:r>
              <a:rPr lang="zh-CN" altLang="en-US" sz="1600" dirty="0" smtClean="0"/>
              <a:t>寄存器</a:t>
            </a:r>
            <a:r>
              <a:rPr lang="en-US" altLang="zh-CN" sz="1600" dirty="0" smtClean="0"/>
              <a:t>	</a:t>
            </a:r>
            <a:r>
              <a:rPr lang="zh-CN" altLang="en-US" sz="1600" dirty="0" smtClean="0"/>
              <a:t>其</a:t>
            </a:r>
            <a:r>
              <a:rPr lang="zh-CN" altLang="en-US" sz="1600" dirty="0"/>
              <a:t>值为附加数据段的段值。</a:t>
            </a:r>
          </a:p>
        </p:txBody>
      </p:sp>
    </p:spTree>
    <p:extLst>
      <p:ext uri="{BB962C8B-B14F-4D97-AF65-F5344CB8AC3E}">
        <p14:creationId xmlns:p14="http://schemas.microsoft.com/office/powerpoint/2010/main" val="424011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指令指针寄存器</a:t>
            </a:r>
            <a:r>
              <a:rPr lang="zh-CN" altLang="en-US" dirty="0"/>
              <a:t> </a:t>
            </a:r>
          </a:p>
        </p:txBody>
      </p:sp>
      <p:sp>
        <p:nvSpPr>
          <p:cNvPr id="3" name="内容占位符 2"/>
          <p:cNvSpPr>
            <a:spLocks noGrp="1"/>
          </p:cNvSpPr>
          <p:nvPr>
            <p:ph idx="1"/>
          </p:nvPr>
        </p:nvSpPr>
        <p:spPr>
          <a:xfrm>
            <a:off x="1103312" y="2052918"/>
            <a:ext cx="9130348" cy="4195481"/>
          </a:xfrm>
        </p:spPr>
        <p:txBody>
          <a:bodyPr/>
          <a:lstStyle/>
          <a:p>
            <a:r>
              <a:rPr lang="zh-CN" altLang="en-US" dirty="0"/>
              <a:t>指令指针寄存器是存放下次将要执行的指令在代码段的偏移量。在具有预取指令功能的系统中，下次要执行的指令通常已被预取到指令队列中，除非发生转移情况。所以，在理解它们的功能时，不考虑存在指令队列的情况。 </a:t>
            </a:r>
            <a:endParaRPr lang="en-US" altLang="zh-CN" dirty="0" smtClean="0"/>
          </a:p>
          <a:p>
            <a:r>
              <a:rPr lang="en-US" altLang="zh-CN" dirty="0"/>
              <a:t>RIP</a:t>
            </a:r>
            <a:r>
              <a:rPr lang="zh-CN" altLang="en-US" dirty="0"/>
              <a:t>、</a:t>
            </a:r>
            <a:r>
              <a:rPr lang="en-US" altLang="zh-CN" dirty="0"/>
              <a:t>EIP</a:t>
            </a:r>
            <a:r>
              <a:rPr lang="zh-CN" altLang="en-US" dirty="0"/>
              <a:t>、</a:t>
            </a:r>
            <a:r>
              <a:rPr lang="en-US" altLang="zh-CN" dirty="0" smtClean="0"/>
              <a:t>IP(Instruction Pointer</a:t>
            </a:r>
            <a:r>
              <a:rPr lang="en-US" altLang="zh-CN" dirty="0"/>
              <a:t>)</a:t>
            </a:r>
            <a:r>
              <a:rPr lang="zh-CN" altLang="en-US" dirty="0"/>
              <a:t>分别为</a:t>
            </a:r>
            <a:r>
              <a:rPr lang="en-US" altLang="zh-CN" dirty="0"/>
              <a:t>64</a:t>
            </a:r>
            <a:r>
              <a:rPr lang="zh-CN" altLang="en-US" dirty="0"/>
              <a:t>位、</a:t>
            </a:r>
            <a:r>
              <a:rPr lang="en-US" altLang="zh-CN" dirty="0"/>
              <a:t>32</a:t>
            </a:r>
            <a:r>
              <a:rPr lang="zh-CN" altLang="en-US" dirty="0"/>
              <a:t>位、</a:t>
            </a:r>
            <a:r>
              <a:rPr lang="en-US" altLang="zh-CN" dirty="0"/>
              <a:t>16</a:t>
            </a:r>
            <a:r>
              <a:rPr lang="zh-CN" altLang="en-US" dirty="0"/>
              <a:t>位指令指针寄存器</a:t>
            </a:r>
          </a:p>
        </p:txBody>
      </p:sp>
    </p:spTree>
    <p:extLst>
      <p:ext uri="{BB962C8B-B14F-4D97-AF65-F5344CB8AC3E}">
        <p14:creationId xmlns:p14="http://schemas.microsoft.com/office/powerpoint/2010/main" val="411428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标志寄存器</a:t>
            </a:r>
            <a:endParaRPr lang="zh-CN" altLang="en-US"/>
          </a:p>
        </p:txBody>
      </p:sp>
      <p:sp>
        <p:nvSpPr>
          <p:cNvPr id="3" name="内容占位符 2"/>
          <p:cNvSpPr>
            <a:spLocks noGrp="1"/>
          </p:cNvSpPr>
          <p:nvPr>
            <p:ph idx="1"/>
          </p:nvPr>
        </p:nvSpPr>
        <p:spPr/>
        <p:txBody>
          <a:bodyPr/>
          <a:lstStyle/>
          <a:p>
            <a:r>
              <a:rPr lang="en-US" altLang="zh-CN" dirty="0"/>
              <a:t>32</a:t>
            </a:r>
            <a:r>
              <a:rPr lang="zh-CN" altLang="zh-CN" dirty="0"/>
              <a:t>位的</a:t>
            </a:r>
            <a:r>
              <a:rPr lang="en-US" altLang="zh-CN" dirty="0"/>
              <a:t>EFLAGS</a:t>
            </a:r>
            <a:r>
              <a:rPr lang="zh-CN" altLang="zh-CN" dirty="0"/>
              <a:t>寄存器容纳条件码和各种模式位。在</a:t>
            </a:r>
            <a:r>
              <a:rPr lang="en-US" altLang="zh-CN" dirty="0"/>
              <a:t>64</a:t>
            </a:r>
            <a:r>
              <a:rPr lang="zh-CN" altLang="zh-CN" dirty="0"/>
              <a:t>位模式中，该寄存器被扩展到</a:t>
            </a:r>
            <a:r>
              <a:rPr lang="en-US" altLang="zh-CN" dirty="0"/>
              <a:t>64</a:t>
            </a:r>
            <a:r>
              <a:rPr lang="zh-CN" altLang="zh-CN" dirty="0"/>
              <a:t>位，并被称为</a:t>
            </a:r>
            <a:r>
              <a:rPr lang="en-US" altLang="zh-CN" dirty="0"/>
              <a:t>RFLAGS</a:t>
            </a:r>
            <a:r>
              <a:rPr lang="zh-CN" altLang="zh-CN" dirty="0"/>
              <a:t>寄存器。在当前的</a:t>
            </a:r>
            <a:r>
              <a:rPr lang="en-US" altLang="zh-CN" dirty="0"/>
              <a:t>x86</a:t>
            </a:r>
            <a:r>
              <a:rPr lang="zh-CN" altLang="zh-CN" dirty="0"/>
              <a:t>体系结构定义中，</a:t>
            </a:r>
            <a:r>
              <a:rPr lang="en-US" altLang="zh-CN" dirty="0"/>
              <a:t>RFLAGS</a:t>
            </a:r>
            <a:r>
              <a:rPr lang="zh-CN" altLang="zh-CN" dirty="0"/>
              <a:t>寄存器的高</a:t>
            </a:r>
            <a:r>
              <a:rPr lang="en-US" altLang="zh-CN" dirty="0"/>
              <a:t>32</a:t>
            </a:r>
            <a:r>
              <a:rPr lang="zh-CN" altLang="zh-CN" dirty="0"/>
              <a:t>位未被使用。</a:t>
            </a:r>
            <a:endParaRPr lang="zh-CN" altLang="en-US" dirty="0"/>
          </a:p>
        </p:txBody>
      </p:sp>
    </p:spTree>
    <p:extLst>
      <p:ext uri="{BB962C8B-B14F-4D97-AF65-F5344CB8AC3E}">
        <p14:creationId xmlns:p14="http://schemas.microsoft.com/office/powerpoint/2010/main" val="1877081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59</TotalTime>
  <Words>518</Words>
  <Application>Microsoft Office PowerPoint</Application>
  <PresentationFormat>宽屏</PresentationFormat>
  <Paragraphs>53</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Century Gothic</vt:lpstr>
      <vt:lpstr>Wingdings</vt:lpstr>
      <vt:lpstr>Wingdings 3</vt:lpstr>
      <vt:lpstr>离子</vt:lpstr>
      <vt:lpstr>Intel x86处理器的组成</vt:lpstr>
      <vt:lpstr>x86    </vt:lpstr>
      <vt:lpstr>寄存器组成</vt:lpstr>
      <vt:lpstr>数据寄存器 </vt:lpstr>
      <vt:lpstr>变址寄存器 </vt:lpstr>
      <vt:lpstr>指针寄存器</vt:lpstr>
      <vt:lpstr>段寄存器</vt:lpstr>
      <vt:lpstr>指令指针寄存器 </vt:lpstr>
      <vt:lpstr>标志寄存器</vt:lpstr>
      <vt:lpstr>运作模式</vt:lpstr>
      <vt:lpstr>实模式</vt:lpstr>
      <vt:lpstr>保护模式</vt:lpstr>
      <vt:lpstr>虚拟86模式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x86处理器的组成</dc:title>
  <dc:creator>Haobin OuO</dc:creator>
  <cp:lastModifiedBy>Haobin OuO</cp:lastModifiedBy>
  <cp:revision>9</cp:revision>
  <dcterms:created xsi:type="dcterms:W3CDTF">2017-03-19T06:56:56Z</dcterms:created>
  <dcterms:modified xsi:type="dcterms:W3CDTF">2017-03-27T01:13:44Z</dcterms:modified>
</cp:coreProperties>
</file>