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61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58659-D9B2-4BA0-9C7A-5335D8943EFA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0F96-AF27-4510-8FE9-B19B05F79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0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5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83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0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54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6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5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0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1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8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2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1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B0F96-AF27-4510-8FE9-B19B05F798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5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9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3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8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024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95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5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2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6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A089-9181-4627-BBA3-F53286DF4991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C9A3-0C34-4BB8-8130-E85B5BBB5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97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97162" y="2566220"/>
            <a:ext cx="5604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Linux shell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2709" y="5058696"/>
            <a:ext cx="309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郭浩滨</a:t>
            </a:r>
          </a:p>
        </p:txBody>
      </p:sp>
    </p:spTree>
    <p:extLst>
      <p:ext uri="{BB962C8B-B14F-4D97-AF65-F5344CB8AC3E}">
        <p14:creationId xmlns:p14="http://schemas.microsoft.com/office/powerpoint/2010/main" val="22806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字符串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96666"/>
            <a:ext cx="9905999" cy="444628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可以用单引号，也可以用双引号，也可以不用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单引号里的任何字符都会原样输出，单引号字符串中的变量是无效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单引号字串中不能出现单引号（对单引号使用转义符后也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不行）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双引号里可以有变量</a:t>
            </a:r>
          </a:p>
          <a:p>
            <a:pPr lvl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双引号里可以出现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字符串操作：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直接将两个字符串放在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获取长度：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${#string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${string:1:4} 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index $string “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str_to_find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6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数组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96666"/>
            <a:ext cx="9905999" cy="4446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array_name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=(value1 ... valuen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括号表示数组，元素间用空格分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割开）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读取：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${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array_name[index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赋值：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${array_name[index]}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* 可以获取数组中的所有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array_name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[*]}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获取数组长度：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=${#array_name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[*]}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输入输出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96666"/>
            <a:ext cx="9905999" cy="4684353"/>
          </a:xfrm>
        </p:spPr>
        <p:txBody>
          <a:bodyPr>
            <a:normAutofit lnSpcReduction="10000"/>
          </a:bodyPr>
          <a:lstStyle/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自动换行</a:t>
            </a:r>
            <a:endParaRPr lang="en-US" altLang="zh-CN" sz="1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双引号可忽略，单引号主要用于原样输出</a:t>
            </a:r>
            <a:endParaRPr lang="en-US" altLang="zh-CN" sz="1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重定向至文件：</a:t>
            </a:r>
            <a:r>
              <a:rPr lang="en-US" alt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echo "It is a test" &gt; </a:t>
            </a:r>
            <a:r>
              <a:rPr lang="en-US" altLang="zh-CN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myfile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printf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：用于格式化输出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  </a:t>
            </a:r>
            <a:r>
              <a:rPr lang="en-US" alt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format-string  [arguments</a:t>
            </a:r>
            <a:r>
              <a:rPr lang="en-US" altLang="zh-CN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...]</a:t>
            </a:r>
          </a:p>
          <a:p>
            <a:pPr lvl="1"/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命令不用加</a:t>
            </a:r>
            <a:r>
              <a:rPr lang="zh-CN" altLang="en-US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</a:t>
            </a:r>
            <a:endParaRPr lang="en-US" altLang="zh-CN" sz="1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format-string </a:t>
            </a:r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可以没有引号，但最好加上，单引号双引号均</a:t>
            </a:r>
            <a:r>
              <a:rPr lang="zh-CN" altLang="en-US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1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参数多于格式控制符</a:t>
            </a:r>
            <a:r>
              <a:rPr lang="en-US" alt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(%)</a:t>
            </a:r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format-string </a:t>
            </a:r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可以重用，可以将所有参数都</a:t>
            </a:r>
            <a:r>
              <a:rPr lang="zh-CN" altLang="en-US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1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 </a:t>
            </a:r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使用空格分隔，不用</a:t>
            </a:r>
            <a:r>
              <a:rPr lang="zh-CN" altLang="en-US" sz="1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endParaRPr lang="en-US" altLang="zh-CN" sz="1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读取一个输入行，直至遇到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命令后未跟变量名，读入的行将被赋值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给内置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REPLY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条件语句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49" y="2884717"/>
            <a:ext cx="4526085" cy="3507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49" y="1897984"/>
            <a:ext cx="4526085" cy="832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19911"/>
            <a:ext cx="4823250" cy="2065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897984"/>
            <a:ext cx="4820572" cy="8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循环语句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948646"/>
            <a:ext cx="4255419" cy="215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717" y="1948646"/>
            <a:ext cx="4255419" cy="16548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204838"/>
            <a:ext cx="4255419" cy="24418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717" y="3824852"/>
            <a:ext cx="3234302" cy="28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函数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9339" y="2805010"/>
            <a:ext cx="3578072" cy="195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function_name ()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 of commands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[return value]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41412" y="2097087"/>
            <a:ext cx="5701839" cy="4583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关键字可以省略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会将最后一条命令运行结果作为返回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函数返回值只能是整数，一般用来表示函数执行成功与否，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表示成功，其他值表示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调用函数只需要给出函数名，不需要加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函数返回值在调用该函数后通过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$?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删除函数：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$unset .f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function_name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在函数体内部，通过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的形式来获取参数的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n&gt;=10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${n}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来获取参数）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8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文件包含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380126"/>
            <a:ext cx="4757942" cy="323901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filename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filename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1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8193" y="2767280"/>
            <a:ext cx="2816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THX!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概述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152610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是系统的用户界面，提供了用户与内核进行交互操作的一种接口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命令解释器：它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解释由用户输入的命令并且把它们送到内核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自己的编程语言用于对命令的编辑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，允许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用户编写由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命令组成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31" y="4381500"/>
            <a:ext cx="1033616" cy="10336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6" y="4381500"/>
            <a:ext cx="1033616" cy="10336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60" y="4381500"/>
            <a:ext cx="1033616" cy="10336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75" y="4381501"/>
            <a:ext cx="1033616" cy="10336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27" y="4410996"/>
            <a:ext cx="974623" cy="9746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60" y="4410996"/>
            <a:ext cx="974623" cy="9746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36" y="4410996"/>
            <a:ext cx="974623" cy="9746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6108" y="5620918"/>
            <a:ext cx="742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                    Shell                       Kernel                 Hardware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6281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标准默认的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(Bourne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标准默认的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ash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中占用系统资源最少的一个小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，它只包含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个内部命令，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 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使用起来很不方便。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csh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：最大的优点是几乎和商业发行版的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脚本执行方法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96666"/>
            <a:ext cx="9905999" cy="4446281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作为解释器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参数（交互式）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解释执行用户的命令，用户输入一条命令，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就解释执行一条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作为可执行程序（批处理）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用户事先写一个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(Script)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，其中有很多条命令，让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一次把这些命令执行完，而不必一条一条地敲命令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。（解释执行）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30" y="5649939"/>
            <a:ext cx="4573340" cy="465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776" y="5448409"/>
            <a:ext cx="2019475" cy="868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439" y="2940400"/>
            <a:ext cx="243099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96666"/>
            <a:ext cx="9905999" cy="444628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定义变量：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test_url=“www.aneureka.cn”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使用变量：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$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test_url=“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www.aneureka.cn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注意点：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变量名和等号之间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命名规则：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a-z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A-Z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_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（不能使用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bash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关键字）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{}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：识别变量边界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e.g.: echo “My {$first}name is xxx”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readonly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unset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2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特殊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变量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2495"/>
              </p:ext>
            </p:extLst>
          </p:nvPr>
        </p:nvGraphicFramePr>
        <p:xfrm>
          <a:off x="993929" y="2097088"/>
          <a:ext cx="6380263" cy="377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817431">
                  <a:extLst>
                    <a:ext uri="{9D8B030D-6E8A-4147-A177-3AD203B41FA5}">
                      <a16:colId xmlns:a16="http://schemas.microsoft.com/office/drawing/2014/main" val="1915974479"/>
                    </a:ext>
                  </a:extLst>
                </a:gridCol>
                <a:gridCol w="5562832">
                  <a:extLst>
                    <a:ext uri="{9D8B030D-6E8A-4147-A177-3AD203B41FA5}">
                      <a16:colId xmlns:a16="http://schemas.microsoft.com/office/drawing/2014/main" val="159927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7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$0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当前脚本的文件名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$n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传递给脚本或函数的参数。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n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是一个数字，表示第几个参数。例如，第一个参数是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$1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，第二个参数是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$2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$#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effectLst/>
                        </a:rPr>
                        <a:t> 传递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给脚本或函数的参数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effectLst/>
                        </a:rPr>
                        <a:t>个数</a:t>
                      </a:r>
                      <a:endParaRPr lang="zh-CN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03021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$*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传递给脚本或函数的所有参数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6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$@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传递给脚本或函数的所有参数（被双引号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(“ ”)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包含时，与 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$*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稍有不同）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$?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上个命令的退出状态，或函数的返回值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4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$$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当前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Shell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进程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（对于 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Shell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脚本，就是这些脚本所在的进程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4248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21676" y="2097088"/>
            <a:ext cx="42770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$*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>
                <a:solidFill>
                  <a:schemeClr val="bg1"/>
                </a:solidFill>
              </a:rPr>
              <a:t>$@ </a:t>
            </a:r>
            <a:r>
              <a:rPr lang="zh-CN" altLang="en-US" b="1" dirty="0">
                <a:solidFill>
                  <a:schemeClr val="bg1"/>
                </a:solidFill>
              </a:rPr>
              <a:t>的</a:t>
            </a:r>
            <a:r>
              <a:rPr lang="zh-CN" altLang="en-US" b="1" dirty="0" smtClean="0">
                <a:solidFill>
                  <a:schemeClr val="bg1"/>
                </a:solidFill>
              </a:rPr>
              <a:t>区别：</a:t>
            </a:r>
            <a:endParaRPr lang="zh-CN" altLang="en-US" b="1" dirty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当</a:t>
            </a:r>
            <a:r>
              <a:rPr lang="zh-CN" altLang="en-US" sz="1600" dirty="0">
                <a:solidFill>
                  <a:schemeClr val="bg1"/>
                </a:solidFill>
              </a:rPr>
              <a:t>它们</a:t>
            </a:r>
            <a:r>
              <a:rPr lang="zh-CN" altLang="en-US" sz="1600" dirty="0" smtClean="0">
                <a:solidFill>
                  <a:schemeClr val="bg1"/>
                </a:solidFill>
              </a:rPr>
              <a:t>被</a:t>
            </a:r>
            <a:r>
              <a:rPr lang="en-US" altLang="zh-CN" sz="1600" dirty="0" smtClean="0">
                <a:solidFill>
                  <a:schemeClr val="bg1"/>
                </a:solidFill>
              </a:rPr>
              <a:t>””</a:t>
            </a:r>
            <a:r>
              <a:rPr lang="zh-CN" altLang="en-US" sz="1600" dirty="0" smtClean="0">
                <a:solidFill>
                  <a:schemeClr val="bg1"/>
                </a:solidFill>
              </a:rPr>
              <a:t>包含</a:t>
            </a:r>
            <a:r>
              <a:rPr lang="zh-CN" altLang="en-US" sz="1600" dirty="0">
                <a:solidFill>
                  <a:schemeClr val="bg1"/>
                </a:solidFill>
              </a:rPr>
              <a:t>时，</a:t>
            </a:r>
            <a:r>
              <a:rPr lang="en-US" altLang="zh-CN" sz="1600" dirty="0">
                <a:solidFill>
                  <a:schemeClr val="bg1"/>
                </a:solidFill>
              </a:rPr>
              <a:t>"$*" </a:t>
            </a:r>
            <a:r>
              <a:rPr lang="zh-CN" altLang="en-US" sz="1600" dirty="0">
                <a:solidFill>
                  <a:schemeClr val="bg1"/>
                </a:solidFill>
              </a:rPr>
              <a:t>会将所有的参数作为一个整体，以</a:t>
            </a:r>
            <a:r>
              <a:rPr lang="en-US" altLang="zh-CN" sz="1600" dirty="0">
                <a:solidFill>
                  <a:schemeClr val="bg1"/>
                </a:solidFill>
              </a:rPr>
              <a:t>"$1 $2 … $n"</a:t>
            </a:r>
            <a:r>
              <a:rPr lang="zh-CN" altLang="en-US" sz="1600" dirty="0">
                <a:solidFill>
                  <a:schemeClr val="bg1"/>
                </a:solidFill>
              </a:rPr>
              <a:t>的形式输出所有参数；</a:t>
            </a:r>
            <a:r>
              <a:rPr lang="en-US" altLang="zh-CN" sz="1600" dirty="0">
                <a:solidFill>
                  <a:schemeClr val="bg1"/>
                </a:solidFill>
              </a:rPr>
              <a:t>"$@" </a:t>
            </a:r>
            <a:r>
              <a:rPr lang="zh-CN" altLang="en-US" sz="1600" dirty="0">
                <a:solidFill>
                  <a:schemeClr val="bg1"/>
                </a:solidFill>
              </a:rPr>
              <a:t>会将各个参数分开，以</a:t>
            </a:r>
            <a:r>
              <a:rPr lang="en-US" altLang="zh-CN" sz="1600" dirty="0">
                <a:solidFill>
                  <a:schemeClr val="bg1"/>
                </a:solidFill>
              </a:rPr>
              <a:t>"$1" "$2" … "$n" </a:t>
            </a:r>
            <a:r>
              <a:rPr lang="zh-CN" altLang="en-US" sz="1600" dirty="0">
                <a:solidFill>
                  <a:schemeClr val="bg1"/>
                </a:solidFill>
              </a:rPr>
              <a:t>的形式输出所有参数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18" y="3575658"/>
            <a:ext cx="3070909" cy="22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替换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96666"/>
            <a:ext cx="9905999" cy="444628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 \n \r \t \a…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替换：反引号 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变量替换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90" y="3125895"/>
            <a:ext cx="2741576" cy="513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256" y="3131835"/>
            <a:ext cx="3179447" cy="50726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6747"/>
              </p:ext>
            </p:extLst>
          </p:nvPr>
        </p:nvGraphicFramePr>
        <p:xfrm>
          <a:off x="1433846" y="4245503"/>
          <a:ext cx="8934270" cy="2036131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47064">
                  <a:extLst>
                    <a:ext uri="{9D8B030D-6E8A-4147-A177-3AD203B41FA5}">
                      <a16:colId xmlns:a16="http://schemas.microsoft.com/office/drawing/2014/main" val="2891678690"/>
                    </a:ext>
                  </a:extLst>
                </a:gridCol>
                <a:gridCol w="7287206">
                  <a:extLst>
                    <a:ext uri="{9D8B030D-6E8A-4147-A177-3AD203B41FA5}">
                      <a16:colId xmlns:a16="http://schemas.microsoft.com/office/drawing/2014/main" val="2165932297"/>
                    </a:ext>
                  </a:extLst>
                </a:gridCol>
              </a:tblGrid>
              <a:tr h="245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287" marR="33287" marT="33287" marB="33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287" marR="33287" marT="33287" marB="33287" anchor="ctr"/>
                </a:tc>
                <a:extLst>
                  <a:ext uri="{0D108BD9-81ED-4DB2-BD59-A6C34878D82A}">
                    <a16:rowId xmlns:a16="http://schemas.microsoft.com/office/drawing/2014/main" val="482212266"/>
                  </a:ext>
                </a:extLst>
              </a:tr>
              <a:tr h="24503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${var}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287" marR="33287" marT="33287" marB="3328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变量本来的值</a:t>
                      </a:r>
                    </a:p>
                  </a:txBody>
                  <a:tcPr marL="33287" marR="33287" marT="33287" marB="33287" anchor="ctr"/>
                </a:tc>
                <a:extLst>
                  <a:ext uri="{0D108BD9-81ED-4DB2-BD59-A6C34878D82A}">
                    <a16:rowId xmlns:a16="http://schemas.microsoft.com/office/drawing/2014/main" val="3561897361"/>
                  </a:ext>
                </a:extLst>
              </a:tr>
              <a:tr h="2746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${var:-word}</a:t>
                      </a:r>
                    </a:p>
                  </a:txBody>
                  <a:tcPr marL="33287" marR="33287" marT="33287" marB="3328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如果变量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为空或已被删除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unset)，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那么返回 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word，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但不改变 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的值。</a:t>
                      </a:r>
                    </a:p>
                  </a:txBody>
                  <a:tcPr marL="33287" marR="33287" marT="33287" marB="33287" anchor="ctr"/>
                </a:tc>
                <a:extLst>
                  <a:ext uri="{0D108BD9-81ED-4DB2-BD59-A6C34878D82A}">
                    <a16:rowId xmlns:a16="http://schemas.microsoft.com/office/drawing/2014/main" val="1877641992"/>
                  </a:ext>
                </a:extLst>
              </a:tr>
              <a:tr h="2746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${var:=word}</a:t>
                      </a:r>
                    </a:p>
                  </a:txBody>
                  <a:tcPr marL="33287" marR="33287" marT="33287" marB="3328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如果变量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为空或已被删除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unset)，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那么返回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word，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并将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的值设置为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word。</a:t>
                      </a:r>
                    </a:p>
                  </a:txBody>
                  <a:tcPr marL="33287" marR="33287" marT="33287" marB="33287" anchor="ctr"/>
                </a:tc>
                <a:extLst>
                  <a:ext uri="{0D108BD9-81ED-4DB2-BD59-A6C34878D82A}">
                    <a16:rowId xmlns:a16="http://schemas.microsoft.com/office/drawing/2014/main" val="1602269469"/>
                  </a:ext>
                </a:extLst>
              </a:tr>
              <a:tr h="63646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${var:?message}</a:t>
                      </a:r>
                    </a:p>
                  </a:txBody>
                  <a:tcPr marL="33287" marR="33287" marT="33287" marB="3328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如果变量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为空或已被删除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(unset)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，那么将消息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message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送到标准错误输出，可以用来检测变量 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是否可以被正常赋值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。若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此替换出现在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</a:rPr>
                        <a:t>Shell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脚本中，那么脚本将停止运行。</a:t>
                      </a:r>
                    </a:p>
                  </a:txBody>
                  <a:tcPr marL="33287" marR="33287" marT="33287" marB="33287" anchor="ctr"/>
                </a:tc>
                <a:extLst>
                  <a:ext uri="{0D108BD9-81ED-4DB2-BD59-A6C34878D82A}">
                    <a16:rowId xmlns:a16="http://schemas.microsoft.com/office/drawing/2014/main" val="3701625100"/>
                  </a:ext>
                </a:extLst>
              </a:tr>
              <a:tr h="2746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${var:+word}</a:t>
                      </a:r>
                    </a:p>
                  </a:txBody>
                  <a:tcPr marL="33287" marR="33287" marT="33287" marB="3328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如果变量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被定义，那么返回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word，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但不改变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var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的值。</a:t>
                      </a:r>
                    </a:p>
                  </a:txBody>
                  <a:tcPr marL="33287" marR="33287" marT="33287" marB="33287" anchor="ctr"/>
                </a:tc>
                <a:extLst>
                  <a:ext uri="{0D108BD9-81ED-4DB2-BD59-A6C34878D82A}">
                    <a16:rowId xmlns:a16="http://schemas.microsoft.com/office/drawing/2014/main" val="262391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7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运算符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1412" y="2690336"/>
            <a:ext cx="80910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表达式和运算符之间要有空格，例如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是不对的，必须写成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+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完整的表达式要被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`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（反引号）包含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前边必须加反斜杠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(\)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才能实现乘法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关系运算符只支持数字，不支持字符串，除非字符串的值是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条件表达式要放在方括号之间，并且要有空格，例如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[$a==$b]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是错误的，必须写成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$a == $b ]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03" y="5362905"/>
            <a:ext cx="2855403" cy="9839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1412" y="1951672"/>
            <a:ext cx="1076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支持很多运算符，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、关系运算符、布尔运算符、字符串运算符和文件测试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不支持简单的数学运算，但是可以通过其他命令来实现，例如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awk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2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注释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06" y="2712833"/>
            <a:ext cx="1483801" cy="14323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en-US" altLang="zh-CN" sz="7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99906" y="3429000"/>
            <a:ext cx="1073831" cy="103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4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228</TotalTime>
  <Words>1051</Words>
  <Application>Microsoft Office PowerPoint</Application>
  <PresentationFormat>宽屏</PresentationFormat>
  <Paragraphs>150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Trebuchet MS</vt:lpstr>
      <vt:lpstr>Tw Cen MT</vt:lpstr>
      <vt:lpstr>电路</vt:lpstr>
      <vt:lpstr>PowerPoint 演示文稿</vt:lpstr>
      <vt:lpstr>概述</vt:lpstr>
      <vt:lpstr>版本</vt:lpstr>
      <vt:lpstr>脚本执行方法</vt:lpstr>
      <vt:lpstr>变量</vt:lpstr>
      <vt:lpstr>特殊变量</vt:lpstr>
      <vt:lpstr>替换</vt:lpstr>
      <vt:lpstr>运算符</vt:lpstr>
      <vt:lpstr>注释</vt:lpstr>
      <vt:lpstr>字符串</vt:lpstr>
      <vt:lpstr>数组</vt:lpstr>
      <vt:lpstr>输入输出</vt:lpstr>
      <vt:lpstr>条件语句</vt:lpstr>
      <vt:lpstr>循环语句</vt:lpstr>
      <vt:lpstr>函数</vt:lpstr>
      <vt:lpstr>文件包含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 OuO</dc:creator>
  <cp:lastModifiedBy>Haobin OuO</cp:lastModifiedBy>
  <cp:revision>23</cp:revision>
  <dcterms:created xsi:type="dcterms:W3CDTF">2017-02-26T02:32:30Z</dcterms:created>
  <dcterms:modified xsi:type="dcterms:W3CDTF">2017-02-26T09:16:19Z</dcterms:modified>
</cp:coreProperties>
</file>