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7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20" autoAdjust="0"/>
    <p:restoredTop sz="78937" autoAdjust="0"/>
  </p:normalViewPr>
  <p:slideViewPr>
    <p:cSldViewPr snapToGrid="0">
      <p:cViewPr varScale="1">
        <p:scale>
          <a:sx n="45" d="100"/>
          <a:sy n="45" d="100"/>
        </p:scale>
        <p:origin x="686"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4202E-6351-44DF-9CF8-75C8288E56CB}" type="datetimeFigureOut">
              <a:rPr lang="zh-CN" altLang="en-US" smtClean="0"/>
              <a:t>2017/2/26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60BE4-FFB8-4BAC-BBC2-D4184CBEAC87}" type="slidenum">
              <a:rPr lang="zh-CN" altLang="en-US" smtClean="0"/>
              <a:t>‹#›</a:t>
            </a:fld>
            <a:endParaRPr lang="zh-CN" altLang="en-US"/>
          </a:p>
        </p:txBody>
      </p:sp>
    </p:spTree>
    <p:extLst>
      <p:ext uri="{BB962C8B-B14F-4D97-AF65-F5344CB8AC3E}">
        <p14:creationId xmlns:p14="http://schemas.microsoft.com/office/powerpoint/2010/main" val="279515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zh.wikipedia.org/wiki/%E7%B1%BBUnix%E7%B3%BB%E7%BB%9F" TargetMode="External"/><Relationship Id="rId13" Type="http://schemas.openxmlformats.org/officeDocument/2006/relationships/hyperlink" Target="https://zh.wikipedia.org/wiki/Linux#cite_note-6" TargetMode="External"/><Relationship Id="rId18" Type="http://schemas.openxmlformats.org/officeDocument/2006/relationships/hyperlink" Target="https://zh.wikipedia.org/wiki/GNU%E9%80%9A%E7%94%A8%E5%85%AC%E5%85%B1%E8%AE%B8%E5%8F%AF%E8%AF%81" TargetMode="External"/><Relationship Id="rId26" Type="http://schemas.openxmlformats.org/officeDocument/2006/relationships/hyperlink" Target="https://zh.wikipedia.org/wiki/%E8%87%AA%E7%94%B1%E8%BD%AF%E4%BB%B6%E5%9F%BA%E9%87%91%E4%BC%9A" TargetMode="External"/><Relationship Id="rId3" Type="http://schemas.openxmlformats.org/officeDocument/2006/relationships/hyperlink" Target="https://zh.wikipedia.org/wiki/File:Linus-linux.ogg" TargetMode="External"/><Relationship Id="rId21" Type="http://schemas.openxmlformats.org/officeDocument/2006/relationships/hyperlink" Target="https://zh.wikipedia.org/wiki/X_Window" TargetMode="External"/><Relationship Id="rId7" Type="http://schemas.openxmlformats.org/officeDocument/2006/relationships/hyperlink" Target="https://zh.wikipedia.org/wiki/%E8%87%AA%E7%94%B1%E5%8F%8A%E5%BC%80%E6%94%BE%E6%BA%90%E4%BB%A3%E7%A0%81%E8%BD%AF%E4%BB%B6" TargetMode="External"/><Relationship Id="rId12" Type="http://schemas.openxmlformats.org/officeDocument/2006/relationships/hyperlink" Target="https://zh.wikipedia.org/wiki/Linux#cite_note-5" TargetMode="External"/><Relationship Id="rId17" Type="http://schemas.openxmlformats.org/officeDocument/2006/relationships/hyperlink" Target="https://zh.wikipedia.org/wiki/%E5%BC%80%E6%94%BE%E6%BA%90%E4%BB%A3%E7%A0%81%E8%BD%AF%E4%BB%B6" TargetMode="External"/><Relationship Id="rId25" Type="http://schemas.openxmlformats.org/officeDocument/2006/relationships/hyperlink" Target="https://zh.wikipedia.org/wiki/GNU%E8%A8%88%E5%8A%83" TargetMode="External"/><Relationship Id="rId2" Type="http://schemas.openxmlformats.org/officeDocument/2006/relationships/slide" Target="../slides/slide2.xml"/><Relationship Id="rId16" Type="http://schemas.openxmlformats.org/officeDocument/2006/relationships/hyperlink" Target="https://zh.wikipedia.org/wiki/%E8%87%AA%E7%94%B1%E8%BD%AF%E4%BB%B6" TargetMode="External"/><Relationship Id="rId20" Type="http://schemas.openxmlformats.org/officeDocument/2006/relationships/hyperlink" Target="https://zh.wikipedia.org/wiki/GUI" TargetMode="External"/><Relationship Id="rId1" Type="http://schemas.openxmlformats.org/officeDocument/2006/relationships/notesMaster" Target="../notesMasters/notesMaster1.xml"/><Relationship Id="rId6" Type="http://schemas.openxmlformats.org/officeDocument/2006/relationships/hyperlink" Target="https://zh.wikipedia.org/wiki/Wikipedia:%E7%99%BC%E9%9F%B3%E9%87%8D%E6%8B%BC" TargetMode="External"/><Relationship Id="rId11" Type="http://schemas.openxmlformats.org/officeDocument/2006/relationships/hyperlink" Target="https://zh.wikipedia.org/wiki/%E6%9E%97%E7%BA%B3%E6%96%AF%C2%B7%E6%89%98%E7%93%A6%E5%85%B9" TargetMode="External"/><Relationship Id="rId24" Type="http://schemas.openxmlformats.org/officeDocument/2006/relationships/hyperlink" Target="https://zh.wikipedia.org/wiki/%E7%90%86%E6%9F%A5%E5%BE%B7%C2%B7%E6%96%AF%E6%89%98%E6%9B%BC" TargetMode="External"/><Relationship Id="rId5" Type="http://schemas.openxmlformats.org/officeDocument/2006/relationships/hyperlink" Target="https://zh.wikipedia.org/wiki/Wikipedia:%E8%8B%B1%E8%AA%9E%E5%9C%8B%E9%9A%9B%E9%9F%B3%E6%A8%99#.E7.AC.A6.E8.99.9F" TargetMode="External"/><Relationship Id="rId15" Type="http://schemas.openxmlformats.org/officeDocument/2006/relationships/hyperlink" Target="https://zh.wikipedia.org/wiki/%E6%87%89%E7%94%A8%E7%A8%8B%E5%BC%8F" TargetMode="External"/><Relationship Id="rId23" Type="http://schemas.openxmlformats.org/officeDocument/2006/relationships/hyperlink" Target="https://zh.wikipedia.org/wiki/Linux%E5%86%85%E6%A0%B8" TargetMode="External"/><Relationship Id="rId28" Type="http://schemas.openxmlformats.org/officeDocument/2006/relationships/hyperlink" Target="https://zh.wikipedia.org/wiki/Linux#cite_note-gnu_homepage-8" TargetMode="External"/><Relationship Id="rId10" Type="http://schemas.openxmlformats.org/officeDocument/2006/relationships/hyperlink" Target="https://zh.wikipedia.org/wiki/%E5%86%85%E6%A0%B8" TargetMode="External"/><Relationship Id="rId19" Type="http://schemas.openxmlformats.org/officeDocument/2006/relationships/hyperlink" Target="https://zh.wikipedia.org/wiki/%E6%BA%90%E4%BB%A3%E7%A0%81" TargetMode="External"/><Relationship Id="rId4" Type="http://schemas.openxmlformats.org/officeDocument/2006/relationships/hyperlink" Target="https://zh.wikipedia.org/wiki/Wikipedia:%E8%8B%B1%E8%AA%9E%E5%9C%8B%E9%9A%9B%E9%9F%B3%E6%A8%99" TargetMode="External"/><Relationship Id="rId9" Type="http://schemas.openxmlformats.org/officeDocument/2006/relationships/hyperlink" Target="https://zh.wikipedia.org/wiki/%E4%BD%9C%E6%A5%AD%E7%B3%BB%E7%B5%B1" TargetMode="External"/><Relationship Id="rId14" Type="http://schemas.openxmlformats.org/officeDocument/2006/relationships/hyperlink" Target="https://zh.wikipedia.org/wiki/%E4%BD%BF%E7%94%A8%E8%80%85%E7%A9%BA%E9%96%93" TargetMode="External"/><Relationship Id="rId22" Type="http://schemas.openxmlformats.org/officeDocument/2006/relationships/hyperlink" Target="https://zh.wikipedia.org/wiki/Linux%E7%99%BC%E8%A1%8C%E7%89%88" TargetMode="External"/><Relationship Id="rId27" Type="http://schemas.openxmlformats.org/officeDocument/2006/relationships/hyperlink" Target="https://zh.wikipedia.org/wiki/Linux#cite_note-lsag-7"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zh.wikipedia.org/wiki/%E9%A9%85%E5%8B%95%E7%A8%8B%E5%BC%8F" TargetMode="External"/><Relationship Id="rId13" Type="http://schemas.openxmlformats.org/officeDocument/2006/relationships/hyperlink" Target="https://zh.wikipedia.org/wiki/MINIX" TargetMode="External"/><Relationship Id="rId18" Type="http://schemas.openxmlformats.org/officeDocument/2006/relationships/hyperlink" Target="https://zh.wikipedia.org/wiki/Linux%E6%A0%B8%E5%BF%83" TargetMode="External"/><Relationship Id="rId3" Type="http://schemas.openxmlformats.org/officeDocument/2006/relationships/hyperlink" Target="https://zh.wikipedia.org/wiki/%E7%90%86%E6%9F%A5%E5%BE%B7%C2%B7%E9%A6%AC%E4%BF%AE%C2%B7%E6%96%AF%E6%89%98%E6%9B%BC" TargetMode="External"/><Relationship Id="rId7" Type="http://schemas.openxmlformats.org/officeDocument/2006/relationships/hyperlink" Target="https://zh.wikipedia.org/wiki/GNU_General_Public_License" TargetMode="External"/><Relationship Id="rId12" Type="http://schemas.openxmlformats.org/officeDocument/2006/relationships/hyperlink" Target="https://zh.wikipedia.org/wiki/%E6%9E%97%E7%B4%8D%E6%96%AF%C2%B7%E6%89%98%E7%93%A6%E8%8C%B2" TargetMode="External"/><Relationship Id="rId17" Type="http://schemas.openxmlformats.org/officeDocument/2006/relationships/hyperlink" Target="https://zh.wikipedia.org/wiki/Linux#cite_note-18" TargetMode="External"/><Relationship Id="rId2" Type="http://schemas.openxmlformats.org/officeDocument/2006/relationships/slide" Target="../slides/slide3.xml"/><Relationship Id="rId16" Type="http://schemas.openxmlformats.org/officeDocument/2006/relationships/hyperlink" Target="https://zh.wikipedia.org/wiki/%E8%B5%AB%E7%88%BE%E8%BE%9B%E5%9F%BA%E5%A4%A7%E5%AD%B8" TargetMode="External"/><Relationship Id="rId1" Type="http://schemas.openxmlformats.org/officeDocument/2006/relationships/notesMaster" Target="../notesMasters/notesMaster1.xml"/><Relationship Id="rId6" Type="http://schemas.openxmlformats.org/officeDocument/2006/relationships/hyperlink" Target="https://zh.wikipedia.org/wiki/%E8%87%AA%E7%94%B1%E8%BB%9F%E9%AB%94%E5%9F%BA%E9%87%91%E6%9C%83" TargetMode="External"/><Relationship Id="rId11" Type="http://schemas.openxmlformats.org/officeDocument/2006/relationships/hyperlink" Target="https://zh.wikipedia.org/wiki/Linux#cite_note-gnu_history-15" TargetMode="External"/><Relationship Id="rId5" Type="http://schemas.openxmlformats.org/officeDocument/2006/relationships/hyperlink" Target="https://zh.wikipedia.org/wiki/Linux#cite_note-gnu_announce-14" TargetMode="External"/><Relationship Id="rId15" Type="http://schemas.openxmlformats.org/officeDocument/2006/relationships/hyperlink" Target="https://zh.wikipedia.org/wiki/%E5%AE%89%E5%BE%B7%E9%B2%81%C2%B7%E6%96%AF%E5%9B%BE%E5%B0%94%E7%89%B9%C2%B7%E5%A1%94%E8%83%BD%E9%B2%8D%E5%A7%86" TargetMode="External"/><Relationship Id="rId10" Type="http://schemas.openxmlformats.org/officeDocument/2006/relationships/hyperlink" Target="https://zh.wikipedia.org/wiki/Hurd" TargetMode="External"/><Relationship Id="rId4" Type="http://schemas.openxmlformats.org/officeDocument/2006/relationships/hyperlink" Target="https://zh.wikipedia.org/wiki/GNU%E8%A8%88%E5%8A%83" TargetMode="External"/><Relationship Id="rId9" Type="http://schemas.openxmlformats.org/officeDocument/2006/relationships/hyperlink" Target="https://zh.wikipedia.org/wiki/%E5%AE%88%E6%8A%A4%E8%BF%9B%E7%A8%8B" TargetMode="External"/><Relationship Id="rId14" Type="http://schemas.openxmlformats.org/officeDocument/2006/relationships/hyperlink" Target="https://zh.wikipedia.org/wiki/%E5%BE%AE%E5%85%A7%E6%A0%B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a:t>
            </a:r>
            <a:r>
              <a:rPr lang="en-US" altLang="zh-CN" sz="1200" b="1" i="0" u="none" strike="noStrike" kern="1200" baseline="30000" dirty="0" smtClean="0">
                <a:solidFill>
                  <a:schemeClr val="tx1"/>
                </a:solidFill>
                <a:effectLst/>
                <a:latin typeface="+mn-lt"/>
                <a:ea typeface="+mn-ea"/>
                <a:cs typeface="+mn-cs"/>
                <a:hlinkClick r:id="rId3" tooltip="File:Linus-linux.ogg"/>
              </a:rPr>
              <a:t>i</a:t>
            </a:r>
            <a:r>
              <a:rPr lang="zh-CN" altLang="en-US" sz="1200" b="0" i="0" kern="1200" dirty="0" smtClean="0">
                <a:solidFill>
                  <a:schemeClr val="tx1"/>
                </a:solidFill>
                <a:effectLst/>
                <a:latin typeface="+mn-lt"/>
                <a:ea typeface="+mn-ea"/>
                <a:cs typeface="+mn-cs"/>
              </a:rPr>
              <a:t>英语发音：</a:t>
            </a:r>
            <a:r>
              <a:rPr lang="en-US" altLang="zh-CN" sz="1200" b="0" i="0" u="none" strike="noStrike" kern="1200" dirty="0" smtClean="0">
                <a:solidFill>
                  <a:schemeClr val="tx1"/>
                </a:solidFill>
                <a:effectLst/>
                <a:latin typeface="+mn-lt"/>
                <a:ea typeface="+mn-ea"/>
                <a:cs typeface="+mn-cs"/>
                <a:hlinkClick r:id="rId4" tooltip="Wikipedia:英语国际音标"/>
              </a:rPr>
              <a:t>/</a:t>
            </a:r>
            <a:r>
              <a:rPr lang="zh-CN" altLang="en-US" sz="1200" b="0" i="0" u="none" strike="noStrike" kern="1200" dirty="0" smtClean="0">
                <a:solidFill>
                  <a:schemeClr val="tx1"/>
                </a:solidFill>
                <a:effectLst/>
                <a:latin typeface="+mn-lt"/>
                <a:ea typeface="+mn-ea"/>
                <a:cs typeface="+mn-cs"/>
                <a:hlinkClick r:id="rId5" tooltip="Wikipedia:英语国际音标"/>
              </a:rPr>
              <a:t>ˈ</a:t>
            </a:r>
            <a:r>
              <a:rPr lang="en-US" altLang="zh-CN" sz="1200" b="0" i="0" u="none" strike="noStrike" kern="1200" dirty="0" smtClean="0">
                <a:solidFill>
                  <a:schemeClr val="tx1"/>
                </a:solidFill>
                <a:effectLst/>
                <a:latin typeface="+mn-lt"/>
                <a:ea typeface="+mn-ea"/>
                <a:cs typeface="+mn-cs"/>
                <a:hlinkClick r:id="rId5" tooltip="Wikipedia:英语国际音标"/>
              </a:rPr>
              <a:t>lɪnəks</a:t>
            </a:r>
            <a:r>
              <a:rPr lang="en-US" altLang="zh-CN" sz="1200" b="0" i="0" u="none" strike="noStrike" kern="1200" dirty="0" smtClean="0">
                <a:solidFill>
                  <a:schemeClr val="tx1"/>
                </a:solidFill>
                <a:effectLst/>
                <a:latin typeface="+mn-lt"/>
                <a:ea typeface="+mn-ea"/>
                <a:cs typeface="+mn-cs"/>
                <a:hlinkClick r:id="rId4" tooltip="Wikipedia:英语国际音标"/>
              </a:rPr>
              <a:t>/</a:t>
            </a:r>
            <a:r>
              <a:rPr lang="zh-CN" altLang="en-US" sz="1200" b="0" i="0" kern="1200" dirty="0" smtClean="0">
                <a:solidFill>
                  <a:schemeClr val="tx1"/>
                </a:solidFill>
                <a:effectLst/>
                <a:latin typeface="+mn-lt"/>
                <a:ea typeface="+mn-ea"/>
                <a:cs typeface="+mn-cs"/>
              </a:rPr>
              <a:t> </a:t>
            </a:r>
            <a:r>
              <a:rPr lang="en-US" altLang="zh-CN" sz="1200" b="1" i="1" u="none" strike="noStrike" kern="1200" cap="small" dirty="0" err="1" smtClean="0">
                <a:solidFill>
                  <a:schemeClr val="tx1"/>
                </a:solidFill>
                <a:effectLst/>
                <a:latin typeface="+mn-lt"/>
                <a:ea typeface="+mn-ea"/>
                <a:cs typeface="+mn-cs"/>
                <a:hlinkClick r:id="rId6" tooltip="Wikipedia:发音重拼"/>
              </a:rPr>
              <a:t>lin</a:t>
            </a:r>
            <a:r>
              <a:rPr lang="en-US" altLang="zh-CN" sz="1200" b="0" i="1" u="none" strike="noStrike" kern="1200" dirty="0" err="1" smtClean="0">
                <a:solidFill>
                  <a:schemeClr val="tx1"/>
                </a:solidFill>
                <a:effectLst/>
                <a:latin typeface="+mn-lt"/>
                <a:ea typeface="+mn-ea"/>
                <a:cs typeface="+mn-cs"/>
                <a:hlinkClick r:id="rId6" tooltip="Wikipedia:发音重拼"/>
              </a:rPr>
              <a:t>-əks</a:t>
            </a:r>
            <a:r>
              <a:rPr lang="zh-CN" altLang="en-US" sz="1200" b="0" i="0" kern="1200" dirty="0" smtClean="0">
                <a:solidFill>
                  <a:schemeClr val="tx1"/>
                </a:solidFill>
                <a:effectLst/>
                <a:latin typeface="+mn-lt"/>
                <a:ea typeface="+mn-ea"/>
                <a:cs typeface="+mn-cs"/>
              </a:rPr>
              <a:t>）是一种</a:t>
            </a:r>
            <a:r>
              <a:rPr lang="zh-CN" altLang="en-US" sz="1200" b="0" i="0" u="none" strike="noStrike" kern="1200" dirty="0" smtClean="0">
                <a:solidFill>
                  <a:schemeClr val="tx1"/>
                </a:solidFill>
                <a:effectLst/>
                <a:latin typeface="+mn-lt"/>
                <a:ea typeface="+mn-ea"/>
                <a:cs typeface="+mn-cs"/>
                <a:hlinkClick r:id="rId7" tooltip="自由及开放源代码软件"/>
              </a:rPr>
              <a:t>自由和开放源代码</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8" tooltip="类Unix系统"/>
              </a:rPr>
              <a:t>类</a:t>
            </a:r>
            <a:r>
              <a:rPr lang="en-US" altLang="zh-CN" sz="1200" b="0" i="0" u="none" strike="noStrike" kern="1200" dirty="0" smtClean="0">
                <a:solidFill>
                  <a:schemeClr val="tx1"/>
                </a:solidFill>
                <a:effectLst/>
                <a:latin typeface="+mn-lt"/>
                <a:ea typeface="+mn-ea"/>
                <a:cs typeface="+mn-cs"/>
                <a:hlinkClick r:id="rId8" tooltip="类Unix系统"/>
              </a:rPr>
              <a:t>UNIX</a:t>
            </a:r>
            <a:r>
              <a:rPr lang="zh-CN" altLang="en-US" sz="1200" b="0" i="0" u="none" strike="noStrike" kern="1200" dirty="0" smtClean="0">
                <a:solidFill>
                  <a:schemeClr val="tx1"/>
                </a:solidFill>
                <a:effectLst/>
                <a:latin typeface="+mn-lt"/>
                <a:ea typeface="+mn-ea"/>
                <a:cs typeface="+mn-cs"/>
                <a:hlinkClick r:id="rId9" tooltip="操作系统"/>
              </a:rPr>
              <a:t>操作系统</a:t>
            </a:r>
            <a:r>
              <a:rPr lang="zh-CN" altLang="en-US" sz="1200" b="0" i="0" kern="1200" dirty="0" smtClean="0">
                <a:solidFill>
                  <a:schemeClr val="tx1"/>
                </a:solidFill>
                <a:effectLst/>
                <a:latin typeface="+mn-lt"/>
                <a:ea typeface="+mn-ea"/>
                <a:cs typeface="+mn-cs"/>
              </a:rPr>
              <a:t>。该操作系统的</a:t>
            </a:r>
            <a:r>
              <a:rPr lang="zh-CN" altLang="en-US" sz="1200" b="0" i="0" u="none" strike="noStrike" kern="1200" dirty="0" smtClean="0">
                <a:solidFill>
                  <a:schemeClr val="tx1"/>
                </a:solidFill>
                <a:effectLst/>
                <a:latin typeface="+mn-lt"/>
                <a:ea typeface="+mn-ea"/>
                <a:cs typeface="+mn-cs"/>
                <a:hlinkClick r:id="rId10" tooltip="内核"/>
              </a:rPr>
              <a:t>内核</a:t>
            </a:r>
            <a:r>
              <a:rPr lang="zh-CN" altLang="en-US" sz="1200" b="0" i="0" kern="1200" dirty="0" smtClean="0">
                <a:solidFill>
                  <a:schemeClr val="tx1"/>
                </a:solidFill>
                <a:effectLst/>
                <a:latin typeface="+mn-lt"/>
                <a:ea typeface="+mn-ea"/>
                <a:cs typeface="+mn-cs"/>
              </a:rPr>
              <a:t>由</a:t>
            </a:r>
            <a:r>
              <a:rPr lang="zh-CN" altLang="en-US" sz="1200" b="0" i="0" u="none" strike="noStrike" kern="1200" dirty="0" smtClean="0">
                <a:solidFill>
                  <a:schemeClr val="tx1"/>
                </a:solidFill>
                <a:effectLst/>
                <a:latin typeface="+mn-lt"/>
                <a:ea typeface="+mn-ea"/>
                <a:cs typeface="+mn-cs"/>
                <a:hlinkClick r:id="rId11" tooltip="林纳斯·托瓦兹"/>
              </a:rPr>
              <a:t>林纳斯</a:t>
            </a:r>
            <a:r>
              <a:rPr lang="en-US" altLang="zh-CN" sz="1200" b="0" i="0" u="none" strike="noStrike" kern="1200" dirty="0" smtClean="0">
                <a:solidFill>
                  <a:schemeClr val="tx1"/>
                </a:solidFill>
                <a:effectLst/>
                <a:latin typeface="+mn-lt"/>
                <a:ea typeface="+mn-ea"/>
                <a:cs typeface="+mn-cs"/>
                <a:hlinkClick r:id="rId11" tooltip="林纳斯·托瓦兹"/>
              </a:rPr>
              <a:t>·</a:t>
            </a:r>
            <a:r>
              <a:rPr lang="zh-CN" altLang="en-US" sz="1200" b="0" i="0" u="none" strike="noStrike" kern="1200" dirty="0" smtClean="0">
                <a:solidFill>
                  <a:schemeClr val="tx1"/>
                </a:solidFill>
                <a:effectLst/>
                <a:latin typeface="+mn-lt"/>
                <a:ea typeface="+mn-ea"/>
                <a:cs typeface="+mn-cs"/>
                <a:hlinkClick r:id="rId11" tooltip="林纳斯·托瓦兹"/>
              </a:rPr>
              <a:t>托瓦兹</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1991</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日首次发布。</a:t>
            </a:r>
            <a:r>
              <a:rPr lang="en-US" altLang="zh-CN" sz="1200" b="0" i="0" u="none" strike="noStrike" kern="1200" baseline="30000" dirty="0" smtClean="0">
                <a:solidFill>
                  <a:schemeClr val="tx1"/>
                </a:solidFill>
                <a:effectLst/>
                <a:latin typeface="+mn-lt"/>
                <a:ea typeface="+mn-ea"/>
                <a:cs typeface="+mn-cs"/>
                <a:hlinkClick r:id="rId12"/>
              </a:rPr>
              <a:t>[5]</a:t>
            </a:r>
            <a:r>
              <a:rPr lang="en-US" altLang="zh-CN" sz="1200" b="0" i="0" u="none" strike="noStrike" kern="1200" baseline="30000" dirty="0" smtClean="0">
                <a:solidFill>
                  <a:schemeClr val="tx1"/>
                </a:solidFill>
                <a:effectLst/>
                <a:latin typeface="+mn-lt"/>
                <a:ea typeface="+mn-ea"/>
                <a:cs typeface="+mn-cs"/>
                <a:hlinkClick r:id="rId13"/>
              </a:rPr>
              <a:t>[6]</a:t>
            </a:r>
            <a:r>
              <a:rPr lang="zh-CN" altLang="en-US" sz="1200" b="0" i="0" kern="1200" dirty="0" smtClean="0">
                <a:solidFill>
                  <a:schemeClr val="tx1"/>
                </a:solidFill>
                <a:effectLst/>
                <a:latin typeface="+mn-lt"/>
                <a:ea typeface="+mn-ea"/>
                <a:cs typeface="+mn-cs"/>
              </a:rPr>
              <a:t>，在加上</a:t>
            </a:r>
            <a:r>
              <a:rPr lang="zh-CN" altLang="en-US" sz="1200" b="0" i="0" u="none" strike="noStrike" kern="1200" dirty="0" smtClean="0">
                <a:solidFill>
                  <a:schemeClr val="tx1"/>
                </a:solidFill>
                <a:effectLst/>
                <a:latin typeface="+mn-lt"/>
                <a:ea typeface="+mn-ea"/>
                <a:cs typeface="+mn-cs"/>
                <a:hlinkClick r:id="rId14" tooltip="用户空间"/>
              </a:rPr>
              <a:t>用户空间</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15" tooltip="应用程序"/>
              </a:rPr>
              <a:t>应用程序</a:t>
            </a:r>
            <a:r>
              <a:rPr lang="zh-CN" altLang="en-US" sz="1200" b="0" i="0" kern="1200" dirty="0" smtClean="0">
                <a:solidFill>
                  <a:schemeClr val="tx1"/>
                </a:solidFill>
                <a:effectLst/>
                <a:latin typeface="+mn-lt"/>
                <a:ea typeface="+mn-ea"/>
                <a:cs typeface="+mn-cs"/>
              </a:rPr>
              <a:t>之后，成为</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操作系统。</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也是</a:t>
            </a:r>
            <a:r>
              <a:rPr lang="zh-CN" altLang="en-US" sz="1200" b="0" i="0" u="none" strike="noStrike" kern="1200" dirty="0" smtClean="0">
                <a:solidFill>
                  <a:schemeClr val="tx1"/>
                </a:solidFill>
                <a:effectLst/>
                <a:latin typeface="+mn-lt"/>
                <a:ea typeface="+mn-ea"/>
                <a:cs typeface="+mn-cs"/>
                <a:hlinkClick r:id="rId16" tooltip="自由软件"/>
              </a:rPr>
              <a:t>自由软件</a:t>
            </a:r>
            <a:r>
              <a:rPr lang="zh-CN" altLang="en-US" sz="1200" b="0" i="0" kern="1200" dirty="0" smtClean="0">
                <a:solidFill>
                  <a:schemeClr val="tx1"/>
                </a:solidFill>
                <a:effectLst/>
                <a:latin typeface="+mn-lt"/>
                <a:ea typeface="+mn-ea"/>
                <a:cs typeface="+mn-cs"/>
              </a:rPr>
              <a:t>和</a:t>
            </a:r>
            <a:r>
              <a:rPr lang="zh-CN" altLang="en-US" sz="1200" b="0" i="0" u="none" strike="noStrike" kern="1200" dirty="0" smtClean="0">
                <a:solidFill>
                  <a:schemeClr val="tx1"/>
                </a:solidFill>
                <a:effectLst/>
                <a:latin typeface="+mn-lt"/>
                <a:ea typeface="+mn-ea"/>
                <a:cs typeface="+mn-cs"/>
                <a:hlinkClick r:id="rId17" tooltip="开放源代码软件"/>
              </a:rPr>
              <a:t>开放源代码软件</a:t>
            </a:r>
            <a:r>
              <a:rPr lang="zh-CN" altLang="en-US" sz="1200" b="0" i="0" kern="1200" dirty="0" smtClean="0">
                <a:solidFill>
                  <a:schemeClr val="tx1"/>
                </a:solidFill>
                <a:effectLst/>
                <a:latin typeface="+mn-lt"/>
                <a:ea typeface="+mn-ea"/>
                <a:cs typeface="+mn-cs"/>
              </a:rPr>
              <a:t>发展中最著名的例子。只要遵循</a:t>
            </a:r>
            <a:r>
              <a:rPr lang="en-US" altLang="zh-CN" sz="1200" b="0" i="0" u="none" strike="noStrike" kern="1200" dirty="0" smtClean="0">
                <a:solidFill>
                  <a:schemeClr val="tx1"/>
                </a:solidFill>
                <a:effectLst/>
                <a:latin typeface="+mn-lt"/>
                <a:ea typeface="+mn-ea"/>
                <a:cs typeface="+mn-cs"/>
                <a:hlinkClick r:id="rId18" tooltip="GNU通用公共许可证"/>
              </a:rPr>
              <a:t>GNU</a:t>
            </a:r>
            <a:r>
              <a:rPr lang="zh-CN" altLang="en-US" sz="1200" b="0" i="0" u="none" strike="noStrike" kern="1200" dirty="0" smtClean="0">
                <a:solidFill>
                  <a:schemeClr val="tx1"/>
                </a:solidFill>
                <a:effectLst/>
                <a:latin typeface="+mn-lt"/>
                <a:ea typeface="+mn-ea"/>
                <a:cs typeface="+mn-cs"/>
                <a:hlinkClick r:id="rId18" tooltip="GNU通用公共许可证"/>
              </a:rPr>
              <a:t>通用公共许可证</a:t>
            </a:r>
            <a:r>
              <a:rPr lang="zh-CN" altLang="en-US" sz="1200" b="0" i="0" kern="1200" dirty="0" smtClean="0">
                <a:solidFill>
                  <a:schemeClr val="tx1"/>
                </a:solidFill>
                <a:effectLst/>
                <a:latin typeface="+mn-lt"/>
                <a:ea typeface="+mn-ea"/>
                <a:cs typeface="+mn-cs"/>
              </a:rPr>
              <a:t>，任何个人和机构都可以自由地使用</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的所有底层</a:t>
            </a:r>
            <a:r>
              <a:rPr lang="zh-CN" altLang="en-US" sz="1200" b="0" i="0" u="none" strike="noStrike" kern="1200" dirty="0" smtClean="0">
                <a:solidFill>
                  <a:schemeClr val="tx1"/>
                </a:solidFill>
                <a:effectLst/>
                <a:latin typeface="+mn-lt"/>
                <a:ea typeface="+mn-ea"/>
                <a:cs typeface="+mn-cs"/>
                <a:hlinkClick r:id="rId19" tooltip="源代码"/>
              </a:rPr>
              <a:t>源代码</a:t>
            </a:r>
            <a:r>
              <a:rPr lang="zh-CN" altLang="en-US" sz="1200" b="0" i="0" kern="1200" dirty="0" smtClean="0">
                <a:solidFill>
                  <a:schemeClr val="tx1"/>
                </a:solidFill>
                <a:effectLst/>
                <a:latin typeface="+mn-lt"/>
                <a:ea typeface="+mn-ea"/>
                <a:cs typeface="+mn-cs"/>
              </a:rPr>
              <a:t>，也可以自由地修改和再发布。大多数</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系统还包括像提供</a:t>
            </a:r>
            <a:r>
              <a:rPr lang="en-US" altLang="zh-CN" sz="1200" b="0" i="0" u="none" strike="noStrike" kern="1200" dirty="0" smtClean="0">
                <a:solidFill>
                  <a:schemeClr val="tx1"/>
                </a:solidFill>
                <a:effectLst/>
                <a:latin typeface="+mn-lt"/>
                <a:ea typeface="+mn-ea"/>
                <a:cs typeface="+mn-cs"/>
                <a:hlinkClick r:id="rId20" tooltip="GUI"/>
              </a:rPr>
              <a:t>GUI</a:t>
            </a:r>
            <a:r>
              <a:rPr lang="zh-CN" altLang="en-US" sz="1200" b="0" i="0" kern="1200" dirty="0" smtClean="0">
                <a:solidFill>
                  <a:schemeClr val="tx1"/>
                </a:solidFill>
                <a:effectLst/>
                <a:latin typeface="+mn-lt"/>
                <a:ea typeface="+mn-ea"/>
                <a:cs typeface="+mn-cs"/>
              </a:rPr>
              <a:t>的</a:t>
            </a:r>
            <a:r>
              <a:rPr lang="en-US" altLang="zh-CN" sz="1200" b="0" i="0" u="none" strike="noStrike" kern="1200" dirty="0" smtClean="0">
                <a:solidFill>
                  <a:schemeClr val="tx1"/>
                </a:solidFill>
                <a:effectLst/>
                <a:latin typeface="+mn-lt"/>
                <a:ea typeface="+mn-ea"/>
                <a:cs typeface="+mn-cs"/>
                <a:hlinkClick r:id="rId21" tooltip="X Window"/>
              </a:rPr>
              <a:t>X Window</a:t>
            </a:r>
            <a:r>
              <a:rPr lang="zh-CN" altLang="en-US" sz="1200" b="0" i="0" kern="1200" dirty="0" smtClean="0">
                <a:solidFill>
                  <a:schemeClr val="tx1"/>
                </a:solidFill>
                <a:effectLst/>
                <a:latin typeface="+mn-lt"/>
                <a:ea typeface="+mn-ea"/>
                <a:cs typeface="+mn-cs"/>
              </a:rPr>
              <a:t>之类的程序。除了一部分专家之外，大多数人都是直接使用</a:t>
            </a:r>
            <a:r>
              <a:rPr lang="en-US" altLang="zh-CN" sz="1200" b="0" i="0" u="none" strike="noStrike" kern="1200" dirty="0" smtClean="0">
                <a:solidFill>
                  <a:schemeClr val="tx1"/>
                </a:solidFill>
                <a:effectLst/>
                <a:latin typeface="+mn-lt"/>
                <a:ea typeface="+mn-ea"/>
                <a:cs typeface="+mn-cs"/>
                <a:hlinkClick r:id="rId22" tooltip="Linux发行版"/>
              </a:rPr>
              <a:t>Linux</a:t>
            </a:r>
            <a:r>
              <a:rPr lang="zh-CN" altLang="en-US" sz="1200" b="0" i="0" u="none" strike="noStrike" kern="1200" dirty="0" smtClean="0">
                <a:solidFill>
                  <a:schemeClr val="tx1"/>
                </a:solidFill>
                <a:effectLst/>
                <a:latin typeface="+mn-lt"/>
                <a:ea typeface="+mn-ea"/>
                <a:cs typeface="+mn-cs"/>
                <a:hlinkClick r:id="rId22" tooltip="Linux发行版"/>
              </a:rPr>
              <a:t>发行版</a:t>
            </a:r>
            <a:r>
              <a:rPr lang="zh-CN" altLang="en-US" sz="1200" b="0" i="0" kern="1200" dirty="0" smtClean="0">
                <a:solidFill>
                  <a:schemeClr val="tx1"/>
                </a:solidFill>
                <a:effectLst/>
                <a:latin typeface="+mn-lt"/>
                <a:ea typeface="+mn-ea"/>
                <a:cs typeface="+mn-cs"/>
              </a:rPr>
              <a:t>，而不是自己选择每一样组件或自行设置。</a:t>
            </a:r>
          </a:p>
          <a:p>
            <a:r>
              <a:rPr lang="zh-CN" altLang="en-US" sz="1200" b="0" i="0" kern="1200" dirty="0" smtClean="0">
                <a:solidFill>
                  <a:schemeClr val="tx1"/>
                </a:solidFill>
                <a:effectLst/>
                <a:latin typeface="+mn-lt"/>
                <a:ea typeface="+mn-ea"/>
                <a:cs typeface="+mn-cs"/>
              </a:rPr>
              <a:t>严格来讲，术语</a:t>
            </a:r>
            <a:r>
              <a:rPr lang="en-US" altLang="zh-CN" sz="1200" b="1"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只表示操作系统内核本身，但通常采用</a:t>
            </a:r>
            <a:r>
              <a:rPr lang="en-US" altLang="zh-CN" sz="1200" b="0" i="0" u="none" strike="noStrike" kern="1200" dirty="0" smtClean="0">
                <a:solidFill>
                  <a:schemeClr val="tx1"/>
                </a:solidFill>
                <a:effectLst/>
                <a:latin typeface="+mn-lt"/>
                <a:ea typeface="+mn-ea"/>
                <a:cs typeface="+mn-cs"/>
                <a:hlinkClick r:id="rId23" tooltip="Linux内核"/>
              </a:rPr>
              <a:t>Linux</a:t>
            </a:r>
            <a:r>
              <a:rPr lang="zh-CN" altLang="en-US" sz="1200" b="0" i="0" u="none" strike="noStrike" kern="1200" dirty="0" smtClean="0">
                <a:solidFill>
                  <a:schemeClr val="tx1"/>
                </a:solidFill>
                <a:effectLst/>
                <a:latin typeface="+mn-lt"/>
                <a:ea typeface="+mn-ea"/>
                <a:cs typeface="+mn-cs"/>
                <a:hlinkClick r:id="rId23" tooltip="Linux内核"/>
              </a:rPr>
              <a:t>内核</a:t>
            </a:r>
            <a:r>
              <a:rPr lang="zh-CN" altLang="en-US" sz="1200" b="0" i="0" kern="1200" dirty="0" smtClean="0">
                <a:solidFill>
                  <a:schemeClr val="tx1"/>
                </a:solidFill>
                <a:effectLst/>
                <a:latin typeface="+mn-lt"/>
                <a:ea typeface="+mn-ea"/>
                <a:cs typeface="+mn-cs"/>
              </a:rPr>
              <a:t>来表达该意思。</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则常用来指基于</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内核的完整操作系统，包括</a:t>
            </a:r>
            <a:r>
              <a:rPr lang="en-US" altLang="zh-CN" sz="1200" b="0" i="0" u="none" strike="noStrike" kern="1200" dirty="0" smtClean="0">
                <a:solidFill>
                  <a:schemeClr val="tx1"/>
                </a:solidFill>
                <a:effectLst/>
                <a:latin typeface="+mn-lt"/>
                <a:ea typeface="+mn-ea"/>
                <a:cs typeface="+mn-cs"/>
                <a:hlinkClick r:id="rId20" tooltip="GUI"/>
              </a:rPr>
              <a:t>GUI</a:t>
            </a:r>
            <a:r>
              <a:rPr lang="zh-CN" altLang="en-US" sz="1200" b="0" i="0" kern="1200" dirty="0" smtClean="0">
                <a:solidFill>
                  <a:schemeClr val="tx1"/>
                </a:solidFill>
                <a:effectLst/>
                <a:latin typeface="+mn-lt"/>
                <a:ea typeface="+mn-ea"/>
                <a:cs typeface="+mn-cs"/>
              </a:rPr>
              <a:t>组件和许多其他实用工具。由于这些支持用户空间的系统工具和库主要由</a:t>
            </a:r>
            <a:r>
              <a:rPr lang="zh-CN" altLang="en-US" sz="1200" b="0" i="0" u="none" strike="noStrike" kern="1200" dirty="0" smtClean="0">
                <a:solidFill>
                  <a:schemeClr val="tx1"/>
                </a:solidFill>
                <a:effectLst/>
                <a:latin typeface="+mn-lt"/>
                <a:ea typeface="+mn-ea"/>
                <a:cs typeface="+mn-cs"/>
                <a:hlinkClick r:id="rId24" tooltip="理查德·斯托曼"/>
              </a:rPr>
              <a:t>理查德</a:t>
            </a:r>
            <a:r>
              <a:rPr lang="en-US" altLang="zh-CN" sz="1200" b="0" i="0" u="none" strike="noStrike" kern="1200" dirty="0" smtClean="0">
                <a:solidFill>
                  <a:schemeClr val="tx1"/>
                </a:solidFill>
                <a:effectLst/>
                <a:latin typeface="+mn-lt"/>
                <a:ea typeface="+mn-ea"/>
                <a:cs typeface="+mn-cs"/>
                <a:hlinkClick r:id="rId24" tooltip="理查德·斯托曼"/>
              </a:rPr>
              <a:t>·</a:t>
            </a:r>
            <a:r>
              <a:rPr lang="zh-CN" altLang="en-US" sz="1200" b="0" i="0" u="none" strike="noStrike" kern="1200" dirty="0" smtClean="0">
                <a:solidFill>
                  <a:schemeClr val="tx1"/>
                </a:solidFill>
                <a:effectLst/>
                <a:latin typeface="+mn-lt"/>
                <a:ea typeface="+mn-ea"/>
                <a:cs typeface="+mn-cs"/>
                <a:hlinkClick r:id="rId24" tooltip="理查德·斯托曼"/>
              </a:rPr>
              <a:t>斯托曼</a:t>
            </a:r>
            <a:r>
              <a:rPr lang="zh-CN" altLang="en-US" sz="1200" b="0" i="0" kern="1200" dirty="0" smtClean="0">
                <a:solidFill>
                  <a:schemeClr val="tx1"/>
                </a:solidFill>
                <a:effectLst/>
                <a:latin typeface="+mn-lt"/>
                <a:ea typeface="+mn-ea"/>
                <a:cs typeface="+mn-cs"/>
              </a:rPr>
              <a:t>于</a:t>
            </a:r>
            <a:r>
              <a:rPr lang="en-US" altLang="zh-CN" sz="1200" b="0" i="0" kern="1200" dirty="0" smtClean="0">
                <a:solidFill>
                  <a:schemeClr val="tx1"/>
                </a:solidFill>
                <a:effectLst/>
                <a:latin typeface="+mn-lt"/>
                <a:ea typeface="+mn-ea"/>
                <a:cs typeface="+mn-cs"/>
              </a:rPr>
              <a:t>1983</a:t>
            </a:r>
            <a:r>
              <a:rPr lang="zh-CN" altLang="en-US" sz="1200" b="0" i="0" kern="1200" dirty="0" smtClean="0">
                <a:solidFill>
                  <a:schemeClr val="tx1"/>
                </a:solidFill>
                <a:effectLst/>
                <a:latin typeface="+mn-lt"/>
                <a:ea typeface="+mn-ea"/>
                <a:cs typeface="+mn-cs"/>
              </a:rPr>
              <a:t>年发起的</a:t>
            </a:r>
            <a:r>
              <a:rPr lang="en-US" altLang="zh-CN" sz="1200" b="0" i="0" u="none" strike="noStrike" kern="1200" dirty="0" smtClean="0">
                <a:solidFill>
                  <a:schemeClr val="tx1"/>
                </a:solidFill>
                <a:effectLst/>
                <a:latin typeface="+mn-lt"/>
                <a:ea typeface="+mn-ea"/>
                <a:cs typeface="+mn-cs"/>
                <a:hlinkClick r:id="rId25" tooltip="GNU计划"/>
              </a:rPr>
              <a:t>GNU</a:t>
            </a:r>
            <a:r>
              <a:rPr lang="zh-CN" altLang="en-US" sz="1200" b="0" i="0" u="none" strike="noStrike" kern="1200" dirty="0" smtClean="0">
                <a:solidFill>
                  <a:schemeClr val="tx1"/>
                </a:solidFill>
                <a:effectLst/>
                <a:latin typeface="+mn-lt"/>
                <a:ea typeface="+mn-ea"/>
                <a:cs typeface="+mn-cs"/>
                <a:hlinkClick r:id="rId25" tooltip="GNU计划"/>
              </a:rPr>
              <a:t>计划</a:t>
            </a:r>
            <a:r>
              <a:rPr lang="zh-CN" altLang="en-US" sz="1200" b="0" i="0" kern="1200" dirty="0" smtClean="0">
                <a:solidFill>
                  <a:schemeClr val="tx1"/>
                </a:solidFill>
                <a:effectLst/>
                <a:latin typeface="+mn-lt"/>
                <a:ea typeface="+mn-ea"/>
                <a:cs typeface="+mn-cs"/>
              </a:rPr>
              <a:t>提供，</a:t>
            </a:r>
            <a:r>
              <a:rPr lang="zh-CN" altLang="en-US" sz="1200" b="0" i="0" u="none" strike="noStrike" kern="1200" dirty="0" smtClean="0">
                <a:solidFill>
                  <a:schemeClr val="tx1"/>
                </a:solidFill>
                <a:effectLst/>
                <a:latin typeface="+mn-lt"/>
                <a:ea typeface="+mn-ea"/>
                <a:cs typeface="+mn-cs"/>
                <a:hlinkClick r:id="rId26" tooltip="自由软件基金会"/>
              </a:rPr>
              <a:t>自由软件基金会</a:t>
            </a:r>
            <a:r>
              <a:rPr lang="zh-CN" altLang="en-US" sz="1200" b="0" i="0" kern="1200" dirty="0" smtClean="0">
                <a:solidFill>
                  <a:schemeClr val="tx1"/>
                </a:solidFill>
                <a:effectLst/>
                <a:latin typeface="+mn-lt"/>
                <a:ea typeface="+mn-ea"/>
                <a:cs typeface="+mn-cs"/>
              </a:rPr>
              <a:t>提议将该组合系统命名为</a:t>
            </a:r>
            <a:r>
              <a:rPr lang="en-US" altLang="zh-CN" sz="1200" b="1" i="0" kern="1200" dirty="0" smtClean="0">
                <a:solidFill>
                  <a:schemeClr val="tx1"/>
                </a:solidFill>
                <a:effectLst/>
                <a:latin typeface="+mn-lt"/>
                <a:ea typeface="+mn-ea"/>
                <a:cs typeface="+mn-cs"/>
              </a:rPr>
              <a:t>GNU/Linux</a:t>
            </a:r>
            <a:r>
              <a:rPr lang="en-US" altLang="zh-CN" sz="1200" b="0" i="0" u="none" strike="noStrike" kern="1200" baseline="30000" dirty="0" smtClean="0">
                <a:solidFill>
                  <a:schemeClr val="tx1"/>
                </a:solidFill>
                <a:effectLst/>
                <a:latin typeface="+mn-lt"/>
                <a:ea typeface="+mn-ea"/>
                <a:cs typeface="+mn-cs"/>
                <a:hlinkClick r:id="rId27"/>
              </a:rPr>
              <a:t>[7]</a:t>
            </a:r>
            <a:r>
              <a:rPr lang="en-US" altLang="zh-CN" sz="1200" b="0" i="0" u="none" strike="noStrike" kern="1200" baseline="30000" dirty="0" smtClean="0">
                <a:solidFill>
                  <a:schemeClr val="tx1"/>
                </a:solidFill>
                <a:effectLst/>
                <a:latin typeface="+mn-lt"/>
                <a:ea typeface="+mn-ea"/>
                <a:cs typeface="+mn-cs"/>
                <a:hlinkClick r:id="rId28"/>
              </a:rPr>
              <a:t>[8]</a:t>
            </a:r>
            <a:r>
              <a:rPr lang="zh-CN" altLang="en-US" sz="1200" b="0" i="0" kern="1200" dirty="0" smtClean="0">
                <a:solidFill>
                  <a:schemeClr val="tx1"/>
                </a:solidFill>
                <a:effectLst/>
                <a:latin typeface="+mn-lt"/>
                <a:ea typeface="+mn-ea"/>
                <a:cs typeface="+mn-cs"/>
              </a:rPr>
              <a:t>，但</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不属于</a:t>
            </a:r>
            <a:r>
              <a:rPr lang="en-US" altLang="zh-CN" sz="1200" b="0" i="0" u="none" strike="noStrike" kern="1200" dirty="0" smtClean="0">
                <a:solidFill>
                  <a:schemeClr val="tx1"/>
                </a:solidFill>
                <a:effectLst/>
                <a:latin typeface="+mn-lt"/>
                <a:ea typeface="+mn-ea"/>
                <a:cs typeface="+mn-cs"/>
                <a:hlinkClick r:id="rId25" tooltip="GNU计划"/>
              </a:rPr>
              <a:t>GNU</a:t>
            </a:r>
            <a:r>
              <a:rPr lang="zh-CN" altLang="en-US" sz="1200" b="0" i="0" u="none" strike="noStrike" kern="1200" dirty="0" smtClean="0">
                <a:solidFill>
                  <a:schemeClr val="tx1"/>
                </a:solidFill>
                <a:effectLst/>
                <a:latin typeface="+mn-lt"/>
                <a:ea typeface="+mn-ea"/>
                <a:cs typeface="+mn-cs"/>
                <a:hlinkClick r:id="rId25" tooltip="GNU计划"/>
              </a:rPr>
              <a:t>计划</a:t>
            </a:r>
            <a:r>
              <a:rPr lang="zh-CN" altLang="en-US" sz="1200" b="0" i="0" kern="1200" dirty="0" smtClean="0">
                <a:solidFill>
                  <a:schemeClr val="tx1"/>
                </a:solidFill>
                <a:effectLst/>
                <a:latin typeface="+mn-lt"/>
                <a:ea typeface="+mn-ea"/>
                <a:cs typeface="+mn-cs"/>
              </a:rPr>
              <a:t>，这个名称并没有得到社区的一致认同。</a:t>
            </a:r>
          </a:p>
          <a:p>
            <a:endParaRPr lang="zh-CN" altLang="en-US" dirty="0"/>
          </a:p>
        </p:txBody>
      </p:sp>
      <p:sp>
        <p:nvSpPr>
          <p:cNvPr id="4" name="灯片编号占位符 3"/>
          <p:cNvSpPr>
            <a:spLocks noGrp="1"/>
          </p:cNvSpPr>
          <p:nvPr>
            <p:ph type="sldNum" sz="quarter" idx="10"/>
          </p:nvPr>
        </p:nvSpPr>
        <p:spPr/>
        <p:txBody>
          <a:bodyPr/>
          <a:lstStyle/>
          <a:p>
            <a:fld id="{76860BE4-FFB8-4BAC-BBC2-D4184CBEAC87}" type="slidenum">
              <a:rPr lang="zh-CN" altLang="en-US" smtClean="0"/>
              <a:t>2</a:t>
            </a:fld>
            <a:endParaRPr lang="zh-CN" altLang="en-US"/>
          </a:p>
        </p:txBody>
      </p:sp>
    </p:spTree>
    <p:extLst>
      <p:ext uri="{BB962C8B-B14F-4D97-AF65-F5344CB8AC3E}">
        <p14:creationId xmlns:p14="http://schemas.microsoft.com/office/powerpoint/2010/main" val="1064690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UNIX</a:t>
            </a:r>
            <a:r>
              <a:rPr lang="zh-CN" altLang="en-US" dirty="0" smtClean="0"/>
              <a:t>操作系统（英语：</a:t>
            </a:r>
            <a:r>
              <a:rPr lang="en-US" altLang="zh-CN" dirty="0" smtClean="0"/>
              <a:t>UNIX</a:t>
            </a:r>
            <a:r>
              <a:rPr lang="zh-CN" altLang="en-US" dirty="0" smtClean="0"/>
              <a:t>），是美国</a:t>
            </a:r>
            <a:r>
              <a:rPr lang="en-US" altLang="zh-CN" dirty="0" smtClean="0"/>
              <a:t>AT&amp;T</a:t>
            </a:r>
            <a:r>
              <a:rPr lang="zh-CN" altLang="en-US" dirty="0" smtClean="0"/>
              <a:t>公司贝尔实验室于</a:t>
            </a:r>
            <a:r>
              <a:rPr lang="en-US" altLang="zh-CN" dirty="0" smtClean="0"/>
              <a:t>1969</a:t>
            </a:r>
            <a:r>
              <a:rPr lang="zh-CN" altLang="en-US" dirty="0" smtClean="0"/>
              <a:t>年完成的操作系统。最早由肯</a:t>
            </a:r>
            <a:r>
              <a:rPr lang="en-US" altLang="zh-CN" dirty="0" smtClean="0"/>
              <a:t>·</a:t>
            </a:r>
            <a:r>
              <a:rPr lang="zh-CN" altLang="en-US" dirty="0" smtClean="0"/>
              <a:t>汤普逊（</a:t>
            </a:r>
            <a:r>
              <a:rPr lang="en-US" altLang="zh-CN" dirty="0" smtClean="0"/>
              <a:t>Ken Thompson</a:t>
            </a:r>
            <a:r>
              <a:rPr lang="zh-CN" altLang="en-US" dirty="0" smtClean="0"/>
              <a:t>），丹尼斯</a:t>
            </a:r>
            <a:r>
              <a:rPr lang="en-US" altLang="zh-CN" dirty="0" smtClean="0"/>
              <a:t>·</a:t>
            </a:r>
            <a:r>
              <a:rPr lang="zh-CN" altLang="en-US" dirty="0" smtClean="0"/>
              <a:t>里奇（</a:t>
            </a:r>
            <a:r>
              <a:rPr lang="en-US" altLang="zh-CN" dirty="0" smtClean="0"/>
              <a:t>Dennis Ritchie</a:t>
            </a:r>
            <a:r>
              <a:rPr lang="zh-CN" altLang="en-US" dirty="0" smtClean="0"/>
              <a:t>），道格拉斯</a:t>
            </a:r>
            <a:r>
              <a:rPr lang="en-US" altLang="zh-CN" dirty="0" smtClean="0"/>
              <a:t>·</a:t>
            </a:r>
            <a:r>
              <a:rPr lang="zh-CN" altLang="en-US" dirty="0" smtClean="0"/>
              <a:t>麦克罗伊（</a:t>
            </a:r>
            <a:r>
              <a:rPr lang="en-US" altLang="zh-CN" dirty="0" smtClean="0"/>
              <a:t>Douglas McIlroy</a:t>
            </a:r>
            <a:r>
              <a:rPr lang="zh-CN" altLang="en-US" dirty="0" smtClean="0"/>
              <a:t>），和乔伊</a:t>
            </a:r>
            <a:r>
              <a:rPr lang="en-US" altLang="zh-CN" dirty="0" smtClean="0"/>
              <a:t>·</a:t>
            </a:r>
            <a:r>
              <a:rPr lang="zh-CN" altLang="en-US" dirty="0" smtClean="0"/>
              <a:t>欧桑纳于</a:t>
            </a:r>
            <a:r>
              <a:rPr lang="en-US" altLang="zh-CN" dirty="0" smtClean="0"/>
              <a:t>1969</a:t>
            </a:r>
            <a:r>
              <a:rPr lang="zh-CN" altLang="en-US" dirty="0" smtClean="0"/>
              <a:t>年在</a:t>
            </a:r>
            <a:r>
              <a:rPr lang="en-US" altLang="zh-CN" dirty="0" smtClean="0"/>
              <a:t>AT&amp;T</a:t>
            </a:r>
            <a:r>
              <a:rPr lang="zh-CN" altLang="en-US" dirty="0" smtClean="0"/>
              <a:t>贝尔实验室开发。于</a:t>
            </a:r>
            <a:r>
              <a:rPr lang="en-US" altLang="zh-CN" dirty="0" smtClean="0"/>
              <a:t>1971</a:t>
            </a:r>
            <a:r>
              <a:rPr lang="zh-CN" altLang="en-US" dirty="0" smtClean="0"/>
              <a:t>年首次发布，最初是完全用汇编语言编写，这在当时是一种普遍的做法</a:t>
            </a:r>
            <a:r>
              <a:rPr lang="en-US" altLang="zh-CN" dirty="0" smtClean="0"/>
              <a:t>[</a:t>
            </a:r>
            <a:r>
              <a:rPr lang="zh-CN" altLang="en-US" dirty="0" smtClean="0"/>
              <a:t>来源请求</a:t>
            </a:r>
            <a:r>
              <a:rPr lang="en-US" altLang="zh-CN" dirty="0" smtClean="0"/>
              <a:t>]</a:t>
            </a:r>
            <a:r>
              <a:rPr lang="zh-CN" altLang="en-US" dirty="0" smtClean="0"/>
              <a:t>。后来，在</a:t>
            </a:r>
            <a:r>
              <a:rPr lang="en-US" altLang="zh-CN" dirty="0" smtClean="0"/>
              <a:t>1973</a:t>
            </a:r>
            <a:r>
              <a:rPr lang="zh-CN" altLang="en-US" dirty="0" smtClean="0"/>
              <a:t>年用一个重要的开拓性的方法，</a:t>
            </a:r>
            <a:r>
              <a:rPr lang="en-US" altLang="zh-CN" dirty="0" smtClean="0"/>
              <a:t>Unix</a:t>
            </a:r>
            <a:r>
              <a:rPr lang="zh-CN" altLang="en-US" dirty="0" smtClean="0"/>
              <a:t>被丹尼斯</a:t>
            </a:r>
            <a:r>
              <a:rPr lang="en-US" altLang="zh-CN" dirty="0" smtClean="0"/>
              <a:t>·</a:t>
            </a:r>
            <a:r>
              <a:rPr lang="zh-CN" altLang="en-US" dirty="0" smtClean="0"/>
              <a:t>里奇用编程语言</a:t>
            </a:r>
            <a:r>
              <a:rPr lang="en-US" altLang="zh-CN" dirty="0" smtClean="0"/>
              <a:t>C</a:t>
            </a:r>
            <a:r>
              <a:rPr lang="zh-CN" altLang="en-US" dirty="0" smtClean="0"/>
              <a:t>（内核和</a:t>
            </a:r>
            <a:r>
              <a:rPr lang="en-US" altLang="zh-CN" dirty="0" smtClean="0"/>
              <a:t>I/O</a:t>
            </a:r>
            <a:r>
              <a:rPr lang="zh-CN" altLang="en-US" dirty="0" smtClean="0"/>
              <a:t>例外）重新编写</a:t>
            </a:r>
            <a:r>
              <a:rPr lang="en-US" altLang="zh-CN" dirty="0" smtClean="0"/>
              <a:t>[13]</a:t>
            </a:r>
            <a:r>
              <a:rPr lang="zh-CN" altLang="en-US" dirty="0" smtClean="0"/>
              <a:t>。高级语言编写的操作系统具有更佳的兼容性，能更容易地移植到不同的计算机平台。</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1983</a:t>
            </a:r>
            <a:r>
              <a:rPr lang="zh-CN" altLang="en-US" sz="1200" b="0" i="0" kern="1200" dirty="0" smtClean="0">
                <a:solidFill>
                  <a:schemeClr val="tx1"/>
                </a:solidFill>
                <a:effectLst/>
                <a:latin typeface="+mn-lt"/>
                <a:ea typeface="+mn-ea"/>
                <a:cs typeface="+mn-cs"/>
              </a:rPr>
              <a:t>年，</a:t>
            </a:r>
            <a:r>
              <a:rPr lang="zh-CN" altLang="en-US" sz="1200" b="0" i="0" u="none" strike="noStrike" kern="1200" dirty="0" smtClean="0">
                <a:solidFill>
                  <a:schemeClr val="tx1"/>
                </a:solidFill>
                <a:effectLst/>
                <a:latin typeface="+mn-lt"/>
                <a:ea typeface="+mn-ea"/>
                <a:cs typeface="+mn-cs"/>
                <a:hlinkClick r:id="rId3" tooltip="理查德·马修·斯托曼"/>
              </a:rPr>
              <a:t>理查德</a:t>
            </a:r>
            <a:r>
              <a:rPr lang="en-US" altLang="zh-CN" sz="1200" b="0" i="0" u="none" strike="noStrike" kern="1200" dirty="0" smtClean="0">
                <a:solidFill>
                  <a:schemeClr val="tx1"/>
                </a:solidFill>
                <a:effectLst/>
                <a:latin typeface="+mn-lt"/>
                <a:ea typeface="+mn-ea"/>
                <a:cs typeface="+mn-cs"/>
                <a:hlinkClick r:id="rId3" tooltip="理查德·马修·斯托曼"/>
              </a:rPr>
              <a:t>·</a:t>
            </a:r>
            <a:r>
              <a:rPr lang="zh-CN" altLang="en-US" sz="1200" b="0" i="0" u="none" strike="noStrike" kern="1200" dirty="0" smtClean="0">
                <a:solidFill>
                  <a:schemeClr val="tx1"/>
                </a:solidFill>
                <a:effectLst/>
                <a:latin typeface="+mn-lt"/>
                <a:ea typeface="+mn-ea"/>
                <a:cs typeface="+mn-cs"/>
                <a:hlinkClick r:id="rId3" tooltip="理查德·马修·斯托曼"/>
              </a:rPr>
              <a:t>马修</a:t>
            </a:r>
            <a:r>
              <a:rPr lang="en-US" altLang="zh-CN" sz="1200" b="0" i="0" u="none" strike="noStrike" kern="1200" dirty="0" smtClean="0">
                <a:solidFill>
                  <a:schemeClr val="tx1"/>
                </a:solidFill>
                <a:effectLst/>
                <a:latin typeface="+mn-lt"/>
                <a:ea typeface="+mn-ea"/>
                <a:cs typeface="+mn-cs"/>
                <a:hlinkClick r:id="rId3" tooltip="理查德·马修·斯托曼"/>
              </a:rPr>
              <a:t>·</a:t>
            </a:r>
            <a:r>
              <a:rPr lang="zh-CN" altLang="en-US" sz="1200" b="0" i="0" u="none" strike="noStrike" kern="1200" dirty="0" smtClean="0">
                <a:solidFill>
                  <a:schemeClr val="tx1"/>
                </a:solidFill>
                <a:effectLst/>
                <a:latin typeface="+mn-lt"/>
                <a:ea typeface="+mn-ea"/>
                <a:cs typeface="+mn-cs"/>
                <a:hlinkClick r:id="rId3" tooltip="理查德·马修·斯托曼"/>
              </a:rPr>
              <a:t>斯托曼</a:t>
            </a:r>
            <a:r>
              <a:rPr lang="zh-CN" altLang="en-US" sz="1200" b="0" i="0" kern="1200" dirty="0" smtClean="0">
                <a:solidFill>
                  <a:schemeClr val="tx1"/>
                </a:solidFill>
                <a:effectLst/>
                <a:latin typeface="+mn-lt"/>
                <a:ea typeface="+mn-ea"/>
                <a:cs typeface="+mn-cs"/>
              </a:rPr>
              <a:t>创立</a:t>
            </a:r>
            <a:r>
              <a:rPr lang="en-US" altLang="zh-CN" sz="1200" b="0" i="0" u="none" strike="noStrike" kern="1200" dirty="0" smtClean="0">
                <a:solidFill>
                  <a:schemeClr val="tx1"/>
                </a:solidFill>
                <a:effectLst/>
                <a:latin typeface="+mn-lt"/>
                <a:ea typeface="+mn-ea"/>
                <a:cs typeface="+mn-cs"/>
                <a:hlinkClick r:id="rId4" tooltip="GNU计划"/>
              </a:rPr>
              <a:t>GNU</a:t>
            </a:r>
            <a:r>
              <a:rPr lang="zh-CN" altLang="en-US" sz="1200" b="0" i="0" u="none" strike="noStrike" kern="1200" dirty="0" smtClean="0">
                <a:solidFill>
                  <a:schemeClr val="tx1"/>
                </a:solidFill>
                <a:effectLst/>
                <a:latin typeface="+mn-lt"/>
                <a:ea typeface="+mn-ea"/>
                <a:cs typeface="+mn-cs"/>
                <a:hlinkClick r:id="rId4" tooltip="GNU计划"/>
              </a:rPr>
              <a:t>计划</a:t>
            </a:r>
            <a:r>
              <a:rPr lang="zh-CN" altLang="en-US" sz="1200" b="0" i="0" kern="1200" dirty="0" smtClean="0">
                <a:solidFill>
                  <a:schemeClr val="tx1"/>
                </a:solidFill>
                <a:effectLst/>
                <a:latin typeface="+mn-lt"/>
                <a:ea typeface="+mn-ea"/>
                <a:cs typeface="+mn-cs"/>
              </a:rPr>
              <a:t>。这个计划有一个目标，是为了发展一个完全自由的类</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操作系统。自</a:t>
            </a:r>
            <a:r>
              <a:rPr lang="en-US" altLang="zh-CN" sz="1200" b="0" i="0" kern="1200" dirty="0" smtClean="0">
                <a:solidFill>
                  <a:schemeClr val="tx1"/>
                </a:solidFill>
                <a:effectLst/>
                <a:latin typeface="+mn-lt"/>
                <a:ea typeface="+mn-ea"/>
                <a:cs typeface="+mn-cs"/>
              </a:rPr>
              <a:t>1984</a:t>
            </a:r>
            <a:r>
              <a:rPr lang="zh-CN" altLang="en-US" sz="1200" b="0" i="0" kern="1200" dirty="0" smtClean="0">
                <a:solidFill>
                  <a:schemeClr val="tx1"/>
                </a:solidFill>
                <a:effectLst/>
                <a:latin typeface="+mn-lt"/>
                <a:ea typeface="+mn-ea"/>
                <a:cs typeface="+mn-cs"/>
              </a:rPr>
              <a:t>年发起这个计划以来</a:t>
            </a:r>
            <a:r>
              <a:rPr lang="en-US" altLang="zh-CN" sz="1200" b="0" i="0" u="none" strike="noStrike" kern="1200" baseline="30000" dirty="0" smtClean="0">
                <a:solidFill>
                  <a:schemeClr val="tx1"/>
                </a:solidFill>
                <a:effectLst/>
                <a:latin typeface="+mn-lt"/>
                <a:ea typeface="+mn-ea"/>
                <a:cs typeface="+mn-cs"/>
                <a:hlinkClick r:id="rId5"/>
              </a:rPr>
              <a:t>[14]</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1985</a:t>
            </a:r>
            <a:r>
              <a:rPr lang="zh-CN" altLang="en-US" sz="1200" b="0" i="0" kern="1200" dirty="0" smtClean="0">
                <a:solidFill>
                  <a:schemeClr val="tx1"/>
                </a:solidFill>
                <a:effectLst/>
                <a:latin typeface="+mn-lt"/>
                <a:ea typeface="+mn-ea"/>
                <a:cs typeface="+mn-cs"/>
              </a:rPr>
              <a:t>年，</a:t>
            </a:r>
            <a:r>
              <a:rPr lang="zh-CN" altLang="en-US" sz="1200" b="0" i="0" u="none" strike="noStrike" kern="1200" dirty="0" smtClean="0">
                <a:solidFill>
                  <a:schemeClr val="tx1"/>
                </a:solidFill>
                <a:effectLst/>
                <a:latin typeface="+mn-lt"/>
                <a:ea typeface="+mn-ea"/>
                <a:cs typeface="+mn-cs"/>
                <a:hlinkClick r:id="rId3" tooltip="理查德·马修·斯托曼"/>
              </a:rPr>
              <a:t>理查德</a:t>
            </a:r>
            <a:r>
              <a:rPr lang="en-US" altLang="zh-CN" sz="1200" b="0" i="0" u="none" strike="noStrike" kern="1200" dirty="0" smtClean="0">
                <a:solidFill>
                  <a:schemeClr val="tx1"/>
                </a:solidFill>
                <a:effectLst/>
                <a:latin typeface="+mn-lt"/>
                <a:ea typeface="+mn-ea"/>
                <a:cs typeface="+mn-cs"/>
                <a:hlinkClick r:id="rId3" tooltip="理查德·马修·斯托曼"/>
              </a:rPr>
              <a:t>·</a:t>
            </a:r>
            <a:r>
              <a:rPr lang="zh-CN" altLang="en-US" sz="1200" b="0" i="0" u="none" strike="noStrike" kern="1200" dirty="0" smtClean="0">
                <a:solidFill>
                  <a:schemeClr val="tx1"/>
                </a:solidFill>
                <a:effectLst/>
                <a:latin typeface="+mn-lt"/>
                <a:ea typeface="+mn-ea"/>
                <a:cs typeface="+mn-cs"/>
                <a:hlinkClick r:id="rId3" tooltip="理查德·马修·斯托曼"/>
              </a:rPr>
              <a:t>马修</a:t>
            </a:r>
            <a:r>
              <a:rPr lang="en-US" altLang="zh-CN" sz="1200" b="0" i="0" u="none" strike="noStrike" kern="1200" dirty="0" smtClean="0">
                <a:solidFill>
                  <a:schemeClr val="tx1"/>
                </a:solidFill>
                <a:effectLst/>
                <a:latin typeface="+mn-lt"/>
                <a:ea typeface="+mn-ea"/>
                <a:cs typeface="+mn-cs"/>
                <a:hlinkClick r:id="rId3" tooltip="理查德·马修·斯托曼"/>
              </a:rPr>
              <a:t>·</a:t>
            </a:r>
            <a:r>
              <a:rPr lang="zh-CN" altLang="en-US" sz="1200" b="0" i="0" u="none" strike="noStrike" kern="1200" dirty="0" smtClean="0">
                <a:solidFill>
                  <a:schemeClr val="tx1"/>
                </a:solidFill>
                <a:effectLst/>
                <a:latin typeface="+mn-lt"/>
                <a:ea typeface="+mn-ea"/>
                <a:cs typeface="+mn-cs"/>
                <a:hlinkClick r:id="rId3" tooltip="理查德·马修·斯托曼"/>
              </a:rPr>
              <a:t>斯托曼</a:t>
            </a:r>
            <a:r>
              <a:rPr lang="zh-CN" altLang="en-US" sz="1200" b="0" i="0" kern="1200" dirty="0" smtClean="0">
                <a:solidFill>
                  <a:schemeClr val="tx1"/>
                </a:solidFill>
                <a:effectLst/>
                <a:latin typeface="+mn-lt"/>
                <a:ea typeface="+mn-ea"/>
                <a:cs typeface="+mn-cs"/>
              </a:rPr>
              <a:t>发起</a:t>
            </a:r>
            <a:r>
              <a:rPr lang="zh-CN" altLang="en-US" sz="1200" b="0" i="0" u="none" strike="noStrike" kern="1200" dirty="0" smtClean="0">
                <a:solidFill>
                  <a:schemeClr val="tx1"/>
                </a:solidFill>
                <a:effectLst/>
                <a:latin typeface="+mn-lt"/>
                <a:ea typeface="+mn-ea"/>
                <a:cs typeface="+mn-cs"/>
                <a:hlinkClick r:id="rId6" tooltip="自由软件基金会"/>
              </a:rPr>
              <a:t>自由软件基金会</a:t>
            </a:r>
            <a:r>
              <a:rPr lang="zh-CN" altLang="en-US" sz="1200" b="0" i="0" kern="1200" dirty="0" smtClean="0">
                <a:solidFill>
                  <a:schemeClr val="tx1"/>
                </a:solidFill>
                <a:effectLst/>
                <a:latin typeface="+mn-lt"/>
                <a:ea typeface="+mn-ea"/>
                <a:cs typeface="+mn-cs"/>
              </a:rPr>
              <a:t>并且在</a:t>
            </a:r>
            <a:r>
              <a:rPr lang="en-US" altLang="zh-CN" sz="1200" b="0" i="0" kern="1200" dirty="0" smtClean="0">
                <a:solidFill>
                  <a:schemeClr val="tx1"/>
                </a:solidFill>
                <a:effectLst/>
                <a:latin typeface="+mn-lt"/>
                <a:ea typeface="+mn-ea"/>
                <a:cs typeface="+mn-cs"/>
              </a:rPr>
              <a:t>1989</a:t>
            </a:r>
            <a:r>
              <a:rPr lang="zh-CN" altLang="en-US" sz="1200" b="0" i="0" kern="1200" dirty="0" smtClean="0">
                <a:solidFill>
                  <a:schemeClr val="tx1"/>
                </a:solidFill>
                <a:effectLst/>
                <a:latin typeface="+mn-lt"/>
                <a:ea typeface="+mn-ea"/>
                <a:cs typeface="+mn-cs"/>
              </a:rPr>
              <a:t>年撰写</a:t>
            </a:r>
            <a:r>
              <a:rPr lang="en-US" altLang="zh-CN" sz="1200" b="0" i="0" u="none" strike="noStrike" kern="1200" dirty="0" smtClean="0">
                <a:solidFill>
                  <a:schemeClr val="tx1"/>
                </a:solidFill>
                <a:effectLst/>
                <a:latin typeface="+mn-lt"/>
                <a:ea typeface="+mn-ea"/>
                <a:cs typeface="+mn-cs"/>
                <a:hlinkClick r:id="rId7" tooltip="GNU General Public License"/>
              </a:rPr>
              <a:t>GPL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1990</a:t>
            </a:r>
            <a:r>
              <a:rPr lang="zh-CN" altLang="en-US" sz="1200" b="0" i="0" kern="1200" dirty="0" smtClean="0">
                <a:solidFill>
                  <a:schemeClr val="tx1"/>
                </a:solidFill>
                <a:effectLst/>
                <a:latin typeface="+mn-lt"/>
                <a:ea typeface="+mn-ea"/>
                <a:cs typeface="+mn-cs"/>
              </a:rPr>
              <a:t>年代早期，</a:t>
            </a:r>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开始大量的产生或收集各种系统所必备的组件，像是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库、编译器、调试工具、文本编辑器、网页服务器，以及一个</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的用户界面（</a:t>
            </a:r>
            <a:r>
              <a:rPr lang="en-US" altLang="zh-CN" sz="1200" b="0" i="0" kern="1200" dirty="0" smtClean="0">
                <a:solidFill>
                  <a:schemeClr val="tx1"/>
                </a:solidFill>
                <a:effectLst/>
                <a:latin typeface="+mn-lt"/>
                <a:ea typeface="+mn-ea"/>
                <a:cs typeface="+mn-cs"/>
              </a:rPr>
              <a:t>Unix shell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但是像一些底层环境，如</a:t>
            </a:r>
            <a:r>
              <a:rPr lang="zh-CN" altLang="en-US" sz="1200" b="0" i="0" u="none" strike="noStrike" kern="1200" dirty="0" smtClean="0">
                <a:solidFill>
                  <a:schemeClr val="tx1"/>
                </a:solidFill>
                <a:effectLst/>
                <a:latin typeface="+mn-lt"/>
                <a:ea typeface="+mn-ea"/>
                <a:cs typeface="+mn-cs"/>
                <a:hlinkClick r:id="rId8" tooltip="驱动程序"/>
              </a:rPr>
              <a:t>硬件驱动</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9" tooltip="守护进程"/>
              </a:rPr>
              <a:t>守护进程</a:t>
            </a:r>
            <a:r>
              <a:rPr lang="zh-CN" altLang="en-US" sz="1200" b="0" i="0" kern="1200" dirty="0" smtClean="0">
                <a:solidFill>
                  <a:schemeClr val="tx1"/>
                </a:solidFill>
                <a:effectLst/>
                <a:latin typeface="+mn-lt"/>
                <a:ea typeface="+mn-ea"/>
                <a:cs typeface="+mn-cs"/>
              </a:rPr>
              <a:t>运行内核（</a:t>
            </a:r>
            <a:r>
              <a:rPr lang="en-US" altLang="zh-CN" sz="1200" b="0" i="0" kern="1200" dirty="0" smtClean="0">
                <a:solidFill>
                  <a:schemeClr val="tx1"/>
                </a:solidFill>
                <a:effectLst/>
                <a:latin typeface="+mn-lt"/>
                <a:ea typeface="+mn-ea"/>
                <a:cs typeface="+mn-cs"/>
              </a:rPr>
              <a:t>kernel</a:t>
            </a:r>
            <a:r>
              <a:rPr lang="zh-CN" altLang="en-US" sz="1200" b="0" i="0" kern="1200" dirty="0" smtClean="0">
                <a:solidFill>
                  <a:schemeClr val="tx1"/>
                </a:solidFill>
                <a:effectLst/>
                <a:latin typeface="+mn-lt"/>
                <a:ea typeface="+mn-ea"/>
                <a:cs typeface="+mn-cs"/>
              </a:rPr>
              <a:t>）仍然不完整和陷于停顿，</a:t>
            </a:r>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计划中是在马赫微核（</a:t>
            </a:r>
            <a:r>
              <a:rPr lang="en-US" altLang="zh-CN" sz="1200" b="0" i="0" kern="1200" dirty="0" smtClean="0">
                <a:solidFill>
                  <a:schemeClr val="tx1"/>
                </a:solidFill>
                <a:effectLst/>
                <a:latin typeface="+mn-lt"/>
                <a:ea typeface="+mn-ea"/>
                <a:cs typeface="+mn-cs"/>
              </a:rPr>
              <a:t>Mach microkernel</a:t>
            </a:r>
            <a:r>
              <a:rPr lang="zh-CN" altLang="en-US" sz="1200" b="0" i="0" kern="1200" dirty="0" smtClean="0">
                <a:solidFill>
                  <a:schemeClr val="tx1"/>
                </a:solidFill>
                <a:effectLst/>
                <a:latin typeface="+mn-lt"/>
                <a:ea typeface="+mn-ea"/>
                <a:cs typeface="+mn-cs"/>
              </a:rPr>
              <a:t>）的架构之上开发系统内核，也就是所谓的</a:t>
            </a:r>
            <a:r>
              <a:rPr lang="en-US" altLang="zh-CN" sz="1200" b="0" i="0" kern="1200" dirty="0" smtClean="0">
                <a:solidFill>
                  <a:schemeClr val="tx1"/>
                </a:solidFill>
                <a:effectLst/>
                <a:latin typeface="+mn-lt"/>
                <a:ea typeface="+mn-ea"/>
                <a:cs typeface="+mn-cs"/>
              </a:rPr>
              <a:t>GNU </a:t>
            </a:r>
            <a:r>
              <a:rPr lang="en-US" altLang="zh-CN" sz="1200" b="0" i="0" u="none" strike="noStrike" kern="1200" dirty="0" smtClean="0">
                <a:solidFill>
                  <a:schemeClr val="tx1"/>
                </a:solidFill>
                <a:effectLst/>
                <a:latin typeface="+mn-lt"/>
                <a:ea typeface="+mn-ea"/>
                <a:cs typeface="+mn-cs"/>
                <a:hlinkClick r:id="rId10" tooltip="Hurd"/>
              </a:rPr>
              <a:t>Hurd</a:t>
            </a:r>
            <a:r>
              <a:rPr lang="zh-CN" altLang="en-US" sz="1200" b="0" i="0" kern="1200" dirty="0" smtClean="0">
                <a:solidFill>
                  <a:schemeClr val="tx1"/>
                </a:solidFill>
                <a:effectLst/>
                <a:latin typeface="+mn-lt"/>
                <a:ea typeface="+mn-ea"/>
                <a:cs typeface="+mn-cs"/>
              </a:rPr>
              <a:t>，但是这个基于</a:t>
            </a:r>
            <a:r>
              <a:rPr lang="en-US" altLang="zh-CN" sz="1200" b="0" i="0" kern="1200" dirty="0" smtClean="0">
                <a:solidFill>
                  <a:schemeClr val="tx1"/>
                </a:solidFill>
                <a:effectLst/>
                <a:latin typeface="+mn-lt"/>
                <a:ea typeface="+mn-ea"/>
                <a:cs typeface="+mn-cs"/>
              </a:rPr>
              <a:t>Mach</a:t>
            </a:r>
            <a:r>
              <a:rPr lang="zh-CN" altLang="en-US" sz="1200" b="0" i="0" kern="1200" dirty="0" smtClean="0">
                <a:solidFill>
                  <a:schemeClr val="tx1"/>
                </a:solidFill>
                <a:effectLst/>
                <a:latin typeface="+mn-lt"/>
                <a:ea typeface="+mn-ea"/>
                <a:cs typeface="+mn-cs"/>
              </a:rPr>
              <a:t>的设计异常复杂，发展进度则相对缓慢。</a:t>
            </a:r>
            <a:r>
              <a:rPr lang="en-US" altLang="zh-CN" sz="1200" b="0" i="0" u="none" strike="noStrike" kern="1200" baseline="30000" dirty="0" smtClean="0">
                <a:solidFill>
                  <a:schemeClr val="tx1"/>
                </a:solidFill>
                <a:effectLst/>
                <a:latin typeface="+mn-lt"/>
                <a:ea typeface="+mn-ea"/>
                <a:cs typeface="+mn-cs"/>
                <a:hlinkClick r:id="rId11"/>
              </a:rPr>
              <a:t>[15]</a:t>
            </a:r>
            <a:r>
              <a:rPr lang="zh-CN" altLang="en-US" sz="1200" b="0" i="0" u="none" strike="noStrike" kern="1200" dirty="0" smtClean="0">
                <a:solidFill>
                  <a:schemeClr val="tx1"/>
                </a:solidFill>
                <a:effectLst/>
                <a:latin typeface="+mn-lt"/>
                <a:ea typeface="+mn-ea"/>
                <a:cs typeface="+mn-cs"/>
                <a:hlinkClick r:id="rId12" tooltip="林纳斯·托瓦兹"/>
              </a:rPr>
              <a:t>林纳斯</a:t>
            </a:r>
            <a:r>
              <a:rPr lang="en-US" altLang="zh-CN" sz="1200" b="0" i="0" u="none" strike="noStrike" kern="1200" dirty="0" smtClean="0">
                <a:solidFill>
                  <a:schemeClr val="tx1"/>
                </a:solidFill>
                <a:effectLst/>
                <a:latin typeface="+mn-lt"/>
                <a:ea typeface="+mn-ea"/>
                <a:cs typeface="+mn-cs"/>
                <a:hlinkClick r:id="rId12" tooltip="林纳斯·托瓦兹"/>
              </a:rPr>
              <a:t>·</a:t>
            </a:r>
            <a:r>
              <a:rPr lang="zh-CN" altLang="en-US" sz="1200" b="0" i="0" u="none" strike="noStrike" kern="1200" dirty="0" smtClean="0">
                <a:solidFill>
                  <a:schemeClr val="tx1"/>
                </a:solidFill>
                <a:effectLst/>
                <a:latin typeface="+mn-lt"/>
                <a:ea typeface="+mn-ea"/>
                <a:cs typeface="+mn-cs"/>
                <a:hlinkClick r:id="rId12" tooltip="林纳斯·托瓦兹"/>
              </a:rPr>
              <a:t>托瓦兹</a:t>
            </a:r>
            <a:r>
              <a:rPr lang="zh-CN" altLang="en-US" sz="1200" b="0" i="0" kern="1200" dirty="0" smtClean="0">
                <a:solidFill>
                  <a:schemeClr val="tx1"/>
                </a:solidFill>
                <a:effectLst/>
                <a:latin typeface="+mn-lt"/>
                <a:ea typeface="+mn-ea"/>
                <a:cs typeface="+mn-cs"/>
              </a:rPr>
              <a:t>曾说过如果</a:t>
            </a:r>
            <a:r>
              <a:rPr lang="en-US" altLang="zh-CN" sz="1200" b="0" i="0" kern="1200" dirty="0" smtClean="0">
                <a:solidFill>
                  <a:schemeClr val="tx1"/>
                </a:solidFill>
                <a:effectLst/>
                <a:latin typeface="+mn-lt"/>
                <a:ea typeface="+mn-ea"/>
                <a:cs typeface="+mn-cs"/>
              </a:rPr>
              <a:t>GNU</a:t>
            </a:r>
            <a:r>
              <a:rPr lang="zh-CN" altLang="en-US" sz="1200" b="0" i="0" kern="1200" dirty="0" smtClean="0">
                <a:solidFill>
                  <a:schemeClr val="tx1"/>
                </a:solidFill>
                <a:effectLst/>
                <a:latin typeface="+mn-lt"/>
                <a:ea typeface="+mn-ea"/>
                <a:cs typeface="+mn-cs"/>
              </a:rPr>
              <a:t>内核在</a:t>
            </a:r>
            <a:r>
              <a:rPr lang="en-US" altLang="zh-CN" sz="1200" b="0" i="0" kern="1200" dirty="0" smtClean="0">
                <a:solidFill>
                  <a:schemeClr val="tx1"/>
                </a:solidFill>
                <a:effectLst/>
                <a:latin typeface="+mn-lt"/>
                <a:ea typeface="+mn-ea"/>
                <a:cs typeface="+mn-cs"/>
              </a:rPr>
              <a:t>1991</a:t>
            </a:r>
            <a:r>
              <a:rPr lang="zh-CN" altLang="en-US" sz="1200" b="0" i="0" kern="1200" dirty="0" smtClean="0">
                <a:solidFill>
                  <a:schemeClr val="tx1"/>
                </a:solidFill>
                <a:effectLst/>
                <a:latin typeface="+mn-lt"/>
                <a:ea typeface="+mn-ea"/>
                <a:cs typeface="+mn-cs"/>
              </a:rPr>
              <a:t>年时可以用，他不会自己去写一个。</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u="none" strike="noStrike" kern="1200" dirty="0" smtClean="0">
                <a:solidFill>
                  <a:schemeClr val="tx1"/>
                </a:solidFill>
                <a:effectLst/>
                <a:latin typeface="+mn-lt"/>
                <a:ea typeface="+mn-ea"/>
                <a:cs typeface="+mn-cs"/>
                <a:hlinkClick r:id="rId13" tooltip="MINIX"/>
              </a:rPr>
              <a:t>MINIX</a:t>
            </a:r>
            <a:r>
              <a:rPr lang="zh-CN" altLang="en-US" sz="1200" b="0" i="0" kern="1200" dirty="0" smtClean="0">
                <a:solidFill>
                  <a:schemeClr val="tx1"/>
                </a:solidFill>
                <a:effectLst/>
                <a:latin typeface="+mn-lt"/>
                <a:ea typeface="+mn-ea"/>
                <a:cs typeface="+mn-cs"/>
              </a:rPr>
              <a:t>是一个轻量小型并采用</a:t>
            </a:r>
            <a:r>
              <a:rPr lang="zh-CN" altLang="en-US" sz="1200" b="0" i="0" u="none" strike="noStrike" kern="1200" dirty="0" smtClean="0">
                <a:solidFill>
                  <a:schemeClr val="tx1"/>
                </a:solidFill>
                <a:effectLst/>
                <a:latin typeface="+mn-lt"/>
                <a:ea typeface="+mn-ea"/>
                <a:cs typeface="+mn-cs"/>
                <a:hlinkClick r:id="rId14" tooltip="微内核"/>
              </a:rPr>
              <a:t>微内核</a:t>
            </a:r>
            <a:r>
              <a:rPr lang="en-US" altLang="zh-CN" sz="1200" b="0" i="0" kern="1200" dirty="0" smtClean="0">
                <a:solidFill>
                  <a:schemeClr val="tx1"/>
                </a:solidFill>
                <a:effectLst/>
                <a:latin typeface="+mn-lt"/>
                <a:ea typeface="+mn-ea"/>
                <a:cs typeface="+mn-cs"/>
              </a:rPr>
              <a:t>(Micro-Kernel)</a:t>
            </a:r>
            <a:r>
              <a:rPr lang="zh-CN" altLang="en-US" sz="1200" b="0" i="0" kern="1200" dirty="0" smtClean="0">
                <a:solidFill>
                  <a:schemeClr val="tx1"/>
                </a:solidFill>
                <a:effectLst/>
                <a:latin typeface="+mn-lt"/>
                <a:ea typeface="+mn-ea"/>
                <a:cs typeface="+mn-cs"/>
              </a:rPr>
              <a:t>架构的类</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操作系统，是</a:t>
            </a:r>
            <a:r>
              <a:rPr lang="zh-CN" altLang="en-US" sz="1200" b="0" i="0" u="none" strike="noStrike" kern="1200" dirty="0" smtClean="0">
                <a:solidFill>
                  <a:schemeClr val="tx1"/>
                </a:solidFill>
                <a:effectLst/>
                <a:latin typeface="+mn-lt"/>
                <a:ea typeface="+mn-ea"/>
                <a:cs typeface="+mn-cs"/>
                <a:hlinkClick r:id="rId15" tooltip="安德鲁·斯图尔特·塔能鲍姆"/>
              </a:rPr>
              <a:t>安德鲁</a:t>
            </a:r>
            <a:r>
              <a:rPr lang="en-US" altLang="zh-CN" sz="1200" b="0" i="0" u="none" strike="noStrike" kern="1200" dirty="0" smtClean="0">
                <a:solidFill>
                  <a:schemeClr val="tx1"/>
                </a:solidFill>
                <a:effectLst/>
                <a:latin typeface="+mn-lt"/>
                <a:ea typeface="+mn-ea"/>
                <a:cs typeface="+mn-cs"/>
                <a:hlinkClick r:id="rId15" tooltip="安德鲁·斯图尔特·塔能鲍姆"/>
              </a:rPr>
              <a:t>·</a:t>
            </a:r>
            <a:r>
              <a:rPr lang="zh-CN" altLang="en-US" sz="1200" b="0" i="0" u="none" strike="noStrike" kern="1200" dirty="0" smtClean="0">
                <a:solidFill>
                  <a:schemeClr val="tx1"/>
                </a:solidFill>
                <a:effectLst/>
                <a:latin typeface="+mn-lt"/>
                <a:ea typeface="+mn-ea"/>
                <a:cs typeface="+mn-cs"/>
                <a:hlinkClick r:id="rId15" tooltip="安德鲁·斯图尔特·塔能鲍姆"/>
              </a:rPr>
              <a:t>斯图尔特</a:t>
            </a:r>
            <a:r>
              <a:rPr lang="en-US" altLang="zh-CN" sz="1200" b="0" i="0" u="none" strike="noStrike" kern="1200" dirty="0" smtClean="0">
                <a:solidFill>
                  <a:schemeClr val="tx1"/>
                </a:solidFill>
                <a:effectLst/>
                <a:latin typeface="+mn-lt"/>
                <a:ea typeface="+mn-ea"/>
                <a:cs typeface="+mn-cs"/>
                <a:hlinkClick r:id="rId15" tooltip="安德鲁·斯图尔特·塔能鲍姆"/>
              </a:rPr>
              <a:t>·</a:t>
            </a:r>
            <a:r>
              <a:rPr lang="zh-CN" altLang="en-US" sz="1200" b="0" i="0" u="none" strike="noStrike" kern="1200" dirty="0" smtClean="0">
                <a:solidFill>
                  <a:schemeClr val="tx1"/>
                </a:solidFill>
                <a:effectLst/>
                <a:latin typeface="+mn-lt"/>
                <a:ea typeface="+mn-ea"/>
                <a:cs typeface="+mn-cs"/>
                <a:hlinkClick r:id="rId15" tooltip="安德鲁·斯图尔特·塔能鲍姆"/>
              </a:rPr>
              <a:t>塔能鲍姆</a:t>
            </a:r>
            <a:r>
              <a:rPr lang="zh-CN" altLang="en-US" sz="1200" b="0" i="0" kern="1200" dirty="0" smtClean="0">
                <a:solidFill>
                  <a:schemeClr val="tx1"/>
                </a:solidFill>
                <a:effectLst/>
                <a:latin typeface="+mn-lt"/>
                <a:ea typeface="+mn-ea"/>
                <a:cs typeface="+mn-cs"/>
              </a:rPr>
              <a:t>为在计算机科学用作教学而设计的。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1991</a:t>
            </a:r>
            <a:r>
              <a:rPr lang="zh-CN" altLang="en-US" sz="1200" b="0" i="0" kern="1200" dirty="0" smtClean="0">
                <a:solidFill>
                  <a:schemeClr val="tx1"/>
                </a:solidFill>
                <a:effectLst/>
                <a:latin typeface="+mn-lt"/>
                <a:ea typeface="+mn-ea"/>
                <a:cs typeface="+mn-cs"/>
              </a:rPr>
              <a:t>年，</a:t>
            </a:r>
            <a:r>
              <a:rPr lang="zh-CN" altLang="en-US" sz="1200" b="0" i="0" u="none" strike="noStrike" kern="1200" dirty="0" smtClean="0">
                <a:solidFill>
                  <a:schemeClr val="tx1"/>
                </a:solidFill>
                <a:effectLst/>
                <a:latin typeface="+mn-lt"/>
                <a:ea typeface="+mn-ea"/>
                <a:cs typeface="+mn-cs"/>
                <a:hlinkClick r:id="rId12" tooltip="林纳斯·托瓦兹"/>
              </a:rPr>
              <a:t>林纳斯</a:t>
            </a:r>
            <a:r>
              <a:rPr lang="en-US" altLang="zh-CN" sz="1200" b="0" i="0" u="none" strike="noStrike" kern="1200" dirty="0" smtClean="0">
                <a:solidFill>
                  <a:schemeClr val="tx1"/>
                </a:solidFill>
                <a:effectLst/>
                <a:latin typeface="+mn-lt"/>
                <a:ea typeface="+mn-ea"/>
                <a:cs typeface="+mn-cs"/>
                <a:hlinkClick r:id="rId12" tooltip="林纳斯·托瓦兹"/>
              </a:rPr>
              <a:t>·</a:t>
            </a:r>
            <a:r>
              <a:rPr lang="zh-CN" altLang="en-US" sz="1200" b="0" i="0" u="none" strike="noStrike" kern="1200" dirty="0" smtClean="0">
                <a:solidFill>
                  <a:schemeClr val="tx1"/>
                </a:solidFill>
                <a:effectLst/>
                <a:latin typeface="+mn-lt"/>
                <a:ea typeface="+mn-ea"/>
                <a:cs typeface="+mn-cs"/>
                <a:hlinkClick r:id="rId12" tooltip="林纳斯·托瓦兹"/>
              </a:rPr>
              <a:t>托瓦兹</a:t>
            </a:r>
            <a:r>
              <a:rPr lang="zh-CN" altLang="en-US" sz="1200" b="0" i="0" kern="1200" dirty="0" smtClean="0">
                <a:solidFill>
                  <a:schemeClr val="tx1"/>
                </a:solidFill>
                <a:effectLst/>
                <a:latin typeface="+mn-lt"/>
                <a:ea typeface="+mn-ea"/>
                <a:cs typeface="+mn-cs"/>
              </a:rPr>
              <a:t>在</a:t>
            </a:r>
            <a:r>
              <a:rPr lang="zh-CN" altLang="en-US" sz="1200" b="0" i="0" u="none" strike="noStrike" kern="1200" dirty="0" smtClean="0">
                <a:solidFill>
                  <a:schemeClr val="tx1"/>
                </a:solidFill>
                <a:effectLst/>
                <a:latin typeface="+mn-lt"/>
                <a:ea typeface="+mn-ea"/>
                <a:cs typeface="+mn-cs"/>
                <a:hlinkClick r:id="rId16" tooltip="赫尔辛基大学"/>
              </a:rPr>
              <a:t>赫尔辛基大学</a:t>
            </a:r>
            <a:r>
              <a:rPr lang="zh-CN" altLang="en-US" sz="1200" b="0" i="0" kern="1200" dirty="0" smtClean="0">
                <a:solidFill>
                  <a:schemeClr val="tx1"/>
                </a:solidFill>
                <a:effectLst/>
                <a:latin typeface="+mn-lt"/>
                <a:ea typeface="+mn-ea"/>
                <a:cs typeface="+mn-cs"/>
              </a:rPr>
              <a:t>上学时，对操作系统很好奇</a:t>
            </a:r>
            <a:r>
              <a:rPr lang="en-US" altLang="zh-CN" sz="1200" b="0" i="0" u="none" strike="noStrike" kern="1200" baseline="30000" dirty="0" smtClean="0">
                <a:solidFill>
                  <a:schemeClr val="tx1"/>
                </a:solidFill>
                <a:effectLst/>
                <a:latin typeface="+mn-lt"/>
                <a:ea typeface="+mn-ea"/>
                <a:cs typeface="+mn-cs"/>
                <a:hlinkClick r:id="rId17"/>
              </a:rPr>
              <a:t>[18]</a:t>
            </a:r>
            <a:r>
              <a:rPr lang="zh-CN" altLang="en-US" sz="1200" b="0" i="0" kern="1200" dirty="0" smtClean="0">
                <a:solidFill>
                  <a:schemeClr val="tx1"/>
                </a:solidFill>
                <a:effectLst/>
                <a:latin typeface="+mn-lt"/>
                <a:ea typeface="+mn-ea"/>
                <a:cs typeface="+mn-cs"/>
              </a:rPr>
              <a:t>。他对</a:t>
            </a:r>
            <a:r>
              <a:rPr lang="en-US" altLang="zh-CN" sz="1200" b="0" i="0" u="none" strike="noStrike" kern="1200" dirty="0" smtClean="0">
                <a:solidFill>
                  <a:schemeClr val="tx1"/>
                </a:solidFill>
                <a:effectLst/>
                <a:latin typeface="+mn-lt"/>
                <a:ea typeface="+mn-ea"/>
                <a:cs typeface="+mn-cs"/>
                <a:hlinkClick r:id="rId13" tooltip="MINIX"/>
              </a:rPr>
              <a:t>MINIX</a:t>
            </a:r>
            <a:r>
              <a:rPr lang="zh-CN" altLang="en-US" sz="1200" b="0" i="0" kern="1200" dirty="0" smtClean="0">
                <a:solidFill>
                  <a:schemeClr val="tx1"/>
                </a:solidFill>
                <a:effectLst/>
                <a:latin typeface="+mn-lt"/>
                <a:ea typeface="+mn-ea"/>
                <a:cs typeface="+mn-cs"/>
              </a:rPr>
              <a:t>只允许在教育上使用很不满（在当时</a:t>
            </a:r>
            <a:r>
              <a:rPr lang="en-US" altLang="zh-CN" sz="1200" b="0" i="0" kern="1200" dirty="0" smtClean="0">
                <a:solidFill>
                  <a:schemeClr val="tx1"/>
                </a:solidFill>
                <a:effectLst/>
                <a:latin typeface="+mn-lt"/>
                <a:ea typeface="+mn-ea"/>
                <a:cs typeface="+mn-cs"/>
              </a:rPr>
              <a:t>MINIX</a:t>
            </a:r>
            <a:r>
              <a:rPr lang="zh-CN" altLang="en-US" sz="1200" b="0" i="0" kern="1200" dirty="0" smtClean="0">
                <a:solidFill>
                  <a:schemeClr val="tx1"/>
                </a:solidFill>
                <a:effectLst/>
                <a:latin typeface="+mn-lt"/>
                <a:ea typeface="+mn-ea"/>
                <a:cs typeface="+mn-cs"/>
              </a:rPr>
              <a:t>不允许被用作任何商业使用），于是他便开始写他自己的操作系统，这就是后来的</a:t>
            </a:r>
            <a:r>
              <a:rPr lang="en-US" altLang="zh-CN" sz="1200" b="0" i="0" u="none" strike="noStrike" kern="1200" dirty="0" smtClean="0">
                <a:solidFill>
                  <a:schemeClr val="tx1"/>
                </a:solidFill>
                <a:effectLst/>
                <a:latin typeface="+mn-lt"/>
                <a:ea typeface="+mn-ea"/>
                <a:cs typeface="+mn-cs"/>
                <a:hlinkClick r:id="rId18" tooltip="Linux内核"/>
              </a:rPr>
              <a:t>Linux</a:t>
            </a:r>
            <a:r>
              <a:rPr lang="zh-CN" altLang="en-US" sz="1200" b="0" i="0" u="none" strike="noStrike" kern="1200" dirty="0" smtClean="0">
                <a:solidFill>
                  <a:schemeClr val="tx1"/>
                </a:solidFill>
                <a:effectLst/>
                <a:latin typeface="+mn-lt"/>
                <a:ea typeface="+mn-ea"/>
                <a:cs typeface="+mn-cs"/>
                <a:hlinkClick r:id="rId18" tooltip="Linux内核"/>
              </a:rPr>
              <a:t>内核</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dirty="0" smtClean="0"/>
              <a:t>在</a:t>
            </a:r>
            <a:r>
              <a:rPr lang="en-US" altLang="zh-CN" dirty="0" smtClean="0"/>
              <a:t>1991</a:t>
            </a:r>
            <a:r>
              <a:rPr lang="zh-CN" altLang="en-US" dirty="0" smtClean="0"/>
              <a:t>年，林纳斯</a:t>
            </a:r>
            <a:r>
              <a:rPr lang="en-US" altLang="zh-CN" dirty="0" smtClean="0"/>
              <a:t>·</a:t>
            </a:r>
            <a:r>
              <a:rPr lang="zh-CN" altLang="en-US" dirty="0" smtClean="0"/>
              <a:t>托瓦兹开始在</a:t>
            </a:r>
            <a:r>
              <a:rPr lang="en-US" altLang="zh-CN" dirty="0" smtClean="0"/>
              <a:t>MINIX</a:t>
            </a:r>
            <a:r>
              <a:rPr lang="zh-CN" altLang="en-US" dirty="0" smtClean="0"/>
              <a:t>上开发</a:t>
            </a:r>
            <a:r>
              <a:rPr lang="en-US" altLang="zh-CN" dirty="0" smtClean="0"/>
              <a:t>Linux</a:t>
            </a:r>
            <a:r>
              <a:rPr lang="zh-CN" altLang="en-US" dirty="0" smtClean="0"/>
              <a:t>内核，为</a:t>
            </a:r>
            <a:r>
              <a:rPr lang="en-US" altLang="zh-CN" dirty="0" smtClean="0"/>
              <a:t>MINIX</a:t>
            </a:r>
            <a:r>
              <a:rPr lang="zh-CN" altLang="en-US" dirty="0" smtClean="0"/>
              <a:t>写的软件也可以在</a:t>
            </a:r>
            <a:r>
              <a:rPr lang="en-US" altLang="zh-CN" dirty="0" smtClean="0"/>
              <a:t>Linux</a:t>
            </a:r>
            <a:r>
              <a:rPr lang="zh-CN" altLang="en-US" dirty="0" smtClean="0"/>
              <a:t>内核上使用。</a:t>
            </a:r>
            <a:r>
              <a:rPr lang="en-US" altLang="zh-CN" dirty="0" smtClean="0"/>
              <a:t>[19]</a:t>
            </a:r>
            <a:r>
              <a:rPr lang="zh-CN" altLang="en-US" dirty="0" smtClean="0"/>
              <a:t>后来使用</a:t>
            </a:r>
            <a:r>
              <a:rPr lang="en-US" altLang="zh-CN" dirty="0" smtClean="0"/>
              <a:t>GNU</a:t>
            </a:r>
            <a:r>
              <a:rPr lang="zh-CN" altLang="en-US" dirty="0" smtClean="0"/>
              <a:t>软件代替</a:t>
            </a:r>
            <a:r>
              <a:rPr lang="en-US" altLang="zh-CN" dirty="0" smtClean="0"/>
              <a:t>MINIX</a:t>
            </a:r>
            <a:r>
              <a:rPr lang="zh-CN" altLang="en-US" dirty="0" smtClean="0"/>
              <a:t>的软件，因为使用从</a:t>
            </a:r>
            <a:r>
              <a:rPr lang="en-US" altLang="zh-CN" dirty="0" smtClean="0"/>
              <a:t>GNU</a:t>
            </a:r>
            <a:r>
              <a:rPr lang="zh-CN" altLang="en-US" dirty="0" smtClean="0"/>
              <a:t>系统来的源代码可以自由使用，这对</a:t>
            </a:r>
            <a:r>
              <a:rPr lang="en-US" altLang="zh-CN" dirty="0" smtClean="0"/>
              <a:t>Linux</a:t>
            </a:r>
            <a:r>
              <a:rPr lang="zh-CN" altLang="en-US" dirty="0" smtClean="0"/>
              <a:t>的发展是有益。使用</a:t>
            </a:r>
            <a:r>
              <a:rPr lang="en-US" altLang="zh-CN" dirty="0" smtClean="0"/>
              <a:t>GNU GPL</a:t>
            </a:r>
            <a:r>
              <a:rPr lang="zh-CN" altLang="en-US" dirty="0" smtClean="0"/>
              <a:t>协议的源代码可以被其他项目所使用，只要这些项目使用同样的协议发布。为了让</a:t>
            </a:r>
            <a:r>
              <a:rPr lang="en-US" altLang="zh-CN" dirty="0" smtClean="0"/>
              <a:t>Linux</a:t>
            </a:r>
            <a:r>
              <a:rPr lang="zh-CN" altLang="en-US" dirty="0" smtClean="0"/>
              <a:t>可以在商业上使用，林纳斯</a:t>
            </a:r>
            <a:r>
              <a:rPr lang="en-US" altLang="zh-CN" dirty="0" smtClean="0"/>
              <a:t>·</a:t>
            </a:r>
            <a:r>
              <a:rPr lang="zh-CN" altLang="en-US" dirty="0" smtClean="0"/>
              <a:t>托瓦兹决定更改他原来的协议（这个协议会限制商业使用），以</a:t>
            </a:r>
            <a:r>
              <a:rPr lang="en-US" altLang="zh-CN" dirty="0" smtClean="0"/>
              <a:t>GNU GPL</a:t>
            </a:r>
            <a:r>
              <a:rPr lang="zh-CN" altLang="en-US" dirty="0" smtClean="0"/>
              <a:t>协议来代替。</a:t>
            </a:r>
            <a:r>
              <a:rPr lang="en-US" altLang="zh-CN" dirty="0" smtClean="0"/>
              <a:t>[20]</a:t>
            </a:r>
            <a:r>
              <a:rPr lang="zh-CN" altLang="en-US" dirty="0" smtClean="0"/>
              <a:t>之后许多开发者致力融合</a:t>
            </a:r>
            <a:r>
              <a:rPr lang="en-US" altLang="zh-CN" dirty="0" smtClean="0"/>
              <a:t>GNU</a:t>
            </a:r>
            <a:r>
              <a:rPr lang="zh-CN" altLang="en-US" dirty="0" smtClean="0"/>
              <a:t>元素到</a:t>
            </a:r>
            <a:r>
              <a:rPr lang="en-US" altLang="zh-CN" dirty="0" smtClean="0"/>
              <a:t>Linux</a:t>
            </a:r>
            <a:r>
              <a:rPr lang="zh-CN" altLang="en-US" dirty="0" smtClean="0"/>
              <a:t>中，做出一个有完整功能的、自由的操作系统。</a:t>
            </a:r>
            <a:endParaRPr lang="zh-CN" altLang="en-US" dirty="0"/>
          </a:p>
        </p:txBody>
      </p:sp>
      <p:sp>
        <p:nvSpPr>
          <p:cNvPr id="4" name="灯片编号占位符 3"/>
          <p:cNvSpPr>
            <a:spLocks noGrp="1"/>
          </p:cNvSpPr>
          <p:nvPr>
            <p:ph type="sldNum" sz="quarter" idx="10"/>
          </p:nvPr>
        </p:nvSpPr>
        <p:spPr/>
        <p:txBody>
          <a:bodyPr/>
          <a:lstStyle/>
          <a:p>
            <a:fld id="{76860BE4-FFB8-4BAC-BBC2-D4184CBEAC87}" type="slidenum">
              <a:rPr lang="zh-CN" altLang="en-US" smtClean="0"/>
              <a:t>3</a:t>
            </a:fld>
            <a:endParaRPr lang="zh-CN" altLang="en-US"/>
          </a:p>
        </p:txBody>
      </p:sp>
    </p:spTree>
    <p:extLst>
      <p:ext uri="{BB962C8B-B14F-4D97-AF65-F5344CB8AC3E}">
        <p14:creationId xmlns:p14="http://schemas.microsoft.com/office/powerpoint/2010/main" val="3255872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开放性：指系统遵循世界标准规范，特别是遵循开放系统互连（</a:t>
            </a:r>
            <a:r>
              <a:rPr lang="en-US" altLang="zh-CN" dirty="0" smtClean="0"/>
              <a:t>OSI</a:t>
            </a:r>
            <a:r>
              <a:rPr lang="zh-CN" altLang="en-US" dirty="0" smtClean="0"/>
              <a:t>）国际标准。</a:t>
            </a:r>
          </a:p>
          <a:p>
            <a:endParaRPr lang="zh-CN" altLang="en-US" dirty="0" smtClean="0"/>
          </a:p>
          <a:p>
            <a:r>
              <a:rPr lang="zh-CN" altLang="en-US" dirty="0" smtClean="0"/>
              <a:t>多用户：是指系统资源可以被不同用户使用，每个用户对自己的资源（例如：文件、设备）有特定的权限，互不影响。</a:t>
            </a:r>
          </a:p>
          <a:p>
            <a:endParaRPr lang="zh-CN" altLang="en-US" dirty="0" smtClean="0"/>
          </a:p>
          <a:p>
            <a:r>
              <a:rPr lang="zh-CN" altLang="en-US" dirty="0" smtClean="0"/>
              <a:t>多任务：它是指计算机同时执行多个程序，而且各个程序的运行互相独立。</a:t>
            </a:r>
          </a:p>
          <a:p>
            <a:endParaRPr lang="zh-CN" altLang="en-US" dirty="0" smtClean="0"/>
          </a:p>
          <a:p>
            <a:r>
              <a:rPr lang="zh-CN" altLang="en-US" dirty="0" smtClean="0"/>
              <a:t>良好的用户界面 ：</a:t>
            </a:r>
            <a:r>
              <a:rPr lang="en-US" altLang="zh-CN" dirty="0" smtClean="0"/>
              <a:t>Linux</a:t>
            </a:r>
            <a:r>
              <a:rPr lang="zh-CN" altLang="en-US" dirty="0" smtClean="0"/>
              <a:t>向用户提供了两种界面：用户界面和系统调用。</a:t>
            </a:r>
            <a:r>
              <a:rPr lang="en-US" altLang="zh-CN" dirty="0" smtClean="0"/>
              <a:t>Linux</a:t>
            </a:r>
            <a:r>
              <a:rPr lang="zh-CN" altLang="en-US" dirty="0" smtClean="0"/>
              <a:t>还为用户提供了图形用户界面。它利用鼠标、菜单、窗口、滚动条等设施，给用户呈现一个直观、易操作、交互性强的友好的图形化界面。</a:t>
            </a:r>
          </a:p>
          <a:p>
            <a:endParaRPr lang="zh-CN" altLang="en-US" dirty="0" smtClean="0"/>
          </a:p>
          <a:p>
            <a:r>
              <a:rPr lang="zh-CN" altLang="en-US" dirty="0" smtClean="0"/>
              <a:t>设备独立性：是指操作系统把所有外部设备统一当作成文件来看待，只要安装它们的驱动程序，任何用户都可以象使用文件一样，操纵、使用这些设备，而不必知道它们的具体存在形式。 </a:t>
            </a:r>
            <a:r>
              <a:rPr lang="en-US" altLang="zh-CN" dirty="0" smtClean="0"/>
              <a:t>Linux</a:t>
            </a:r>
            <a:r>
              <a:rPr lang="zh-CN" altLang="en-US" dirty="0" smtClean="0"/>
              <a:t>是具有设备独立性的操作系统，它的内核具有高度适应能力。</a:t>
            </a:r>
          </a:p>
          <a:p>
            <a:endParaRPr lang="zh-CN" altLang="en-US" dirty="0" smtClean="0"/>
          </a:p>
          <a:p>
            <a:r>
              <a:rPr lang="zh-CN" altLang="en-US" dirty="0" smtClean="0"/>
              <a:t>可靠的安全系统：</a:t>
            </a:r>
            <a:r>
              <a:rPr lang="en-US" altLang="zh-CN" dirty="0" smtClean="0"/>
              <a:t>Linux</a:t>
            </a:r>
            <a:r>
              <a:rPr lang="zh-CN" altLang="en-US" dirty="0" smtClean="0"/>
              <a:t>采取了许多安全技术措施，包括对读、写控制、带保护的子系统、审计跟踪、核心授权等，这为网络多用户环境中的用户提供了必要的安全保障。</a:t>
            </a:r>
          </a:p>
          <a:p>
            <a:endParaRPr lang="zh-CN" altLang="en-US" dirty="0" smtClean="0"/>
          </a:p>
          <a:p>
            <a:r>
              <a:rPr lang="zh-CN" altLang="en-US" dirty="0" smtClean="0"/>
              <a:t>良好的可移植性：是指将操作系统从一个平台转移到另一个平台使它仍然能按其自身的方式运行的能力。 </a:t>
            </a:r>
            <a:r>
              <a:rPr lang="en-US" altLang="zh-CN" dirty="0" smtClean="0"/>
              <a:t>Linux</a:t>
            </a:r>
            <a:r>
              <a:rPr lang="zh-CN" altLang="en-US" dirty="0" smtClean="0"/>
              <a:t>是一种可移植的操作系统，能够在从微型计算机到大型计算机的任何环境中和任何平台上运行。</a:t>
            </a:r>
            <a:endParaRPr lang="zh-CN" altLang="en-US" dirty="0"/>
          </a:p>
        </p:txBody>
      </p:sp>
      <p:sp>
        <p:nvSpPr>
          <p:cNvPr id="4" name="灯片编号占位符 3"/>
          <p:cNvSpPr>
            <a:spLocks noGrp="1"/>
          </p:cNvSpPr>
          <p:nvPr>
            <p:ph type="sldNum" sz="quarter" idx="10"/>
          </p:nvPr>
        </p:nvSpPr>
        <p:spPr/>
        <p:txBody>
          <a:bodyPr/>
          <a:lstStyle/>
          <a:p>
            <a:fld id="{76860BE4-FFB8-4BAC-BBC2-D4184CBEAC87}" type="slidenum">
              <a:rPr lang="zh-CN" altLang="en-US" smtClean="0"/>
              <a:t>4</a:t>
            </a:fld>
            <a:endParaRPr lang="zh-CN" altLang="en-US"/>
          </a:p>
        </p:txBody>
      </p:sp>
    </p:spTree>
    <p:extLst>
      <p:ext uri="{BB962C8B-B14F-4D97-AF65-F5344CB8AC3E}">
        <p14:creationId xmlns:p14="http://schemas.microsoft.com/office/powerpoint/2010/main" val="2612928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860BE4-FFB8-4BAC-BBC2-D4184CBEAC87}" type="slidenum">
              <a:rPr lang="zh-CN" altLang="en-US" smtClean="0"/>
              <a:t>5</a:t>
            </a:fld>
            <a:endParaRPr lang="zh-CN" altLang="en-US"/>
          </a:p>
        </p:txBody>
      </p:sp>
    </p:spTree>
    <p:extLst>
      <p:ext uri="{BB962C8B-B14F-4D97-AF65-F5344CB8AC3E}">
        <p14:creationId xmlns:p14="http://schemas.microsoft.com/office/powerpoint/2010/main" val="231945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860BE4-FFB8-4BAC-BBC2-D4184CBEAC87}" type="slidenum">
              <a:rPr lang="zh-CN" altLang="en-US" smtClean="0"/>
              <a:t>6</a:t>
            </a:fld>
            <a:endParaRPr lang="zh-CN" altLang="en-US"/>
          </a:p>
        </p:txBody>
      </p:sp>
    </p:spTree>
    <p:extLst>
      <p:ext uri="{BB962C8B-B14F-4D97-AF65-F5344CB8AC3E}">
        <p14:creationId xmlns:p14="http://schemas.microsoft.com/office/powerpoint/2010/main" val="354847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860BE4-FFB8-4BAC-BBC2-D4184CBEAC87}" type="slidenum">
              <a:rPr lang="zh-CN" altLang="en-US" smtClean="0"/>
              <a:t>7</a:t>
            </a:fld>
            <a:endParaRPr lang="zh-CN" altLang="en-US"/>
          </a:p>
        </p:txBody>
      </p:sp>
    </p:spTree>
    <p:extLst>
      <p:ext uri="{BB962C8B-B14F-4D97-AF65-F5344CB8AC3E}">
        <p14:creationId xmlns:p14="http://schemas.microsoft.com/office/powerpoint/2010/main" val="123880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ls</a:t>
            </a:r>
            <a:r>
              <a:rPr lang="zh-CN" altLang="en-US" dirty="0" smtClean="0"/>
              <a:t>命令：显示指定工作目录下之内容</a:t>
            </a:r>
          </a:p>
          <a:p>
            <a:r>
              <a:rPr lang="en-US" altLang="zh-CN" dirty="0" smtClean="0"/>
              <a:t>• dir</a:t>
            </a:r>
            <a:r>
              <a:rPr lang="zh-CN" altLang="en-US" dirty="0" smtClean="0"/>
              <a:t>命令</a:t>
            </a:r>
            <a:r>
              <a:rPr lang="en-US" altLang="zh-CN" dirty="0" smtClean="0"/>
              <a:t>:</a:t>
            </a:r>
            <a:r>
              <a:rPr lang="zh-CN" altLang="en-US" dirty="0" smtClean="0"/>
              <a:t>同 </a:t>
            </a:r>
            <a:r>
              <a:rPr lang="en-US" altLang="zh-CN" dirty="0" smtClean="0"/>
              <a:t>ls</a:t>
            </a:r>
          </a:p>
          <a:p>
            <a:r>
              <a:rPr lang="en-US" altLang="zh-CN" dirty="0" smtClean="0"/>
              <a:t>• cd</a:t>
            </a:r>
            <a:r>
              <a:rPr lang="zh-CN" altLang="en-US" dirty="0" smtClean="0"/>
              <a:t>命令：变换工作目录</a:t>
            </a:r>
          </a:p>
          <a:p>
            <a:r>
              <a:rPr lang="en-US" altLang="zh-CN" dirty="0" smtClean="0"/>
              <a:t>• pwd</a:t>
            </a:r>
            <a:r>
              <a:rPr lang="zh-CN" altLang="en-US" dirty="0" smtClean="0"/>
              <a:t>命令</a:t>
            </a:r>
            <a:r>
              <a:rPr lang="en-US" altLang="zh-CN" dirty="0" smtClean="0"/>
              <a:t>:</a:t>
            </a:r>
            <a:r>
              <a:rPr lang="zh-CN" altLang="en-US" dirty="0" smtClean="0"/>
              <a:t>显示用户当前从</a:t>
            </a:r>
            <a:r>
              <a:rPr lang="en-US" altLang="zh-CN" dirty="0" smtClean="0"/>
              <a:t>/</a:t>
            </a:r>
            <a:r>
              <a:rPr lang="zh-CN" altLang="en-US" dirty="0" smtClean="0"/>
              <a:t>目录开始的完成工作路径</a:t>
            </a:r>
          </a:p>
          <a:p>
            <a:r>
              <a:rPr lang="en-US" altLang="zh-CN" dirty="0" smtClean="0"/>
              <a:t>• clear</a:t>
            </a:r>
            <a:r>
              <a:rPr lang="zh-CN" altLang="en-US" dirty="0" smtClean="0"/>
              <a:t>命令：在允许的情况下清除屏幕</a:t>
            </a:r>
          </a:p>
          <a:p>
            <a:r>
              <a:rPr lang="en-US" altLang="zh-CN" dirty="0" smtClean="0"/>
              <a:t>• man</a:t>
            </a:r>
            <a:r>
              <a:rPr lang="zh-CN" altLang="en-US" dirty="0" smtClean="0"/>
              <a:t>命令： 查看指令用法的</a:t>
            </a:r>
            <a:r>
              <a:rPr lang="en-US" altLang="zh-CN" dirty="0" smtClean="0"/>
              <a:t>help</a:t>
            </a:r>
          </a:p>
          <a:p>
            <a:r>
              <a:rPr lang="en-US" altLang="zh-CN" dirty="0" smtClean="0"/>
              <a:t>• mkdir</a:t>
            </a:r>
            <a:r>
              <a:rPr lang="zh-CN" altLang="en-US" dirty="0" smtClean="0"/>
              <a:t>命令：用来建立新的目录</a:t>
            </a:r>
          </a:p>
          <a:p>
            <a:r>
              <a:rPr lang="en-US" altLang="zh-CN" dirty="0" smtClean="0"/>
              <a:t>• rmdir</a:t>
            </a:r>
            <a:r>
              <a:rPr lang="zh-CN" altLang="en-US" dirty="0" smtClean="0"/>
              <a:t>命令：用来删除已建立的目录</a:t>
            </a:r>
          </a:p>
          <a:p>
            <a:endParaRPr lang="zh-CN" altLang="en-US" dirty="0" smtClean="0"/>
          </a:p>
          <a:p>
            <a:r>
              <a:rPr lang="en-US" altLang="zh-CN" dirty="0" smtClean="0"/>
              <a:t>• rm</a:t>
            </a:r>
            <a:r>
              <a:rPr lang="zh-CN" altLang="en-US" dirty="0" smtClean="0"/>
              <a:t>命令： 删除文档及目录。</a:t>
            </a:r>
          </a:p>
          <a:p>
            <a:r>
              <a:rPr lang="en-US" altLang="zh-CN" dirty="0" smtClean="0"/>
              <a:t>• touch</a:t>
            </a:r>
            <a:r>
              <a:rPr lang="zh-CN" altLang="en-US" dirty="0" smtClean="0"/>
              <a:t>命令</a:t>
            </a:r>
            <a:r>
              <a:rPr lang="en-US" altLang="zh-CN" dirty="0" smtClean="0"/>
              <a:t>: </a:t>
            </a:r>
            <a:r>
              <a:rPr lang="zh-CN" altLang="en-US" dirty="0" smtClean="0"/>
              <a:t>创建一个空白文件或改变已有文件的时间戳</a:t>
            </a:r>
          </a:p>
          <a:p>
            <a:r>
              <a:rPr lang="en-US" altLang="zh-CN" dirty="0" smtClean="0"/>
              <a:t>• cp</a:t>
            </a:r>
            <a:r>
              <a:rPr lang="zh-CN" altLang="en-US" dirty="0" smtClean="0"/>
              <a:t>命令： 复制文件</a:t>
            </a:r>
            <a:r>
              <a:rPr lang="en-US" altLang="zh-CN" dirty="0" smtClean="0"/>
              <a:t>(</a:t>
            </a:r>
            <a:r>
              <a:rPr lang="zh-CN" altLang="en-US" dirty="0" smtClean="0"/>
              <a:t>或者目录等</a:t>
            </a:r>
            <a:r>
              <a:rPr lang="en-US" altLang="zh-CN" dirty="0" smtClean="0"/>
              <a:t>)</a:t>
            </a:r>
          </a:p>
          <a:p>
            <a:r>
              <a:rPr lang="en-US" altLang="zh-CN" dirty="0" smtClean="0"/>
              <a:t>• mv</a:t>
            </a:r>
            <a:r>
              <a:rPr lang="zh-CN" altLang="en-US" dirty="0" smtClean="0"/>
              <a:t>命令： 移动目录或文件</a:t>
            </a:r>
          </a:p>
          <a:p>
            <a:r>
              <a:rPr lang="en-US" altLang="zh-CN" dirty="0" smtClean="0"/>
              <a:t>• ln</a:t>
            </a:r>
            <a:r>
              <a:rPr lang="zh-CN" altLang="en-US" dirty="0" smtClean="0"/>
              <a:t>命令： 为某个文件做链接（软，硬链接）</a:t>
            </a:r>
          </a:p>
          <a:p>
            <a:r>
              <a:rPr lang="en-US" altLang="zh-CN" dirty="0" smtClean="0"/>
              <a:t>• chmod</a:t>
            </a:r>
            <a:r>
              <a:rPr lang="zh-CN" altLang="en-US" dirty="0" smtClean="0"/>
              <a:t>命令</a:t>
            </a:r>
            <a:r>
              <a:rPr lang="en-US" altLang="zh-CN" dirty="0" smtClean="0"/>
              <a:t>: </a:t>
            </a:r>
            <a:r>
              <a:rPr lang="zh-CN" altLang="en-US" dirty="0" smtClean="0"/>
              <a:t>修改文件或目录的权限</a:t>
            </a:r>
          </a:p>
          <a:p>
            <a:r>
              <a:rPr lang="en-US" altLang="zh-CN" dirty="0" smtClean="0"/>
              <a:t>• chown</a:t>
            </a:r>
            <a:r>
              <a:rPr lang="zh-CN" altLang="en-US" dirty="0" smtClean="0"/>
              <a:t>命令</a:t>
            </a:r>
            <a:r>
              <a:rPr lang="en-US" altLang="zh-CN" dirty="0" smtClean="0"/>
              <a:t>: </a:t>
            </a:r>
            <a:r>
              <a:rPr lang="zh-CN" altLang="en-US" dirty="0" smtClean="0"/>
              <a:t>修改文件或目录所属的用户</a:t>
            </a:r>
          </a:p>
          <a:p>
            <a:r>
              <a:rPr lang="en-US" altLang="zh-CN" dirty="0" smtClean="0"/>
              <a:t>• chgrp</a:t>
            </a:r>
            <a:r>
              <a:rPr lang="zh-CN" altLang="en-US" dirty="0" smtClean="0"/>
              <a:t>命令</a:t>
            </a:r>
            <a:r>
              <a:rPr lang="en-US" altLang="zh-CN" dirty="0" smtClean="0"/>
              <a:t>: </a:t>
            </a:r>
            <a:r>
              <a:rPr lang="zh-CN" altLang="en-US" dirty="0" smtClean="0"/>
              <a:t>修改文件或目录所属的工作组</a:t>
            </a:r>
          </a:p>
          <a:p>
            <a:endParaRPr lang="zh-CN" altLang="en-US" dirty="0" smtClean="0"/>
          </a:p>
          <a:p>
            <a:r>
              <a:rPr lang="en-US" altLang="zh-CN" dirty="0" smtClean="0"/>
              <a:t>• more</a:t>
            </a:r>
            <a:r>
              <a:rPr lang="zh-CN" altLang="en-US" dirty="0" smtClean="0"/>
              <a:t>命令：使超过一页的文件临时停留在屏幕，按任何的一个键以后继续显示。</a:t>
            </a:r>
          </a:p>
          <a:p>
            <a:r>
              <a:rPr lang="en-US" altLang="zh-CN" dirty="0" smtClean="0"/>
              <a:t>• less</a:t>
            </a:r>
            <a:r>
              <a:rPr lang="zh-CN" altLang="en-US" dirty="0" smtClean="0"/>
              <a:t>命令： 显示文件内容，可以上下翻页显示。</a:t>
            </a:r>
          </a:p>
          <a:p>
            <a:r>
              <a:rPr lang="en-US" altLang="zh-CN" dirty="0" smtClean="0"/>
              <a:t>• head</a:t>
            </a:r>
            <a:r>
              <a:rPr lang="zh-CN" altLang="en-US" dirty="0" smtClean="0"/>
              <a:t>命令： 显示文件前</a:t>
            </a:r>
            <a:r>
              <a:rPr lang="en-US" altLang="zh-CN" dirty="0" smtClean="0"/>
              <a:t>10</a:t>
            </a:r>
            <a:r>
              <a:rPr lang="zh-CN" altLang="en-US" dirty="0" smtClean="0"/>
              <a:t>行内容。</a:t>
            </a:r>
          </a:p>
          <a:p>
            <a:r>
              <a:rPr lang="en-US" altLang="zh-CN" dirty="0" smtClean="0"/>
              <a:t>• tail</a:t>
            </a:r>
            <a:r>
              <a:rPr lang="zh-CN" altLang="en-US" dirty="0" smtClean="0"/>
              <a:t>命令： 显示文件后</a:t>
            </a:r>
            <a:r>
              <a:rPr lang="en-US" altLang="zh-CN" dirty="0" smtClean="0"/>
              <a:t>10</a:t>
            </a:r>
            <a:r>
              <a:rPr lang="zh-CN" altLang="en-US" dirty="0" smtClean="0"/>
              <a:t>行内容。</a:t>
            </a:r>
          </a:p>
          <a:p>
            <a:r>
              <a:rPr lang="en-US" altLang="zh-CN" dirty="0" smtClean="0"/>
              <a:t>• cat</a:t>
            </a:r>
            <a:r>
              <a:rPr lang="zh-CN" altLang="en-US" dirty="0" smtClean="0"/>
              <a:t>命令： 把文档串连后传到基本输出，或者将几个文档连接利用重定向符‘</a:t>
            </a:r>
            <a:r>
              <a:rPr lang="en-US" altLang="zh-CN" dirty="0" smtClean="0"/>
              <a:t>&gt;’</a:t>
            </a:r>
            <a:r>
              <a:rPr lang="zh-CN" altLang="en-US" dirty="0" smtClean="0"/>
              <a:t>定向到输出文档</a:t>
            </a:r>
          </a:p>
          <a:p>
            <a:r>
              <a:rPr lang="en-US" altLang="zh-CN" dirty="0" smtClean="0"/>
              <a:t>• find</a:t>
            </a:r>
            <a:r>
              <a:rPr lang="zh-CN" altLang="en-US" dirty="0" smtClean="0"/>
              <a:t>命令： 在指定的路径上搜索指定的文件和目录</a:t>
            </a:r>
          </a:p>
          <a:p>
            <a:r>
              <a:rPr lang="en-US" altLang="zh-CN" dirty="0" smtClean="0"/>
              <a:t>• locate</a:t>
            </a:r>
            <a:r>
              <a:rPr lang="zh-CN" altLang="en-US" dirty="0" smtClean="0"/>
              <a:t>命令：查找文件</a:t>
            </a:r>
          </a:p>
          <a:p>
            <a:r>
              <a:rPr lang="en-US" altLang="zh-CN" dirty="0" smtClean="0"/>
              <a:t>• </a:t>
            </a:r>
            <a:r>
              <a:rPr lang="en-US" altLang="zh-CN" dirty="0" err="1" smtClean="0"/>
              <a:t>grep</a:t>
            </a:r>
            <a:r>
              <a:rPr lang="zh-CN" altLang="en-US" dirty="0" smtClean="0"/>
              <a:t>命令： 在文件中搜索匹配的行并输出，一般用于过滤先前的结果</a:t>
            </a:r>
          </a:p>
          <a:p>
            <a:endParaRPr lang="zh-CN" altLang="en-US" dirty="0" smtClean="0"/>
          </a:p>
          <a:p>
            <a:r>
              <a:rPr lang="en-US" altLang="zh-CN" dirty="0" smtClean="0"/>
              <a:t>• who</a:t>
            </a:r>
            <a:r>
              <a:rPr lang="zh-CN" altLang="en-US" dirty="0" smtClean="0"/>
              <a:t>命令： 显示已经登录的用户</a:t>
            </a:r>
          </a:p>
          <a:p>
            <a:r>
              <a:rPr lang="en-US" altLang="zh-CN" dirty="0" smtClean="0"/>
              <a:t>• finger</a:t>
            </a:r>
            <a:r>
              <a:rPr lang="zh-CN" altLang="en-US" dirty="0" smtClean="0"/>
              <a:t>命令：查询用户信息</a:t>
            </a:r>
          </a:p>
          <a:p>
            <a:r>
              <a:rPr lang="en-US" altLang="zh-CN" dirty="0" smtClean="0"/>
              <a:t>• su</a:t>
            </a:r>
            <a:r>
              <a:rPr lang="zh-CN" altLang="en-US" dirty="0" smtClean="0"/>
              <a:t>命令： 在不注消的情况切换用户身份</a:t>
            </a:r>
          </a:p>
          <a:p>
            <a:r>
              <a:rPr lang="en-US" altLang="zh-CN" dirty="0" smtClean="0"/>
              <a:t>• sudo</a:t>
            </a:r>
            <a:r>
              <a:rPr lang="zh-CN" altLang="en-US" dirty="0" smtClean="0"/>
              <a:t>命令： 以另一个用户的身份执行某个命令</a:t>
            </a:r>
          </a:p>
          <a:p>
            <a:r>
              <a:rPr lang="en-US" altLang="zh-CN" dirty="0" smtClean="0"/>
              <a:t>• passwd</a:t>
            </a:r>
            <a:r>
              <a:rPr lang="zh-CN" altLang="en-US" dirty="0" smtClean="0"/>
              <a:t>命令：修改用户的登录口令</a:t>
            </a:r>
          </a:p>
          <a:p>
            <a:r>
              <a:rPr lang="en-US" altLang="zh-CN" dirty="0" smtClean="0"/>
              <a:t>• </a:t>
            </a:r>
            <a:r>
              <a:rPr lang="en-US" altLang="zh-CN" dirty="0" err="1" smtClean="0"/>
              <a:t>gpasswd</a:t>
            </a:r>
            <a:r>
              <a:rPr lang="zh-CN" altLang="en-US" dirty="0" smtClean="0"/>
              <a:t>命令：修改工作组的口令</a:t>
            </a:r>
          </a:p>
          <a:p>
            <a:r>
              <a:rPr lang="en-US" altLang="zh-CN" dirty="0" smtClean="0"/>
              <a:t>• date</a:t>
            </a:r>
            <a:r>
              <a:rPr lang="zh-CN" altLang="en-US" dirty="0" smtClean="0"/>
              <a:t>命令： 显示和设臵系统日期和时间</a:t>
            </a:r>
          </a:p>
          <a:p>
            <a:r>
              <a:rPr lang="en-US" altLang="zh-CN" dirty="0" smtClean="0"/>
              <a:t>• free</a:t>
            </a:r>
            <a:r>
              <a:rPr lang="zh-CN" altLang="en-US" dirty="0" smtClean="0"/>
              <a:t>命令： 查看当前系统内存的使用情况</a:t>
            </a:r>
          </a:p>
          <a:p>
            <a:r>
              <a:rPr lang="en-US" altLang="zh-CN" dirty="0" smtClean="0"/>
              <a:t>• login</a:t>
            </a:r>
            <a:r>
              <a:rPr lang="zh-CN" altLang="en-US" dirty="0" smtClean="0"/>
              <a:t>命令：登录</a:t>
            </a:r>
          </a:p>
          <a:p>
            <a:r>
              <a:rPr lang="en-US" altLang="zh-CN" dirty="0" smtClean="0"/>
              <a:t>• logout</a:t>
            </a:r>
            <a:r>
              <a:rPr lang="zh-CN" altLang="en-US" dirty="0" smtClean="0"/>
              <a:t>命令：将当前用户从终端系统中注销</a:t>
            </a:r>
          </a:p>
          <a:p>
            <a:endParaRPr lang="zh-CN" altLang="en-US" dirty="0" smtClean="0"/>
          </a:p>
          <a:p>
            <a:r>
              <a:rPr lang="en-US" altLang="zh-CN" dirty="0" smtClean="0"/>
              <a:t>• shutdown</a:t>
            </a:r>
            <a:r>
              <a:rPr lang="zh-CN" altLang="en-US" dirty="0" smtClean="0"/>
              <a:t>命令：关机或重启</a:t>
            </a:r>
          </a:p>
          <a:p>
            <a:r>
              <a:rPr lang="en-US" altLang="zh-CN" dirty="0" smtClean="0"/>
              <a:t>• halt</a:t>
            </a:r>
            <a:r>
              <a:rPr lang="zh-CN" altLang="en-US" dirty="0" smtClean="0"/>
              <a:t>命令： 关机 </a:t>
            </a:r>
            <a:r>
              <a:rPr lang="en-US" altLang="zh-CN" dirty="0" smtClean="0"/>
              <a:t>-p</a:t>
            </a:r>
          </a:p>
          <a:p>
            <a:r>
              <a:rPr lang="en-US" altLang="zh-CN" dirty="0" smtClean="0"/>
              <a:t>• reboot</a:t>
            </a:r>
            <a:r>
              <a:rPr lang="zh-CN" altLang="en-US" dirty="0" smtClean="0"/>
              <a:t>命令： 重启命令</a:t>
            </a:r>
          </a:p>
          <a:p>
            <a:r>
              <a:rPr lang="en-US" altLang="zh-CN" dirty="0" smtClean="0"/>
              <a:t>• </a:t>
            </a:r>
            <a:r>
              <a:rPr lang="en-US" altLang="zh-CN" dirty="0" err="1" smtClean="0"/>
              <a:t>init</a:t>
            </a:r>
            <a:r>
              <a:rPr lang="zh-CN" altLang="en-US" dirty="0" smtClean="0"/>
              <a:t>命令： 改变当间用户的运行级别</a:t>
            </a:r>
          </a:p>
          <a:p>
            <a:r>
              <a:rPr lang="en-US" altLang="zh-CN" dirty="0" smtClean="0"/>
              <a:t>• ftp</a:t>
            </a:r>
            <a:r>
              <a:rPr lang="zh-CN" altLang="en-US" dirty="0" smtClean="0"/>
              <a:t>命令： 用户通过 </a:t>
            </a:r>
            <a:r>
              <a:rPr lang="en-US" altLang="zh-CN" dirty="0" smtClean="0"/>
              <a:t>ftp </a:t>
            </a:r>
            <a:r>
              <a:rPr lang="zh-CN" altLang="en-US" dirty="0" smtClean="0"/>
              <a:t>这个程序来使用 </a:t>
            </a:r>
            <a:r>
              <a:rPr lang="en-US" altLang="zh-CN" dirty="0" smtClean="0"/>
              <a:t>Internet</a:t>
            </a:r>
            <a:r>
              <a:rPr lang="zh-CN" altLang="en-US" dirty="0" smtClean="0"/>
              <a:t>上的标准文件传输协议</a:t>
            </a:r>
          </a:p>
          <a:p>
            <a:r>
              <a:rPr lang="en-US" altLang="zh-CN" dirty="0" smtClean="0"/>
              <a:t>• telnet</a:t>
            </a:r>
            <a:r>
              <a:rPr lang="zh-CN" altLang="en-US" dirty="0" smtClean="0"/>
              <a:t>命令：远程登录命令</a:t>
            </a:r>
          </a:p>
          <a:p>
            <a:r>
              <a:rPr lang="en-US" altLang="zh-CN" dirty="0" smtClean="0"/>
              <a:t>• mail</a:t>
            </a:r>
            <a:r>
              <a:rPr lang="zh-CN" altLang="en-US" dirty="0" smtClean="0"/>
              <a:t>命令：阅读和发送邮件给别的用户</a:t>
            </a:r>
            <a:endParaRPr lang="zh-CN" altLang="en-US" dirty="0"/>
          </a:p>
        </p:txBody>
      </p:sp>
      <p:sp>
        <p:nvSpPr>
          <p:cNvPr id="4" name="灯片编号占位符 3"/>
          <p:cNvSpPr>
            <a:spLocks noGrp="1"/>
          </p:cNvSpPr>
          <p:nvPr>
            <p:ph type="sldNum" sz="quarter" idx="10"/>
          </p:nvPr>
        </p:nvSpPr>
        <p:spPr/>
        <p:txBody>
          <a:bodyPr/>
          <a:lstStyle/>
          <a:p>
            <a:fld id="{76860BE4-FFB8-4BAC-BBC2-D4184CBEAC87}" type="slidenum">
              <a:rPr lang="zh-CN" altLang="en-US" smtClean="0"/>
              <a:t>8</a:t>
            </a:fld>
            <a:endParaRPr lang="zh-CN" altLang="en-US"/>
          </a:p>
        </p:txBody>
      </p:sp>
    </p:spTree>
    <p:extLst>
      <p:ext uri="{BB962C8B-B14F-4D97-AF65-F5344CB8AC3E}">
        <p14:creationId xmlns:p14="http://schemas.microsoft.com/office/powerpoint/2010/main" val="82831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ls</a:t>
            </a:r>
            <a:r>
              <a:rPr lang="zh-CN" altLang="en-US" dirty="0" smtClean="0"/>
              <a:t>命令：显示指定工作目录下之内容</a:t>
            </a:r>
          </a:p>
          <a:p>
            <a:r>
              <a:rPr lang="en-US" altLang="zh-CN" dirty="0" smtClean="0"/>
              <a:t>• dir</a:t>
            </a:r>
            <a:r>
              <a:rPr lang="zh-CN" altLang="en-US" dirty="0" smtClean="0"/>
              <a:t>命令</a:t>
            </a:r>
            <a:r>
              <a:rPr lang="en-US" altLang="zh-CN" dirty="0" smtClean="0"/>
              <a:t>:</a:t>
            </a:r>
            <a:r>
              <a:rPr lang="zh-CN" altLang="en-US" dirty="0" smtClean="0"/>
              <a:t>同 </a:t>
            </a:r>
            <a:r>
              <a:rPr lang="en-US" altLang="zh-CN" dirty="0" smtClean="0"/>
              <a:t>ls</a:t>
            </a:r>
          </a:p>
          <a:p>
            <a:r>
              <a:rPr lang="en-US" altLang="zh-CN" dirty="0" smtClean="0"/>
              <a:t>• cd</a:t>
            </a:r>
            <a:r>
              <a:rPr lang="zh-CN" altLang="en-US" dirty="0" smtClean="0"/>
              <a:t>命令：变换工作目录</a:t>
            </a:r>
          </a:p>
          <a:p>
            <a:r>
              <a:rPr lang="en-US" altLang="zh-CN" dirty="0" smtClean="0"/>
              <a:t>• pwd</a:t>
            </a:r>
            <a:r>
              <a:rPr lang="zh-CN" altLang="en-US" dirty="0" smtClean="0"/>
              <a:t>命令</a:t>
            </a:r>
            <a:r>
              <a:rPr lang="en-US" altLang="zh-CN" dirty="0" smtClean="0"/>
              <a:t>:</a:t>
            </a:r>
            <a:r>
              <a:rPr lang="zh-CN" altLang="en-US" dirty="0" smtClean="0"/>
              <a:t>显示用户当前从</a:t>
            </a:r>
            <a:r>
              <a:rPr lang="en-US" altLang="zh-CN" dirty="0" smtClean="0"/>
              <a:t>/</a:t>
            </a:r>
            <a:r>
              <a:rPr lang="zh-CN" altLang="en-US" dirty="0" smtClean="0"/>
              <a:t>目录开始的完成工作路径</a:t>
            </a:r>
          </a:p>
          <a:p>
            <a:r>
              <a:rPr lang="en-US" altLang="zh-CN" dirty="0" smtClean="0"/>
              <a:t>• clear</a:t>
            </a:r>
            <a:r>
              <a:rPr lang="zh-CN" altLang="en-US" dirty="0" smtClean="0"/>
              <a:t>命令：在允许的情况下清除屏幕</a:t>
            </a:r>
          </a:p>
          <a:p>
            <a:r>
              <a:rPr lang="en-US" altLang="zh-CN" dirty="0" smtClean="0"/>
              <a:t>• man</a:t>
            </a:r>
            <a:r>
              <a:rPr lang="zh-CN" altLang="en-US" dirty="0" smtClean="0"/>
              <a:t>命令： 查看指令用法的</a:t>
            </a:r>
            <a:r>
              <a:rPr lang="en-US" altLang="zh-CN" dirty="0" smtClean="0"/>
              <a:t>help</a:t>
            </a:r>
          </a:p>
          <a:p>
            <a:r>
              <a:rPr lang="en-US" altLang="zh-CN" dirty="0" smtClean="0"/>
              <a:t>• mkdir</a:t>
            </a:r>
            <a:r>
              <a:rPr lang="zh-CN" altLang="en-US" dirty="0" smtClean="0"/>
              <a:t>命令：用来建立新的目录</a:t>
            </a:r>
          </a:p>
          <a:p>
            <a:r>
              <a:rPr lang="en-US" altLang="zh-CN" dirty="0" smtClean="0"/>
              <a:t>• rmdir</a:t>
            </a:r>
            <a:r>
              <a:rPr lang="zh-CN" altLang="en-US" dirty="0" smtClean="0"/>
              <a:t>命令：用来删除已建立的目录</a:t>
            </a:r>
          </a:p>
          <a:p>
            <a:endParaRPr lang="zh-CN" altLang="en-US" dirty="0" smtClean="0"/>
          </a:p>
          <a:p>
            <a:r>
              <a:rPr lang="en-US" altLang="zh-CN" dirty="0" smtClean="0"/>
              <a:t>• rm</a:t>
            </a:r>
            <a:r>
              <a:rPr lang="zh-CN" altLang="en-US" dirty="0" smtClean="0"/>
              <a:t>命令： 删除文档及目录。</a:t>
            </a:r>
          </a:p>
          <a:p>
            <a:r>
              <a:rPr lang="en-US" altLang="zh-CN" dirty="0" smtClean="0"/>
              <a:t>• touch</a:t>
            </a:r>
            <a:r>
              <a:rPr lang="zh-CN" altLang="en-US" dirty="0" smtClean="0"/>
              <a:t>命令</a:t>
            </a:r>
            <a:r>
              <a:rPr lang="en-US" altLang="zh-CN" dirty="0" smtClean="0"/>
              <a:t>: </a:t>
            </a:r>
            <a:r>
              <a:rPr lang="zh-CN" altLang="en-US" dirty="0" smtClean="0"/>
              <a:t>创建一个空白文件或改变已有文件的时间戳</a:t>
            </a:r>
          </a:p>
          <a:p>
            <a:r>
              <a:rPr lang="en-US" altLang="zh-CN" dirty="0" smtClean="0"/>
              <a:t>• cp</a:t>
            </a:r>
            <a:r>
              <a:rPr lang="zh-CN" altLang="en-US" dirty="0" smtClean="0"/>
              <a:t>命令： 复制文件</a:t>
            </a:r>
            <a:r>
              <a:rPr lang="en-US" altLang="zh-CN" dirty="0" smtClean="0"/>
              <a:t>(</a:t>
            </a:r>
            <a:r>
              <a:rPr lang="zh-CN" altLang="en-US" dirty="0" smtClean="0"/>
              <a:t>或者目录等</a:t>
            </a:r>
            <a:r>
              <a:rPr lang="en-US" altLang="zh-CN" dirty="0" smtClean="0"/>
              <a:t>)</a:t>
            </a:r>
          </a:p>
          <a:p>
            <a:r>
              <a:rPr lang="en-US" altLang="zh-CN" dirty="0" smtClean="0"/>
              <a:t>• mv</a:t>
            </a:r>
            <a:r>
              <a:rPr lang="zh-CN" altLang="en-US" dirty="0" smtClean="0"/>
              <a:t>命令： 移动目录或文件</a:t>
            </a:r>
          </a:p>
          <a:p>
            <a:r>
              <a:rPr lang="en-US" altLang="zh-CN" dirty="0" smtClean="0"/>
              <a:t>• ln</a:t>
            </a:r>
            <a:r>
              <a:rPr lang="zh-CN" altLang="en-US" dirty="0" smtClean="0"/>
              <a:t>命令： 为某个文件做链接（软，硬链接）</a:t>
            </a:r>
          </a:p>
          <a:p>
            <a:r>
              <a:rPr lang="en-US" altLang="zh-CN" dirty="0" smtClean="0"/>
              <a:t>• chmod</a:t>
            </a:r>
            <a:r>
              <a:rPr lang="zh-CN" altLang="en-US" dirty="0" smtClean="0"/>
              <a:t>命令</a:t>
            </a:r>
            <a:r>
              <a:rPr lang="en-US" altLang="zh-CN" dirty="0" smtClean="0"/>
              <a:t>: </a:t>
            </a:r>
            <a:r>
              <a:rPr lang="zh-CN" altLang="en-US" dirty="0" smtClean="0"/>
              <a:t>修改文件或目录的权限</a:t>
            </a:r>
          </a:p>
          <a:p>
            <a:r>
              <a:rPr lang="en-US" altLang="zh-CN" dirty="0" smtClean="0"/>
              <a:t>• chown</a:t>
            </a:r>
            <a:r>
              <a:rPr lang="zh-CN" altLang="en-US" dirty="0" smtClean="0"/>
              <a:t>命令</a:t>
            </a:r>
            <a:r>
              <a:rPr lang="en-US" altLang="zh-CN" dirty="0" smtClean="0"/>
              <a:t>: </a:t>
            </a:r>
            <a:r>
              <a:rPr lang="zh-CN" altLang="en-US" dirty="0" smtClean="0"/>
              <a:t>修改文件或目录所属的用户</a:t>
            </a:r>
          </a:p>
          <a:p>
            <a:r>
              <a:rPr lang="en-US" altLang="zh-CN" dirty="0" smtClean="0"/>
              <a:t>• chgrp</a:t>
            </a:r>
            <a:r>
              <a:rPr lang="zh-CN" altLang="en-US" dirty="0" smtClean="0"/>
              <a:t>命令</a:t>
            </a:r>
            <a:r>
              <a:rPr lang="en-US" altLang="zh-CN" dirty="0" smtClean="0"/>
              <a:t>: </a:t>
            </a:r>
            <a:r>
              <a:rPr lang="zh-CN" altLang="en-US" dirty="0" smtClean="0"/>
              <a:t>修改文件或目录所属的工作组</a:t>
            </a:r>
          </a:p>
          <a:p>
            <a:endParaRPr lang="zh-CN" altLang="en-US" dirty="0" smtClean="0"/>
          </a:p>
          <a:p>
            <a:r>
              <a:rPr lang="en-US" altLang="zh-CN" dirty="0" smtClean="0"/>
              <a:t>• more</a:t>
            </a:r>
            <a:r>
              <a:rPr lang="zh-CN" altLang="en-US" dirty="0" smtClean="0"/>
              <a:t>命令：使超过一页的文件临时停留在屏幕，按任何的一个键以后继续显示。</a:t>
            </a:r>
          </a:p>
          <a:p>
            <a:r>
              <a:rPr lang="en-US" altLang="zh-CN" dirty="0" smtClean="0"/>
              <a:t>• less</a:t>
            </a:r>
            <a:r>
              <a:rPr lang="zh-CN" altLang="en-US" dirty="0" smtClean="0"/>
              <a:t>命令： 显示文件内容，可以上下翻页显示。</a:t>
            </a:r>
          </a:p>
          <a:p>
            <a:r>
              <a:rPr lang="en-US" altLang="zh-CN" dirty="0" smtClean="0"/>
              <a:t>• head</a:t>
            </a:r>
            <a:r>
              <a:rPr lang="zh-CN" altLang="en-US" dirty="0" smtClean="0"/>
              <a:t>命令： 显示文件前</a:t>
            </a:r>
            <a:r>
              <a:rPr lang="en-US" altLang="zh-CN" dirty="0" smtClean="0"/>
              <a:t>10</a:t>
            </a:r>
            <a:r>
              <a:rPr lang="zh-CN" altLang="en-US" dirty="0" smtClean="0"/>
              <a:t>行内容。</a:t>
            </a:r>
          </a:p>
          <a:p>
            <a:r>
              <a:rPr lang="en-US" altLang="zh-CN" dirty="0" smtClean="0"/>
              <a:t>• tail</a:t>
            </a:r>
            <a:r>
              <a:rPr lang="zh-CN" altLang="en-US" dirty="0" smtClean="0"/>
              <a:t>命令： 显示文件后</a:t>
            </a:r>
            <a:r>
              <a:rPr lang="en-US" altLang="zh-CN" dirty="0" smtClean="0"/>
              <a:t>10</a:t>
            </a:r>
            <a:r>
              <a:rPr lang="zh-CN" altLang="en-US" dirty="0" smtClean="0"/>
              <a:t>行内容。</a:t>
            </a:r>
          </a:p>
          <a:p>
            <a:r>
              <a:rPr lang="en-US" altLang="zh-CN" dirty="0" smtClean="0"/>
              <a:t>• cat</a:t>
            </a:r>
            <a:r>
              <a:rPr lang="zh-CN" altLang="en-US" dirty="0" smtClean="0"/>
              <a:t>命令： 把文档串连后传到基本输出，或者将几个文档连接利用重定向符‘</a:t>
            </a:r>
            <a:r>
              <a:rPr lang="en-US" altLang="zh-CN" dirty="0" smtClean="0"/>
              <a:t>&gt;’</a:t>
            </a:r>
            <a:r>
              <a:rPr lang="zh-CN" altLang="en-US" dirty="0" smtClean="0"/>
              <a:t>定向到输出文档</a:t>
            </a:r>
          </a:p>
          <a:p>
            <a:r>
              <a:rPr lang="en-US" altLang="zh-CN" dirty="0" smtClean="0"/>
              <a:t>• find</a:t>
            </a:r>
            <a:r>
              <a:rPr lang="zh-CN" altLang="en-US" dirty="0" smtClean="0"/>
              <a:t>命令： 在指定的路径上搜索指定的文件和目录</a:t>
            </a:r>
          </a:p>
          <a:p>
            <a:r>
              <a:rPr lang="en-US" altLang="zh-CN" dirty="0" smtClean="0"/>
              <a:t>• locate</a:t>
            </a:r>
            <a:r>
              <a:rPr lang="zh-CN" altLang="en-US" dirty="0" smtClean="0"/>
              <a:t>命令：查找文件</a:t>
            </a:r>
          </a:p>
          <a:p>
            <a:r>
              <a:rPr lang="en-US" altLang="zh-CN" dirty="0" smtClean="0"/>
              <a:t>• </a:t>
            </a:r>
            <a:r>
              <a:rPr lang="en-US" altLang="zh-CN" dirty="0" err="1" smtClean="0"/>
              <a:t>grep</a:t>
            </a:r>
            <a:r>
              <a:rPr lang="zh-CN" altLang="en-US" dirty="0" smtClean="0"/>
              <a:t>命令： 在文件中搜索匹配的行并输出，一般用于过滤先前的结果</a:t>
            </a:r>
          </a:p>
          <a:p>
            <a:endParaRPr lang="zh-CN" altLang="en-US" dirty="0" smtClean="0"/>
          </a:p>
          <a:p>
            <a:r>
              <a:rPr lang="en-US" altLang="zh-CN" dirty="0" smtClean="0"/>
              <a:t>• who</a:t>
            </a:r>
            <a:r>
              <a:rPr lang="zh-CN" altLang="en-US" dirty="0" smtClean="0"/>
              <a:t>命令： 显示已经登录的用户</a:t>
            </a:r>
          </a:p>
          <a:p>
            <a:r>
              <a:rPr lang="en-US" altLang="zh-CN" dirty="0" smtClean="0"/>
              <a:t>• finger</a:t>
            </a:r>
            <a:r>
              <a:rPr lang="zh-CN" altLang="en-US" dirty="0" smtClean="0"/>
              <a:t>命令：查询用户信息</a:t>
            </a:r>
          </a:p>
          <a:p>
            <a:r>
              <a:rPr lang="en-US" altLang="zh-CN" dirty="0" smtClean="0"/>
              <a:t>• su</a:t>
            </a:r>
            <a:r>
              <a:rPr lang="zh-CN" altLang="en-US" dirty="0" smtClean="0"/>
              <a:t>命令： 在不注消的情况切换用户身份</a:t>
            </a:r>
          </a:p>
          <a:p>
            <a:r>
              <a:rPr lang="en-US" altLang="zh-CN" dirty="0" smtClean="0"/>
              <a:t>• sudo</a:t>
            </a:r>
            <a:r>
              <a:rPr lang="zh-CN" altLang="en-US" dirty="0" smtClean="0"/>
              <a:t>命令： 以另一个用户的身份执行某个命令</a:t>
            </a:r>
          </a:p>
          <a:p>
            <a:r>
              <a:rPr lang="en-US" altLang="zh-CN" dirty="0" smtClean="0"/>
              <a:t>• passwd</a:t>
            </a:r>
            <a:r>
              <a:rPr lang="zh-CN" altLang="en-US" dirty="0" smtClean="0"/>
              <a:t>命令：修改用户的登录口令</a:t>
            </a:r>
          </a:p>
          <a:p>
            <a:r>
              <a:rPr lang="en-US" altLang="zh-CN" dirty="0" smtClean="0"/>
              <a:t>• </a:t>
            </a:r>
            <a:r>
              <a:rPr lang="en-US" altLang="zh-CN" dirty="0" err="1" smtClean="0"/>
              <a:t>gpasswd</a:t>
            </a:r>
            <a:r>
              <a:rPr lang="zh-CN" altLang="en-US" dirty="0" smtClean="0"/>
              <a:t>命令：修改工作组的口令</a:t>
            </a:r>
          </a:p>
          <a:p>
            <a:r>
              <a:rPr lang="en-US" altLang="zh-CN" dirty="0" smtClean="0"/>
              <a:t>• date</a:t>
            </a:r>
            <a:r>
              <a:rPr lang="zh-CN" altLang="en-US" dirty="0" smtClean="0"/>
              <a:t>命令： 显示和设臵系统日期和时间</a:t>
            </a:r>
          </a:p>
          <a:p>
            <a:r>
              <a:rPr lang="en-US" altLang="zh-CN" dirty="0" smtClean="0"/>
              <a:t>• free</a:t>
            </a:r>
            <a:r>
              <a:rPr lang="zh-CN" altLang="en-US" dirty="0" smtClean="0"/>
              <a:t>命令： 查看当前系统内存的使用情况</a:t>
            </a:r>
          </a:p>
          <a:p>
            <a:r>
              <a:rPr lang="en-US" altLang="zh-CN" dirty="0" smtClean="0"/>
              <a:t>• login</a:t>
            </a:r>
            <a:r>
              <a:rPr lang="zh-CN" altLang="en-US" dirty="0" smtClean="0"/>
              <a:t>命令：登录</a:t>
            </a:r>
          </a:p>
          <a:p>
            <a:r>
              <a:rPr lang="en-US" altLang="zh-CN" dirty="0" smtClean="0"/>
              <a:t>• logout</a:t>
            </a:r>
            <a:r>
              <a:rPr lang="zh-CN" altLang="en-US" dirty="0" smtClean="0"/>
              <a:t>命令：将当前用户从终端系统中注销</a:t>
            </a:r>
          </a:p>
          <a:p>
            <a:endParaRPr lang="zh-CN" altLang="en-US" dirty="0" smtClean="0"/>
          </a:p>
          <a:p>
            <a:r>
              <a:rPr lang="en-US" altLang="zh-CN" dirty="0" smtClean="0"/>
              <a:t>• shutdown</a:t>
            </a:r>
            <a:r>
              <a:rPr lang="zh-CN" altLang="en-US" dirty="0" smtClean="0"/>
              <a:t>命令：关机或重启</a:t>
            </a:r>
          </a:p>
          <a:p>
            <a:r>
              <a:rPr lang="en-US" altLang="zh-CN" dirty="0" smtClean="0"/>
              <a:t>• halt</a:t>
            </a:r>
            <a:r>
              <a:rPr lang="zh-CN" altLang="en-US" dirty="0" smtClean="0"/>
              <a:t>命令： 关机 </a:t>
            </a:r>
            <a:r>
              <a:rPr lang="en-US" altLang="zh-CN" dirty="0" smtClean="0"/>
              <a:t>-p</a:t>
            </a:r>
          </a:p>
          <a:p>
            <a:r>
              <a:rPr lang="en-US" altLang="zh-CN" dirty="0" smtClean="0"/>
              <a:t>• reboot</a:t>
            </a:r>
            <a:r>
              <a:rPr lang="zh-CN" altLang="en-US" dirty="0" smtClean="0"/>
              <a:t>命令： 重启命令</a:t>
            </a:r>
          </a:p>
          <a:p>
            <a:r>
              <a:rPr lang="en-US" altLang="zh-CN" dirty="0" smtClean="0"/>
              <a:t>• </a:t>
            </a:r>
            <a:r>
              <a:rPr lang="en-US" altLang="zh-CN" dirty="0" err="1" smtClean="0"/>
              <a:t>init</a:t>
            </a:r>
            <a:r>
              <a:rPr lang="zh-CN" altLang="en-US" dirty="0" smtClean="0"/>
              <a:t>命令： 改变当间用户的运行级别</a:t>
            </a:r>
          </a:p>
          <a:p>
            <a:r>
              <a:rPr lang="en-US" altLang="zh-CN" dirty="0" smtClean="0"/>
              <a:t>• ftp</a:t>
            </a:r>
            <a:r>
              <a:rPr lang="zh-CN" altLang="en-US" dirty="0" smtClean="0"/>
              <a:t>命令： 用户通过 </a:t>
            </a:r>
            <a:r>
              <a:rPr lang="en-US" altLang="zh-CN" dirty="0" smtClean="0"/>
              <a:t>ftp </a:t>
            </a:r>
            <a:r>
              <a:rPr lang="zh-CN" altLang="en-US" dirty="0" smtClean="0"/>
              <a:t>这个程序来使用 </a:t>
            </a:r>
            <a:r>
              <a:rPr lang="en-US" altLang="zh-CN" dirty="0" smtClean="0"/>
              <a:t>Internet</a:t>
            </a:r>
            <a:r>
              <a:rPr lang="zh-CN" altLang="en-US" dirty="0" smtClean="0"/>
              <a:t>上的标准文件传输协议</a:t>
            </a:r>
          </a:p>
          <a:p>
            <a:r>
              <a:rPr lang="en-US" altLang="zh-CN" dirty="0" smtClean="0"/>
              <a:t>• telnet</a:t>
            </a:r>
            <a:r>
              <a:rPr lang="zh-CN" altLang="en-US" dirty="0" smtClean="0"/>
              <a:t>命令：远程登录命令</a:t>
            </a:r>
          </a:p>
          <a:p>
            <a:r>
              <a:rPr lang="en-US" altLang="zh-CN" dirty="0" smtClean="0"/>
              <a:t>• mail</a:t>
            </a:r>
            <a:r>
              <a:rPr lang="zh-CN" altLang="en-US" dirty="0" smtClean="0"/>
              <a:t>命令：阅读和发送邮件给别的用户</a:t>
            </a:r>
            <a:endParaRPr lang="zh-CN" altLang="en-US" dirty="0"/>
          </a:p>
        </p:txBody>
      </p:sp>
      <p:sp>
        <p:nvSpPr>
          <p:cNvPr id="4" name="灯片编号占位符 3"/>
          <p:cNvSpPr>
            <a:spLocks noGrp="1"/>
          </p:cNvSpPr>
          <p:nvPr>
            <p:ph type="sldNum" sz="quarter" idx="10"/>
          </p:nvPr>
        </p:nvSpPr>
        <p:spPr/>
        <p:txBody>
          <a:bodyPr/>
          <a:lstStyle/>
          <a:p>
            <a:fld id="{76860BE4-FFB8-4BAC-BBC2-D4184CBEAC87}" type="slidenum">
              <a:rPr lang="zh-CN" altLang="en-US" smtClean="0"/>
              <a:t>9</a:t>
            </a:fld>
            <a:endParaRPr lang="zh-CN" altLang="en-US"/>
          </a:p>
        </p:txBody>
      </p:sp>
    </p:spTree>
    <p:extLst>
      <p:ext uri="{BB962C8B-B14F-4D97-AF65-F5344CB8AC3E}">
        <p14:creationId xmlns:p14="http://schemas.microsoft.com/office/powerpoint/2010/main" val="882102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a:xfrm>
            <a:off x="3962399" y="5870575"/>
            <a:ext cx="4893958" cy="377825"/>
          </a:xfrm>
        </p:spPr>
        <p:txBody>
          <a:bodyPr/>
          <a:lstStyle/>
          <a:p>
            <a:endParaRPr lang="zh-CN" altLang="en-US"/>
          </a:p>
        </p:txBody>
      </p:sp>
      <p:sp>
        <p:nvSpPr>
          <p:cNvPr id="6" name="Slide Number Placeholder 5"/>
          <p:cNvSpPr>
            <a:spLocks noGrp="1"/>
          </p:cNvSpPr>
          <p:nvPr>
            <p:ph type="sldNum" sz="quarter" idx="12"/>
          </p:nvPr>
        </p:nvSpPr>
        <p:spPr>
          <a:xfrm>
            <a:off x="10608958" y="5870575"/>
            <a:ext cx="551167" cy="377825"/>
          </a:xfrm>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6691648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144784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73450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410929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407226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58181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388053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782211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54696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07622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140352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132150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109590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416495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71314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35985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D8295440-8B0F-4737-A9D2-CCF0544F997D}" type="datetimeFigureOut">
              <a:rPr lang="zh-CN" altLang="en-US" smtClean="0"/>
              <a:t>2017/2/26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47877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8295440-8B0F-4737-A9D2-CCF0544F997D}" type="datetimeFigureOut">
              <a:rPr lang="zh-CN" altLang="en-US" smtClean="0"/>
              <a:t>2017/2/26</a:t>
            </a:fld>
            <a:endParaRPr lang="zh-CN"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5FDBF7-36F3-437E-A261-C2B8337F3325}" type="slidenum">
              <a:rPr lang="zh-CN" altLang="en-US" smtClean="0"/>
              <a:t>‹#›</a:t>
            </a:fld>
            <a:endParaRPr lang="zh-CN" altLang="en-US"/>
          </a:p>
        </p:txBody>
      </p:sp>
    </p:spTree>
    <p:extLst>
      <p:ext uri="{BB962C8B-B14F-4D97-AF65-F5344CB8AC3E}">
        <p14:creationId xmlns:p14="http://schemas.microsoft.com/office/powerpoint/2010/main" val="338508095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797277" y="2377222"/>
            <a:ext cx="7197726" cy="2421464"/>
          </a:xfrm>
        </p:spPr>
        <p:txBody>
          <a:bodyPr>
            <a:normAutofit/>
          </a:bodyPr>
          <a:lstStyle/>
          <a:p>
            <a:r>
              <a:rPr lang="en-US" altLang="zh-CN" sz="8000" dirty="0" smtClean="0">
                <a:latin typeface="Arial" panose="020B0604020202020204" pitchFamily="34" charset="0"/>
                <a:cs typeface="Arial" panose="020B0604020202020204" pitchFamily="34" charset="0"/>
              </a:rPr>
              <a:t>Linux</a:t>
            </a:r>
            <a:endParaRPr lang="zh-CN" altLang="en-US" sz="8000" dirty="0">
              <a:latin typeface="Arial" panose="020B0604020202020204" pitchFamily="34" charset="0"/>
              <a:cs typeface="Arial" panose="020B0604020202020204" pitchFamily="34" charset="0"/>
            </a:endParaRPr>
          </a:p>
        </p:txBody>
      </p:sp>
      <p:sp>
        <p:nvSpPr>
          <p:cNvPr id="3" name="文本框 2"/>
          <p:cNvSpPr txBox="1"/>
          <p:nvPr/>
        </p:nvSpPr>
        <p:spPr>
          <a:xfrm>
            <a:off x="10160000" y="5486400"/>
            <a:ext cx="2997200"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郭浩滨</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3280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概述</a:t>
            </a:r>
          </a:p>
        </p:txBody>
      </p:sp>
      <p:sp>
        <p:nvSpPr>
          <p:cNvPr id="3" name="内容占位符 2"/>
          <p:cNvSpPr>
            <a:spLocks noGrp="1"/>
          </p:cNvSpPr>
          <p:nvPr>
            <p:ph idx="1"/>
          </p:nvPr>
        </p:nvSpPr>
        <p:spPr>
          <a:xfrm>
            <a:off x="685801" y="1903634"/>
            <a:ext cx="10965425" cy="4792133"/>
          </a:xfrm>
        </p:spPr>
        <p:txBody>
          <a:bodyPr anchor="t">
            <a:normAutofit fontScale="92500" lnSpcReduction="10000"/>
          </a:bodyPr>
          <a:lstStyle/>
          <a:p>
            <a:pPr>
              <a:lnSpc>
                <a:spcPct val="170000"/>
              </a:lnSpc>
            </a:pPr>
            <a:r>
              <a:rPr lang="zh-CN" altLang="en-US" sz="2400" dirty="0" smtClean="0">
                <a:latin typeface="微软雅黑" panose="020B0503020204020204" pitchFamily="34" charset="-122"/>
                <a:ea typeface="微软雅黑" panose="020B0503020204020204" pitchFamily="34" charset="-122"/>
              </a:rPr>
              <a:t>定义：自由 开放源代码 类</a:t>
            </a:r>
            <a:r>
              <a:rPr lang="en-US" altLang="zh-CN" sz="2400" dirty="0" smtClean="0">
                <a:latin typeface="微软雅黑" panose="020B0503020204020204" pitchFamily="34" charset="-122"/>
                <a:ea typeface="微软雅黑" panose="020B0503020204020204" pitchFamily="34" charset="-122"/>
              </a:rPr>
              <a:t>UNIX</a:t>
            </a:r>
          </a:p>
          <a:p>
            <a:pPr>
              <a:lnSpc>
                <a:spcPct val="170000"/>
              </a:lnSpc>
            </a:pPr>
            <a:r>
              <a:rPr lang="zh-CN" altLang="en-US" sz="2400" dirty="0" smtClean="0">
                <a:latin typeface="微软雅黑" panose="020B0503020204020204" pitchFamily="34" charset="-122"/>
                <a:ea typeface="微软雅黑" panose="020B0503020204020204" pitchFamily="34" charset="-122"/>
              </a:rPr>
              <a:t>发音：</a:t>
            </a:r>
            <a:r>
              <a:rPr lang="en-US" altLang="zh-CN" sz="2400" dirty="0" smtClean="0">
                <a:ea typeface="微软雅黑" panose="020B0503020204020204" pitchFamily="34" charset="-122"/>
                <a:cs typeface="Arial" panose="020B0604020202020204" pitchFamily="34" charset="0"/>
              </a:rPr>
              <a:t>/‘lɪnəks</a:t>
            </a:r>
            <a:r>
              <a:rPr lang="en-US" altLang="zh-CN" sz="2400" dirty="0">
                <a:ea typeface="微软雅黑" panose="020B0503020204020204" pitchFamily="34" charset="-122"/>
                <a:cs typeface="Arial" panose="020B0604020202020204" pitchFamily="34" charset="0"/>
              </a:rPr>
              <a:t>/</a:t>
            </a:r>
            <a:endParaRPr lang="en-US" altLang="zh-CN" sz="2400" dirty="0" smtClean="0">
              <a:ea typeface="微软雅黑" panose="020B0503020204020204" pitchFamily="34" charset="-122"/>
              <a:cs typeface="Arial" panose="020B0604020202020204" pitchFamily="34" charset="0"/>
            </a:endParaRPr>
          </a:p>
          <a:p>
            <a:pPr>
              <a:lnSpc>
                <a:spcPct val="170000"/>
              </a:lnSpc>
            </a:pPr>
            <a:r>
              <a:rPr lang="zh-CN" altLang="en-US" sz="2400" dirty="0" smtClean="0">
                <a:latin typeface="微软雅黑" panose="020B0503020204020204" pitchFamily="34" charset="-122"/>
                <a:ea typeface="微软雅黑" panose="020B0503020204020204" pitchFamily="34" charset="-122"/>
              </a:rPr>
              <a:t>内核首次发布：</a:t>
            </a:r>
            <a:r>
              <a:rPr lang="en-US" altLang="zh-CN" sz="2400" dirty="0" smtClean="0">
                <a:latin typeface="微软雅黑" panose="020B0503020204020204" pitchFamily="34" charset="-122"/>
                <a:ea typeface="微软雅黑" panose="020B0503020204020204" pitchFamily="34" charset="-122"/>
              </a:rPr>
              <a:t>1991</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日 林</a:t>
            </a:r>
            <a:r>
              <a:rPr lang="zh-CN" altLang="en-US" sz="2400" dirty="0">
                <a:latin typeface="微软雅黑" panose="020B0503020204020204" pitchFamily="34" charset="-122"/>
                <a:ea typeface="微软雅黑" panose="020B0503020204020204" pitchFamily="34" charset="-122"/>
              </a:rPr>
              <a:t>纳斯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托瓦</a:t>
            </a:r>
            <a:r>
              <a:rPr lang="zh-CN" altLang="en-US" sz="2400" dirty="0" smtClean="0">
                <a:latin typeface="微软雅黑" panose="020B0503020204020204" pitchFamily="34" charset="-122"/>
                <a:ea typeface="微软雅黑" panose="020B0503020204020204" pitchFamily="34" charset="-122"/>
              </a:rPr>
              <a:t>兹 </a:t>
            </a:r>
            <a:endParaRPr lang="en-US" altLang="zh-CN" sz="2400" dirty="0" smtClean="0">
              <a:latin typeface="微软雅黑" panose="020B0503020204020204" pitchFamily="34" charset="-122"/>
              <a:ea typeface="微软雅黑" panose="020B0503020204020204" pitchFamily="34" charset="-122"/>
            </a:endParaRPr>
          </a:p>
          <a:p>
            <a:pPr>
              <a:lnSpc>
                <a:spcPct val="170000"/>
              </a:lnSpc>
            </a:pP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Linux”</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-&gt;  Linux</a:t>
            </a:r>
            <a:r>
              <a:rPr lang="zh-CN" altLang="en-US" sz="2400" dirty="0" smtClean="0">
                <a:latin typeface="微软雅黑" panose="020B0503020204020204" pitchFamily="34" charset="-122"/>
                <a:ea typeface="微软雅黑" panose="020B0503020204020204" pitchFamily="34" charset="-122"/>
              </a:rPr>
              <a:t>内核</a:t>
            </a:r>
            <a:endParaRPr lang="en-US" altLang="zh-CN" sz="2400" dirty="0" smtClean="0">
              <a:latin typeface="微软雅黑" panose="020B0503020204020204" pitchFamily="34" charset="-122"/>
              <a:ea typeface="微软雅黑" panose="020B0503020204020204" pitchFamily="34" charset="-122"/>
            </a:endParaRPr>
          </a:p>
          <a:p>
            <a:pPr>
              <a:lnSpc>
                <a:spcPct val="170000"/>
              </a:lnSpc>
            </a:pPr>
            <a:r>
              <a:rPr lang="en-US" altLang="zh-CN" sz="2400" dirty="0" smtClean="0">
                <a:latin typeface="微软雅黑" panose="020B0503020204020204" pitchFamily="34" charset="-122"/>
                <a:ea typeface="微软雅黑" panose="020B0503020204020204" pitchFamily="34" charset="-122"/>
              </a:rPr>
              <a:t>GNU/Linux</a:t>
            </a:r>
          </a:p>
          <a:p>
            <a:pPr>
              <a:lnSpc>
                <a:spcPct val="170000"/>
              </a:lnSpc>
            </a:pPr>
            <a:r>
              <a:rPr lang="en-US" altLang="zh-CN" sz="2400" dirty="0" smtClean="0">
                <a:latin typeface="微软雅黑" panose="020B0503020204020204" pitchFamily="34" charset="-122"/>
                <a:ea typeface="微软雅黑" panose="020B0503020204020204" pitchFamily="34" charset="-122"/>
              </a:rPr>
              <a:t>Linux   -&gt;  </a:t>
            </a:r>
            <a:r>
              <a:rPr lang="zh-CN" altLang="en-US" sz="2400" dirty="0" smtClean="0">
                <a:latin typeface="微软雅黑" panose="020B0503020204020204" pitchFamily="34" charset="-122"/>
                <a:ea typeface="微软雅黑" panose="020B0503020204020204" pitchFamily="34" charset="-122"/>
              </a:rPr>
              <a:t>服务器、大型平台（大型主机</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超级计算机）、嵌入式系统（</a:t>
            </a:r>
            <a:r>
              <a:rPr lang="en-US" altLang="zh-CN" sz="2400" dirty="0" smtClean="0">
                <a:latin typeface="微软雅黑" panose="020B0503020204020204" pitchFamily="34" charset="-122"/>
                <a:ea typeface="微软雅黑" panose="020B0503020204020204" pitchFamily="34" charset="-122"/>
              </a:rPr>
              <a:t>Android</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70000"/>
              </a:lnSpc>
            </a:pPr>
            <a:r>
              <a:rPr lang="zh-CN" altLang="en-US" sz="2400" dirty="0" smtClean="0">
                <a:latin typeface="微软雅黑" panose="020B0503020204020204" pitchFamily="34" charset="-122"/>
                <a:ea typeface="微软雅黑" panose="020B0503020204020204" pitchFamily="34" charset="-122"/>
              </a:rPr>
              <a:t>主流</a:t>
            </a:r>
            <a:r>
              <a:rPr lang="en-US" altLang="zh-CN" sz="2400" dirty="0" smtClean="0">
                <a:latin typeface="微软雅黑" panose="020B0503020204020204" pitchFamily="34" charset="-122"/>
                <a:ea typeface="微软雅黑" panose="020B0503020204020204" pitchFamily="34" charset="-122"/>
              </a:rPr>
              <a:t>Linux</a:t>
            </a:r>
            <a:r>
              <a:rPr lang="zh-CN" altLang="en-US" sz="2400" dirty="0" smtClean="0">
                <a:latin typeface="微软雅黑" panose="020B0503020204020204" pitchFamily="34" charset="-122"/>
                <a:ea typeface="微软雅黑" panose="020B0503020204020204" pitchFamily="34" charset="-122"/>
              </a:rPr>
              <a:t>发行版：</a:t>
            </a:r>
            <a:r>
              <a:rPr lang="en-US" altLang="zh-CN" sz="2400" dirty="0" smtClean="0">
                <a:latin typeface="微软雅黑" panose="020B0503020204020204" pitchFamily="34" charset="-122"/>
                <a:ea typeface="微软雅黑" panose="020B0503020204020204" pitchFamily="34" charset="-122"/>
              </a:rPr>
              <a:t>Debian</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Fedora</a:t>
            </a:r>
            <a:r>
              <a:rPr lang="zh-CN" altLang="en-US" sz="2400" dirty="0" smtClean="0">
                <a:latin typeface="微软雅黑" panose="020B0503020204020204" pitchFamily="34" charset="-122"/>
                <a:ea typeface="微软雅黑" panose="020B0503020204020204" pitchFamily="34" charset="-122"/>
              </a:rPr>
              <a:t>等</a:t>
            </a:r>
            <a:endParaRPr lang="en-US" altLang="zh-CN" sz="2100" dirty="0" smtClean="0">
              <a:latin typeface="微软雅黑" panose="020B0503020204020204" pitchFamily="34" charset="-122"/>
              <a:ea typeface="微软雅黑" panose="020B0503020204020204" pitchFamily="34" charset="-122"/>
            </a:endParaRPr>
          </a:p>
          <a:p>
            <a:endParaRPr lang="en-US" altLang="zh-CN" sz="28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p>
          <a:p>
            <a:endParaRPr lang="en-US" altLang="zh-CN" sz="2800" dirty="0"/>
          </a:p>
          <a:p>
            <a:endParaRPr lang="zh-CN" altLang="en-US" sz="2800" dirty="0"/>
          </a:p>
        </p:txBody>
      </p:sp>
    </p:spTree>
    <p:extLst>
      <p:ext uri="{BB962C8B-B14F-4D97-AF65-F5344CB8AC3E}">
        <p14:creationId xmlns:p14="http://schemas.microsoft.com/office/powerpoint/2010/main" val="351559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历史</a:t>
            </a:r>
          </a:p>
        </p:txBody>
      </p:sp>
      <p:pic>
        <p:nvPicPr>
          <p:cNvPr id="4099" name="Picture 3" descr="“unix”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550" y="3215148"/>
            <a:ext cx="2725400" cy="1548581"/>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https://upload.wikimedia.org/wikipedia/commons/thumb/2/22/Heckert_GNU_white.svg/535px-Heckert_GNU_white.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90335" y="3215148"/>
            <a:ext cx="1505360" cy="147159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127597" y="3396947"/>
            <a:ext cx="3288890" cy="1107996"/>
          </a:xfrm>
          <a:prstGeom prst="rect">
            <a:avLst/>
          </a:prstGeom>
          <a:noFill/>
        </p:spPr>
        <p:txBody>
          <a:bodyPr wrap="square" rtlCol="0">
            <a:spAutoFit/>
          </a:bodyPr>
          <a:lstStyle/>
          <a:p>
            <a:r>
              <a:rPr lang="en-US" altLang="zh-CN" sz="6600" dirty="0" smtClean="0">
                <a:solidFill>
                  <a:schemeClr val="bg1"/>
                </a:solidFill>
              </a:rPr>
              <a:t>MINIX</a:t>
            </a:r>
            <a:endParaRPr lang="zh-CN" altLang="en-US" sz="6600" dirty="0">
              <a:solidFill>
                <a:schemeClr val="bg1"/>
              </a:solidFill>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2226" y="2998445"/>
            <a:ext cx="1905000" cy="1905000"/>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2502" y="3458668"/>
            <a:ext cx="984553" cy="984553"/>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9236" y="3497161"/>
            <a:ext cx="984553" cy="984553"/>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4321" y="3458668"/>
            <a:ext cx="984553" cy="984553"/>
          </a:xfrm>
          <a:prstGeom prst="rect">
            <a:avLst/>
          </a:prstGeom>
        </p:spPr>
      </p:pic>
    </p:spTree>
    <p:extLst>
      <p:ext uri="{BB962C8B-B14F-4D97-AF65-F5344CB8AC3E}">
        <p14:creationId xmlns:p14="http://schemas.microsoft.com/office/powerpoint/2010/main" val="204191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latin typeface="+mj-ea"/>
              </a:rPr>
              <a:t>特点</a:t>
            </a:r>
          </a:p>
        </p:txBody>
      </p:sp>
      <p:sp>
        <p:nvSpPr>
          <p:cNvPr id="6" name="文本框 5"/>
          <p:cNvSpPr txBox="1"/>
          <p:nvPr/>
        </p:nvSpPr>
        <p:spPr>
          <a:xfrm>
            <a:off x="4315293" y="3764812"/>
            <a:ext cx="2360950" cy="769441"/>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开放性</a:t>
            </a:r>
            <a:endParaRPr lang="zh-CN" altLang="en-US" sz="3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791324" y="4109803"/>
            <a:ext cx="1573967"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多用户</a:t>
            </a:r>
            <a:endParaRPr lang="zh-CN" altLang="en-US" sz="3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177546" y="2351705"/>
            <a:ext cx="1573967"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多任务</a:t>
            </a:r>
            <a:endParaRPr lang="zh-CN" altLang="en-US" sz="3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458917" y="5404866"/>
            <a:ext cx="3425253"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良好的用户界面</a:t>
            </a:r>
            <a:endParaRPr lang="zh-CN" altLang="en-US" sz="32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685801" y="2706359"/>
            <a:ext cx="3425253"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设备独立性</a:t>
            </a:r>
            <a:endParaRPr lang="zh-CN" altLang="en-US" sz="32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7391973" y="3704589"/>
            <a:ext cx="3425253"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可靠的安全系统</a:t>
            </a:r>
            <a:endParaRPr lang="zh-CN" altLang="en-US" sz="32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004341" y="5438851"/>
            <a:ext cx="3425253" cy="584775"/>
          </a:xfrm>
          <a:prstGeom prst="rect">
            <a:avLst/>
          </a:prstGeom>
          <a:noFill/>
        </p:spPr>
        <p:txBody>
          <a:bodyPr wrap="square" rtlCol="0">
            <a:spAutoFit/>
          </a:bodyPr>
          <a:lstStyle/>
          <a:p>
            <a:r>
              <a:rPr lang="zh-CN" altLang="en-US" sz="3200" dirty="0" smtClean="0">
                <a:latin typeface="微软雅黑" panose="020B0503020204020204" pitchFamily="34" charset="-122"/>
                <a:ea typeface="微软雅黑" panose="020B0503020204020204" pitchFamily="34" charset="-122"/>
              </a:rPr>
              <a:t>良好的可移植性</a:t>
            </a:r>
            <a:endParaRPr lang="zh-CN" altLang="en-US" sz="32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7391973" y="2065867"/>
            <a:ext cx="431149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提供了丰富的网络功能</a:t>
            </a:r>
          </a:p>
        </p:txBody>
      </p:sp>
    </p:spTree>
    <p:extLst>
      <p:ext uri="{BB962C8B-B14F-4D97-AF65-F5344CB8AC3E}">
        <p14:creationId xmlns:p14="http://schemas.microsoft.com/office/powerpoint/2010/main" val="120099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系统结构</a:t>
            </a:r>
            <a:endParaRPr lang="zh-CN" altLang="en-US" sz="4800" dirty="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2285" y="1337733"/>
            <a:ext cx="5439715" cy="4992937"/>
          </a:xfrm>
          <a:prstGeom prst="rect">
            <a:avLst/>
          </a:prstGeom>
        </p:spPr>
      </p:pic>
      <p:sp>
        <p:nvSpPr>
          <p:cNvPr id="13" name="内容占位符 2"/>
          <p:cNvSpPr>
            <a:spLocks noGrp="1"/>
          </p:cNvSpPr>
          <p:nvPr>
            <p:ph idx="1"/>
          </p:nvPr>
        </p:nvSpPr>
        <p:spPr>
          <a:xfrm>
            <a:off x="685801" y="1802202"/>
            <a:ext cx="10965425" cy="5055798"/>
          </a:xfrm>
        </p:spPr>
        <p:txBody>
          <a:bodyPr anchor="t">
            <a:normAutofit fontScale="85000" lnSpcReduction="20000"/>
          </a:bodyPr>
          <a:lstStyle/>
          <a:p>
            <a:pPr>
              <a:lnSpc>
                <a:spcPct val="170000"/>
              </a:lnSpc>
            </a:pPr>
            <a:r>
              <a:rPr lang="en-US" altLang="zh-CN" sz="2800" dirty="0" smtClean="0">
                <a:latin typeface="微软雅黑" panose="020B0503020204020204" pitchFamily="34" charset="-122"/>
                <a:ea typeface="微软雅黑" panose="020B0503020204020204" pitchFamily="34" charset="-122"/>
              </a:rPr>
              <a:t>Kernel</a:t>
            </a:r>
          </a:p>
          <a:p>
            <a:pPr lvl="1">
              <a:lnSpc>
                <a:spcPct val="170000"/>
              </a:lnSpc>
            </a:pPr>
            <a:r>
              <a:rPr lang="zh-CN" altLang="en-US" sz="1800" dirty="0" smtClean="0">
                <a:latin typeface="微软雅黑" panose="020B0503020204020204" pitchFamily="34" charset="-122"/>
                <a:ea typeface="微软雅黑" panose="020B0503020204020204" pitchFamily="34" charset="-122"/>
              </a:rPr>
              <a:t>系统启动时将内核装入内存</a:t>
            </a:r>
            <a:endParaRPr lang="en-US" altLang="zh-CN" sz="1800" dirty="0" smtClean="0">
              <a:latin typeface="微软雅黑" panose="020B0503020204020204" pitchFamily="34" charset="-122"/>
              <a:ea typeface="微软雅黑" panose="020B0503020204020204" pitchFamily="34" charset="-122"/>
            </a:endParaRPr>
          </a:p>
          <a:p>
            <a:pPr lvl="1">
              <a:lnSpc>
                <a:spcPct val="170000"/>
              </a:lnSpc>
            </a:pPr>
            <a:r>
              <a:rPr lang="zh-CN" altLang="en-US" sz="1800" dirty="0" smtClean="0">
                <a:latin typeface="微软雅黑" panose="020B0503020204020204" pitchFamily="34" charset="-122"/>
                <a:ea typeface="微软雅黑" panose="020B0503020204020204" pitchFamily="34" charset="-122"/>
              </a:rPr>
              <a:t>管理系统各种资源</a:t>
            </a:r>
            <a:endParaRPr lang="en-US" altLang="zh-CN" sz="1800" dirty="0">
              <a:latin typeface="微软雅黑" panose="020B0503020204020204" pitchFamily="34" charset="-122"/>
              <a:ea typeface="微软雅黑" panose="020B0503020204020204" pitchFamily="34" charset="-122"/>
            </a:endParaRPr>
          </a:p>
          <a:p>
            <a:pPr>
              <a:lnSpc>
                <a:spcPct val="170000"/>
              </a:lnSpc>
            </a:pPr>
            <a:r>
              <a:rPr lang="en-US" altLang="zh-CN" sz="2800" dirty="0" smtClean="0">
                <a:latin typeface="微软雅黑" panose="020B0503020204020204" pitchFamily="34" charset="-122"/>
                <a:ea typeface="微软雅黑" panose="020B0503020204020204" pitchFamily="34" charset="-122"/>
              </a:rPr>
              <a:t>Shell</a:t>
            </a:r>
          </a:p>
          <a:p>
            <a:pPr lvl="1">
              <a:lnSpc>
                <a:spcPct val="170000"/>
              </a:lnSpc>
            </a:pPr>
            <a:r>
              <a:rPr lang="zh-CN" altLang="en-US" sz="1900" dirty="0" smtClean="0">
                <a:latin typeface="微软雅黑" panose="020B0503020204020204" pitchFamily="34" charset="-122"/>
                <a:ea typeface="微软雅黑" panose="020B0503020204020204" pitchFamily="34" charset="-122"/>
              </a:rPr>
              <a:t>用户界面，提供用户与内核交互处理接口</a:t>
            </a:r>
            <a:endParaRPr lang="en-US" altLang="zh-CN" sz="1900" dirty="0" smtClean="0">
              <a:latin typeface="微软雅黑" panose="020B0503020204020204" pitchFamily="34" charset="-122"/>
              <a:ea typeface="微软雅黑" panose="020B0503020204020204" pitchFamily="34" charset="-122"/>
            </a:endParaRPr>
          </a:p>
          <a:p>
            <a:pPr lvl="1">
              <a:lnSpc>
                <a:spcPct val="170000"/>
              </a:lnSpc>
            </a:pPr>
            <a:r>
              <a:rPr lang="zh-CN" altLang="en-US" sz="1900" dirty="0" smtClean="0">
                <a:latin typeface="微软雅黑" panose="020B0503020204020204" pitchFamily="34" charset="-122"/>
                <a:ea typeface="微软雅黑" panose="020B0503020204020204" pitchFamily="34" charset="-122"/>
              </a:rPr>
              <a:t>命令解释器，提供强大的编程环境</a:t>
            </a:r>
            <a:endParaRPr lang="en-US" altLang="zh-CN" sz="1900" dirty="0" smtClean="0">
              <a:latin typeface="微软雅黑" panose="020B0503020204020204" pitchFamily="34" charset="-122"/>
              <a:ea typeface="微软雅黑" panose="020B0503020204020204" pitchFamily="34" charset="-122"/>
            </a:endParaRPr>
          </a:p>
          <a:p>
            <a:pPr lvl="1">
              <a:lnSpc>
                <a:spcPct val="170000"/>
              </a:lnSpc>
            </a:pPr>
            <a:r>
              <a:rPr lang="en-US" altLang="zh-CN" sz="1900" dirty="0" smtClean="0">
                <a:latin typeface="微软雅黑" panose="020B0503020204020204" pitchFamily="34" charset="-122"/>
                <a:ea typeface="微软雅黑" panose="020B0503020204020204" pitchFamily="34" charset="-122"/>
              </a:rPr>
              <a:t>bash, ash, pdksh, tc, sh, ksh, sh, csh, zsh…</a:t>
            </a:r>
          </a:p>
          <a:p>
            <a:pPr>
              <a:lnSpc>
                <a:spcPct val="170000"/>
              </a:lnSpc>
            </a:pPr>
            <a:r>
              <a:rPr lang="en-US" altLang="zh-CN" sz="2600" dirty="0" smtClean="0">
                <a:latin typeface="微软雅黑" panose="020B0503020204020204" pitchFamily="34" charset="-122"/>
                <a:ea typeface="微软雅黑" panose="020B0503020204020204" pitchFamily="34" charset="-122"/>
              </a:rPr>
              <a:t>Utility</a:t>
            </a:r>
          </a:p>
          <a:p>
            <a:pPr lvl="1">
              <a:lnSpc>
                <a:spcPct val="170000"/>
              </a:lnSpc>
            </a:pPr>
            <a:r>
              <a:rPr lang="zh-CN" altLang="en-US" sz="1800" dirty="0" smtClean="0">
                <a:latin typeface="微软雅黑" panose="020B0503020204020204" pitchFamily="34" charset="-122"/>
                <a:ea typeface="微软雅黑" panose="020B0503020204020204" pitchFamily="34" charset="-122"/>
              </a:rPr>
              <a:t>提供各种管理工具，应用程序</a:t>
            </a:r>
            <a:endParaRPr lang="en-US" altLang="zh-CN" sz="1800" dirty="0" smtClean="0">
              <a:latin typeface="微软雅黑" panose="020B0503020204020204" pitchFamily="34" charset="-122"/>
              <a:ea typeface="微软雅黑" panose="020B0503020204020204" pitchFamily="34" charset="-122"/>
            </a:endParaRPr>
          </a:p>
          <a:p>
            <a:pPr>
              <a:lnSpc>
                <a:spcPct val="170000"/>
              </a:lnSpc>
            </a:pPr>
            <a:endParaRPr lang="en-US" altLang="zh-CN" sz="1900" dirty="0" smtClean="0">
              <a:latin typeface="微软雅黑" panose="020B0503020204020204" pitchFamily="34" charset="-122"/>
              <a:ea typeface="微软雅黑" panose="020B0503020204020204" pitchFamily="34" charset="-122"/>
            </a:endParaRPr>
          </a:p>
          <a:p>
            <a:pPr>
              <a:lnSpc>
                <a:spcPct val="170000"/>
              </a:lnSpc>
            </a:pPr>
            <a:endParaRPr lang="en-US" altLang="zh-CN" sz="1900" dirty="0">
              <a:latin typeface="微软雅黑" panose="020B0503020204020204" pitchFamily="34" charset="-122"/>
              <a:ea typeface="微软雅黑" panose="020B0503020204020204" pitchFamily="34" charset="-122"/>
            </a:endParaRPr>
          </a:p>
          <a:p>
            <a:pPr lvl="1">
              <a:lnSpc>
                <a:spcPct val="170000"/>
              </a:lnSpc>
            </a:pPr>
            <a:endParaRPr lang="en-US" altLang="zh-CN" sz="2400" dirty="0" smtClean="0">
              <a:latin typeface="微软雅黑" panose="020B0503020204020204" pitchFamily="34" charset="-122"/>
              <a:ea typeface="微软雅黑" panose="020B0503020204020204" pitchFamily="34" charset="-122"/>
            </a:endParaRPr>
          </a:p>
          <a:p>
            <a:pPr lvl="1">
              <a:lnSpc>
                <a:spcPct val="170000"/>
              </a:lnSpc>
            </a:pPr>
            <a:endParaRPr lang="en-US" altLang="zh-CN" sz="2600" dirty="0" smtClean="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smtClean="0"/>
          </a:p>
          <a:p>
            <a:endParaRPr lang="en-US" altLang="zh-CN" sz="2800" dirty="0"/>
          </a:p>
          <a:p>
            <a:endParaRPr lang="zh-CN" altLang="en-US" sz="2800" dirty="0"/>
          </a:p>
        </p:txBody>
      </p:sp>
    </p:spTree>
    <p:extLst>
      <p:ext uri="{BB962C8B-B14F-4D97-AF65-F5344CB8AC3E}">
        <p14:creationId xmlns:p14="http://schemas.microsoft.com/office/powerpoint/2010/main" val="1862078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十</a:t>
            </a:r>
            <a:r>
              <a:rPr lang="zh-CN" altLang="en-US" sz="4800" dirty="0" smtClean="0"/>
              <a:t>大流行发行版本</a:t>
            </a:r>
            <a:endParaRPr lang="zh-CN" altLang="en-US" sz="4800" dirty="0"/>
          </a:p>
        </p:txBody>
      </p:sp>
      <p:graphicFrame>
        <p:nvGraphicFramePr>
          <p:cNvPr id="9" name="表格 8"/>
          <p:cNvGraphicFramePr>
            <a:graphicFrameLocks noGrp="1"/>
          </p:cNvGraphicFramePr>
          <p:nvPr>
            <p:extLst>
              <p:ext uri="{D42A27DB-BD31-4B8C-83A1-F6EECF244321}">
                <p14:modId xmlns:p14="http://schemas.microsoft.com/office/powerpoint/2010/main" val="133528481"/>
              </p:ext>
            </p:extLst>
          </p:nvPr>
        </p:nvGraphicFramePr>
        <p:xfrm>
          <a:off x="798098" y="1960936"/>
          <a:ext cx="9260301" cy="4602389"/>
        </p:xfrm>
        <a:graphic>
          <a:graphicData uri="http://schemas.openxmlformats.org/drawingml/2006/table">
            <a:tbl>
              <a:tblPr firstRow="1" bandRow="1">
                <a:tableStyleId>{5C22544A-7EE6-4342-B048-85BDC9FD1C3A}</a:tableStyleId>
              </a:tblPr>
              <a:tblGrid>
                <a:gridCol w="1135619">
                  <a:extLst>
                    <a:ext uri="{9D8B030D-6E8A-4147-A177-3AD203B41FA5}">
                      <a16:colId xmlns:a16="http://schemas.microsoft.com/office/drawing/2014/main" val="902404522"/>
                    </a:ext>
                  </a:extLst>
                </a:gridCol>
                <a:gridCol w="1768854">
                  <a:extLst>
                    <a:ext uri="{9D8B030D-6E8A-4147-A177-3AD203B41FA5}">
                      <a16:colId xmlns:a16="http://schemas.microsoft.com/office/drawing/2014/main" val="3873193539"/>
                    </a:ext>
                  </a:extLst>
                </a:gridCol>
                <a:gridCol w="6355828">
                  <a:extLst>
                    <a:ext uri="{9D8B030D-6E8A-4147-A177-3AD203B41FA5}">
                      <a16:colId xmlns:a16="http://schemas.microsoft.com/office/drawing/2014/main" val="1160834268"/>
                    </a:ext>
                  </a:extLst>
                </a:gridCol>
              </a:tblGrid>
              <a:tr h="369225">
                <a:tc>
                  <a:txBody>
                    <a:bodyPr/>
                    <a:lstStyle/>
                    <a:p>
                      <a:pPr algn="ctr"/>
                      <a:r>
                        <a:rPr lang="zh-CN" altLang="en-US" sz="1800" dirty="0" smtClean="0"/>
                        <a:t>排名（</a:t>
                      </a:r>
                      <a:r>
                        <a:rPr lang="en-US" altLang="zh-CN" sz="1800" dirty="0" smtClean="0"/>
                        <a:t>2015</a:t>
                      </a:r>
                      <a:r>
                        <a:rPr lang="zh-CN" altLang="en-US" sz="1800" dirty="0" smtClean="0"/>
                        <a:t>）</a:t>
                      </a:r>
                      <a:endParaRPr lang="zh-CN" altLang="en-US" sz="1800" dirty="0"/>
                    </a:p>
                  </a:txBody>
                  <a:tcPr marL="91042" marR="91042" marT="45521" marB="45521" anchor="ctr"/>
                </a:tc>
                <a:tc>
                  <a:txBody>
                    <a:bodyPr/>
                    <a:lstStyle/>
                    <a:p>
                      <a:pPr algn="ctr"/>
                      <a:r>
                        <a:rPr lang="zh-CN" altLang="en-US" sz="1800" dirty="0" smtClean="0"/>
                        <a:t>发行版本</a:t>
                      </a:r>
                      <a:endParaRPr lang="zh-CN" altLang="en-US" sz="1800" dirty="0"/>
                    </a:p>
                  </a:txBody>
                  <a:tcPr marL="91042" marR="91042" marT="45521" marB="45521" anchor="ctr"/>
                </a:tc>
                <a:tc>
                  <a:txBody>
                    <a:bodyPr/>
                    <a:lstStyle/>
                    <a:p>
                      <a:pPr algn="ctr"/>
                      <a:r>
                        <a:rPr lang="zh-CN" altLang="en-US" sz="1800" dirty="0" smtClean="0"/>
                        <a:t>备注</a:t>
                      </a:r>
                      <a:endParaRPr lang="zh-CN" altLang="en-US" sz="1800" dirty="0"/>
                    </a:p>
                  </a:txBody>
                  <a:tcPr marL="91042" marR="91042" marT="45521" marB="45521" anchor="ctr"/>
                </a:tc>
                <a:extLst>
                  <a:ext uri="{0D108BD9-81ED-4DB2-BD59-A6C34878D82A}">
                    <a16:rowId xmlns:a16="http://schemas.microsoft.com/office/drawing/2014/main" val="286169250"/>
                  </a:ext>
                </a:extLst>
              </a:tr>
              <a:tr h="369225">
                <a:tc>
                  <a:txBody>
                    <a:bodyPr/>
                    <a:lstStyle/>
                    <a:p>
                      <a:pPr algn="ctr"/>
                      <a:r>
                        <a:rPr lang="en-US" altLang="zh-CN" sz="1800" dirty="0" smtClean="0"/>
                        <a:t>1</a:t>
                      </a:r>
                      <a:endParaRPr lang="zh-CN" altLang="en-US" sz="1800" dirty="0"/>
                    </a:p>
                  </a:txBody>
                  <a:tcPr marL="91042" marR="91042" marT="45521" marB="45521" anchor="ctr"/>
                </a:tc>
                <a:tc>
                  <a:txBody>
                    <a:bodyPr/>
                    <a:lstStyle/>
                    <a:p>
                      <a:pPr algn="ctr"/>
                      <a:r>
                        <a:rPr lang="en-US" altLang="zh-CN" sz="1800" dirty="0" smtClean="0"/>
                        <a:t>Linux Mint</a:t>
                      </a:r>
                      <a:endParaRPr lang="zh-CN" altLang="en-US" sz="1800" dirty="0"/>
                    </a:p>
                  </a:txBody>
                  <a:tcPr marL="91042" marR="91042" marT="45521" marB="45521" anchor="ctr"/>
                </a:tc>
                <a:tc>
                  <a:txBody>
                    <a:bodyPr/>
                    <a:lstStyle/>
                    <a:p>
                      <a:pPr algn="ctr"/>
                      <a:r>
                        <a:rPr lang="zh-CN" altLang="en-US" sz="1800" b="0" i="0" kern="1200" dirty="0" smtClean="0">
                          <a:solidFill>
                            <a:schemeClr val="dk1"/>
                          </a:solidFill>
                          <a:effectLst/>
                          <a:latin typeface="+mn-lt"/>
                          <a:ea typeface="+mn-ea"/>
                          <a:cs typeface="+mn-cs"/>
                        </a:rPr>
                        <a:t>稳定、功能强大、完整、易于使用的</a:t>
                      </a:r>
                      <a:r>
                        <a:rPr lang="en-US" altLang="zh-CN" sz="1800" b="0" i="0" kern="1200" dirty="0" smtClean="0">
                          <a:solidFill>
                            <a:schemeClr val="dk1"/>
                          </a:solidFill>
                          <a:effectLst/>
                          <a:latin typeface="+mn-lt"/>
                          <a:ea typeface="+mn-ea"/>
                          <a:cs typeface="+mn-cs"/>
                        </a:rPr>
                        <a:t>Linux</a:t>
                      </a:r>
                      <a:r>
                        <a:rPr lang="zh-CN" altLang="en-US" sz="1800" b="0" i="0" kern="1200" dirty="0" smtClean="0">
                          <a:solidFill>
                            <a:schemeClr val="dk1"/>
                          </a:solidFill>
                          <a:effectLst/>
                          <a:latin typeface="+mn-lt"/>
                          <a:ea typeface="+mn-ea"/>
                          <a:cs typeface="+mn-cs"/>
                        </a:rPr>
                        <a:t>发行版</a:t>
                      </a:r>
                      <a:endParaRPr lang="zh-CN" altLang="en-US" sz="1800" dirty="0"/>
                    </a:p>
                  </a:txBody>
                  <a:tcPr marL="91042" marR="91042" marT="45521" marB="45521" anchor="ctr"/>
                </a:tc>
                <a:extLst>
                  <a:ext uri="{0D108BD9-81ED-4DB2-BD59-A6C34878D82A}">
                    <a16:rowId xmlns:a16="http://schemas.microsoft.com/office/drawing/2014/main" val="1985833232"/>
                  </a:ext>
                </a:extLst>
              </a:tr>
              <a:tr h="369225">
                <a:tc>
                  <a:txBody>
                    <a:bodyPr/>
                    <a:lstStyle/>
                    <a:p>
                      <a:pPr algn="ctr"/>
                      <a:r>
                        <a:rPr lang="en-US" altLang="zh-CN" sz="1800" dirty="0" smtClean="0"/>
                        <a:t>2</a:t>
                      </a:r>
                      <a:endParaRPr lang="zh-CN" altLang="en-US" sz="1800" dirty="0"/>
                    </a:p>
                  </a:txBody>
                  <a:tcPr marL="91042" marR="91042" marT="45521" marB="45521" anchor="ctr"/>
                </a:tc>
                <a:tc>
                  <a:txBody>
                    <a:bodyPr/>
                    <a:lstStyle/>
                    <a:p>
                      <a:pPr algn="ctr"/>
                      <a:r>
                        <a:rPr lang="en-US" altLang="zh-CN" sz="1800" dirty="0" smtClean="0"/>
                        <a:t>Debian</a:t>
                      </a:r>
                      <a:endParaRPr lang="zh-CN" altLang="en-US" sz="1800" dirty="0"/>
                    </a:p>
                  </a:txBody>
                  <a:tcPr marL="91042" marR="91042" marT="45521" marB="45521" anchor="ctr"/>
                </a:tc>
                <a:tc>
                  <a:txBody>
                    <a:bodyPr/>
                    <a:lstStyle/>
                    <a:p>
                      <a:pPr algn="ctr"/>
                      <a:r>
                        <a:rPr lang="zh-CN" altLang="en-US" sz="1800" b="0" i="0" kern="1200" dirty="0" smtClean="0">
                          <a:solidFill>
                            <a:schemeClr val="dk1"/>
                          </a:solidFill>
                          <a:effectLst/>
                          <a:latin typeface="+mn-lt"/>
                          <a:ea typeface="+mn-ea"/>
                          <a:cs typeface="+mn-cs"/>
                        </a:rPr>
                        <a:t>一个坚如磐石的</a:t>
                      </a:r>
                      <a:r>
                        <a:rPr lang="en-US" altLang="zh-CN" sz="1800" b="0" i="0" kern="1200" dirty="0" smtClean="0">
                          <a:solidFill>
                            <a:schemeClr val="dk1"/>
                          </a:solidFill>
                          <a:effectLst/>
                          <a:latin typeface="+mn-lt"/>
                          <a:ea typeface="+mn-ea"/>
                          <a:cs typeface="+mn-cs"/>
                        </a:rPr>
                        <a:t>Linux</a:t>
                      </a:r>
                      <a:r>
                        <a:rPr lang="zh-CN" altLang="en-US" sz="1800" b="0" i="0" kern="1200" dirty="0" smtClean="0">
                          <a:solidFill>
                            <a:schemeClr val="dk1"/>
                          </a:solidFill>
                          <a:effectLst/>
                          <a:latin typeface="+mn-lt"/>
                          <a:ea typeface="+mn-ea"/>
                          <a:cs typeface="+mn-cs"/>
                        </a:rPr>
                        <a:t>发行版</a:t>
                      </a:r>
                      <a:endParaRPr lang="zh-CN" altLang="en-US" sz="1800" dirty="0"/>
                    </a:p>
                  </a:txBody>
                  <a:tcPr marL="91042" marR="91042" marT="45521" marB="45521" anchor="ctr"/>
                </a:tc>
                <a:extLst>
                  <a:ext uri="{0D108BD9-81ED-4DB2-BD59-A6C34878D82A}">
                    <a16:rowId xmlns:a16="http://schemas.microsoft.com/office/drawing/2014/main" val="1876398483"/>
                  </a:ext>
                </a:extLst>
              </a:tr>
              <a:tr h="369225">
                <a:tc>
                  <a:txBody>
                    <a:bodyPr/>
                    <a:lstStyle/>
                    <a:p>
                      <a:pPr algn="ctr"/>
                      <a:r>
                        <a:rPr lang="en-US" altLang="zh-CN" sz="1800" dirty="0" smtClean="0"/>
                        <a:t>3</a:t>
                      </a:r>
                      <a:endParaRPr lang="zh-CN" altLang="en-US" sz="1800" dirty="0"/>
                    </a:p>
                  </a:txBody>
                  <a:tcPr marL="91042" marR="91042" marT="45521" marB="45521" anchor="ctr"/>
                </a:tc>
                <a:tc>
                  <a:txBody>
                    <a:bodyPr/>
                    <a:lstStyle/>
                    <a:p>
                      <a:pPr algn="ctr"/>
                      <a:r>
                        <a:rPr lang="en-US" altLang="zh-CN" sz="1800" dirty="0" smtClean="0"/>
                        <a:t>Ubuntu</a:t>
                      </a:r>
                      <a:endParaRPr lang="zh-CN" altLang="en-US" sz="1800" dirty="0"/>
                    </a:p>
                  </a:txBody>
                  <a:tcPr marL="91042" marR="91042" marT="45521" marB="45521" anchor="ctr"/>
                </a:tc>
                <a:tc>
                  <a:txBody>
                    <a:bodyPr/>
                    <a:lstStyle/>
                    <a:p>
                      <a:pPr algn="ctr"/>
                      <a:r>
                        <a:rPr lang="zh-CN" altLang="en-US" sz="1800" b="0" i="0" kern="1200" dirty="0" smtClean="0">
                          <a:solidFill>
                            <a:schemeClr val="dk1"/>
                          </a:solidFill>
                          <a:effectLst/>
                          <a:latin typeface="+mn-lt"/>
                          <a:ea typeface="+mn-ea"/>
                          <a:cs typeface="+mn-cs"/>
                        </a:rPr>
                        <a:t>流行和普遍的发行版，基于</a:t>
                      </a:r>
                      <a:r>
                        <a:rPr lang="en-US" altLang="zh-CN" sz="1800" b="0" i="0" kern="1200" dirty="0" smtClean="0">
                          <a:solidFill>
                            <a:schemeClr val="dk1"/>
                          </a:solidFill>
                          <a:effectLst/>
                          <a:latin typeface="+mn-lt"/>
                          <a:ea typeface="+mn-ea"/>
                          <a:cs typeface="+mn-cs"/>
                        </a:rPr>
                        <a:t>Debian</a:t>
                      </a:r>
                      <a:r>
                        <a:rPr lang="zh-CN" altLang="en-US" sz="1800" b="0" i="0" kern="1200" dirty="0" smtClean="0">
                          <a:solidFill>
                            <a:schemeClr val="dk1"/>
                          </a:solidFill>
                          <a:effectLst/>
                          <a:latin typeface="+mn-lt"/>
                          <a:ea typeface="+mn-ea"/>
                          <a:cs typeface="+mn-cs"/>
                        </a:rPr>
                        <a:t>，非常受新用户欢迎</a:t>
                      </a:r>
                      <a:endParaRPr lang="zh-CN" altLang="en-US" sz="1800" dirty="0"/>
                    </a:p>
                  </a:txBody>
                  <a:tcPr marL="91042" marR="91042" marT="45521" marB="45521" anchor="ctr"/>
                </a:tc>
                <a:extLst>
                  <a:ext uri="{0D108BD9-81ED-4DB2-BD59-A6C34878D82A}">
                    <a16:rowId xmlns:a16="http://schemas.microsoft.com/office/drawing/2014/main" val="1793388477"/>
                  </a:ext>
                </a:extLst>
              </a:tr>
              <a:tr h="369225">
                <a:tc>
                  <a:txBody>
                    <a:bodyPr/>
                    <a:lstStyle/>
                    <a:p>
                      <a:pPr algn="ctr"/>
                      <a:r>
                        <a:rPr lang="en-US" altLang="zh-CN" sz="1800" dirty="0" smtClean="0"/>
                        <a:t>4</a:t>
                      </a:r>
                      <a:endParaRPr lang="zh-CN" altLang="en-US" sz="1800" dirty="0"/>
                    </a:p>
                  </a:txBody>
                  <a:tcPr marL="91042" marR="91042" marT="45521" marB="45521" anchor="ctr"/>
                </a:tc>
                <a:tc>
                  <a:txBody>
                    <a:bodyPr/>
                    <a:lstStyle/>
                    <a:p>
                      <a:pPr algn="ctr"/>
                      <a:r>
                        <a:rPr lang="en-US" altLang="zh-CN" sz="1800" dirty="0" smtClean="0"/>
                        <a:t>openSUSE</a:t>
                      </a:r>
                      <a:endParaRPr lang="zh-CN" altLang="en-US" sz="1800" dirty="0"/>
                    </a:p>
                  </a:txBody>
                  <a:tcPr marL="91042" marR="91042" marT="45521" marB="45521" anchor="ctr"/>
                </a:tc>
                <a:tc>
                  <a:txBody>
                    <a:bodyPr/>
                    <a:lstStyle/>
                    <a:p>
                      <a:pPr algn="ctr"/>
                      <a:r>
                        <a:rPr lang="zh-CN" altLang="en-US" sz="1800" b="0" i="0" kern="1200" dirty="0" smtClean="0">
                          <a:solidFill>
                            <a:schemeClr val="dk1"/>
                          </a:solidFill>
                          <a:effectLst/>
                          <a:latin typeface="+mn-lt"/>
                          <a:ea typeface="+mn-ea"/>
                          <a:cs typeface="+mn-cs"/>
                        </a:rPr>
                        <a:t>既可作为一个滚动发布，又可当作是一个独立的定期发布版本</a:t>
                      </a:r>
                      <a:endParaRPr lang="zh-CN" altLang="en-US" sz="1800" dirty="0"/>
                    </a:p>
                  </a:txBody>
                  <a:tcPr marL="91042" marR="91042" marT="45521" marB="45521" anchor="ctr"/>
                </a:tc>
                <a:extLst>
                  <a:ext uri="{0D108BD9-81ED-4DB2-BD59-A6C34878D82A}">
                    <a16:rowId xmlns:a16="http://schemas.microsoft.com/office/drawing/2014/main" val="3164725843"/>
                  </a:ext>
                </a:extLst>
              </a:tr>
              <a:tr h="369225">
                <a:tc>
                  <a:txBody>
                    <a:bodyPr/>
                    <a:lstStyle/>
                    <a:p>
                      <a:pPr algn="ctr"/>
                      <a:r>
                        <a:rPr lang="en-US" altLang="zh-CN" sz="1800" dirty="0" smtClean="0"/>
                        <a:t>5</a:t>
                      </a:r>
                      <a:endParaRPr lang="zh-CN" altLang="en-US" sz="1800" dirty="0"/>
                    </a:p>
                  </a:txBody>
                  <a:tcPr marL="91042" marR="91042" marT="45521" marB="45521" anchor="ctr"/>
                </a:tc>
                <a:tc>
                  <a:txBody>
                    <a:bodyPr/>
                    <a:lstStyle/>
                    <a:p>
                      <a:pPr algn="ctr"/>
                      <a:r>
                        <a:rPr lang="en-US" altLang="zh-CN" sz="1800" dirty="0" smtClean="0"/>
                        <a:t>Fedora</a:t>
                      </a:r>
                      <a:endParaRPr lang="zh-CN" altLang="en-US" sz="1800" dirty="0"/>
                    </a:p>
                  </a:txBody>
                  <a:tcPr marL="91042" marR="91042" marT="45521" marB="45521" anchor="ctr"/>
                </a:tc>
                <a:tc>
                  <a:txBody>
                    <a:bodyPr/>
                    <a:lstStyle/>
                    <a:p>
                      <a:pPr algn="ctr"/>
                      <a:r>
                        <a:rPr lang="zh-CN" altLang="en-US" sz="1800" b="0" i="0" kern="1200" dirty="0" smtClean="0">
                          <a:solidFill>
                            <a:schemeClr val="dk1"/>
                          </a:solidFill>
                          <a:effectLst/>
                          <a:latin typeface="+mn-lt"/>
                          <a:ea typeface="+mn-ea"/>
                          <a:cs typeface="+mn-cs"/>
                        </a:rPr>
                        <a:t>领衔整合新的软件包版本和技术到发行版中</a:t>
                      </a:r>
                      <a:endParaRPr lang="zh-CN" altLang="en-US" sz="1800" dirty="0"/>
                    </a:p>
                  </a:txBody>
                  <a:tcPr marL="91042" marR="91042" marT="45521" marB="45521" anchor="ctr"/>
                </a:tc>
                <a:extLst>
                  <a:ext uri="{0D108BD9-81ED-4DB2-BD59-A6C34878D82A}">
                    <a16:rowId xmlns:a16="http://schemas.microsoft.com/office/drawing/2014/main" val="1396161953"/>
                  </a:ext>
                </a:extLst>
              </a:tr>
              <a:tr h="369225">
                <a:tc>
                  <a:txBody>
                    <a:bodyPr/>
                    <a:lstStyle/>
                    <a:p>
                      <a:pPr algn="ctr"/>
                      <a:r>
                        <a:rPr lang="en-US" altLang="zh-CN" sz="1800" dirty="0" smtClean="0"/>
                        <a:t>6</a:t>
                      </a:r>
                      <a:endParaRPr lang="zh-CN" altLang="en-US" sz="1800" dirty="0"/>
                    </a:p>
                  </a:txBody>
                  <a:tcPr marL="91042" marR="91042" marT="45521" marB="45521" anchor="ctr"/>
                </a:tc>
                <a:tc>
                  <a:txBody>
                    <a:bodyPr/>
                    <a:lstStyle/>
                    <a:p>
                      <a:pPr algn="ctr"/>
                      <a:r>
                        <a:rPr lang="en-US" altLang="zh-CN" sz="1800" dirty="0" smtClean="0"/>
                        <a:t>Mageia</a:t>
                      </a:r>
                      <a:endParaRPr lang="zh-CN" altLang="en-US" sz="1800" dirty="0"/>
                    </a:p>
                  </a:txBody>
                  <a:tcPr marL="91042" marR="91042" marT="45521" marB="45521" anchor="ctr"/>
                </a:tc>
                <a:tc>
                  <a:txBody>
                    <a:bodyPr/>
                    <a:lstStyle/>
                    <a:p>
                      <a:pPr algn="ctr"/>
                      <a:r>
                        <a:rPr lang="en-US" altLang="zh-CN" sz="1800" b="0" i="0" kern="1200" dirty="0" smtClean="0">
                          <a:solidFill>
                            <a:schemeClr val="dk1"/>
                          </a:solidFill>
                          <a:effectLst/>
                          <a:latin typeface="+mn-lt"/>
                          <a:ea typeface="+mn-ea"/>
                          <a:cs typeface="+mn-cs"/>
                        </a:rPr>
                        <a:t>Mandriva Linux</a:t>
                      </a:r>
                      <a:r>
                        <a:rPr lang="zh-CN" altLang="en-US" sz="1800" b="0" i="0" kern="1200" dirty="0" smtClean="0">
                          <a:solidFill>
                            <a:schemeClr val="dk1"/>
                          </a:solidFill>
                          <a:effectLst/>
                          <a:latin typeface="+mn-lt"/>
                          <a:ea typeface="+mn-ea"/>
                          <a:cs typeface="+mn-cs"/>
                        </a:rPr>
                        <a:t>的衍生品，台式机和服务器著名的、安全的、稳定的</a:t>
                      </a:r>
                      <a:r>
                        <a:rPr lang="en-US" altLang="zh-CN" sz="1800" b="0" i="0" kern="1200" dirty="0" smtClean="0">
                          <a:solidFill>
                            <a:schemeClr val="dk1"/>
                          </a:solidFill>
                          <a:effectLst/>
                          <a:latin typeface="+mn-lt"/>
                          <a:ea typeface="+mn-ea"/>
                          <a:cs typeface="+mn-cs"/>
                        </a:rPr>
                        <a:t>Linux</a:t>
                      </a:r>
                      <a:r>
                        <a:rPr lang="zh-CN" altLang="en-US" sz="1800" b="0" i="0" kern="1200" dirty="0" smtClean="0">
                          <a:solidFill>
                            <a:schemeClr val="dk1"/>
                          </a:solidFill>
                          <a:effectLst/>
                          <a:latin typeface="+mn-lt"/>
                          <a:ea typeface="+mn-ea"/>
                          <a:cs typeface="+mn-cs"/>
                        </a:rPr>
                        <a:t>发行版</a:t>
                      </a:r>
                      <a:endParaRPr lang="zh-CN" altLang="en-US" sz="1800" dirty="0"/>
                    </a:p>
                  </a:txBody>
                  <a:tcPr marL="91042" marR="91042" marT="45521" marB="45521" anchor="ctr"/>
                </a:tc>
                <a:extLst>
                  <a:ext uri="{0D108BD9-81ED-4DB2-BD59-A6C34878D82A}">
                    <a16:rowId xmlns:a16="http://schemas.microsoft.com/office/drawing/2014/main" val="1201743037"/>
                  </a:ext>
                </a:extLst>
              </a:tr>
              <a:tr h="369225">
                <a:tc>
                  <a:txBody>
                    <a:bodyPr/>
                    <a:lstStyle/>
                    <a:p>
                      <a:pPr algn="ctr"/>
                      <a:r>
                        <a:rPr lang="en-US" altLang="zh-CN" sz="1800" dirty="0" smtClean="0"/>
                        <a:t>7</a:t>
                      </a:r>
                      <a:endParaRPr lang="zh-CN" altLang="en-US" sz="1800" dirty="0"/>
                    </a:p>
                  </a:txBody>
                  <a:tcPr marL="91042" marR="91042" marT="45521" marB="45521" anchor="ctr"/>
                </a:tc>
                <a:tc>
                  <a:txBody>
                    <a:bodyPr/>
                    <a:lstStyle/>
                    <a:p>
                      <a:pPr algn="ctr"/>
                      <a:r>
                        <a:rPr lang="en-US" altLang="zh-CN" sz="1800" dirty="0" smtClean="0"/>
                        <a:t>Manjaro</a:t>
                      </a:r>
                      <a:endParaRPr lang="zh-CN" altLang="en-US" sz="1800" dirty="0"/>
                    </a:p>
                  </a:txBody>
                  <a:tcPr marL="91042" marR="91042" marT="45521" marB="45521" anchor="ctr"/>
                </a:tc>
                <a:tc>
                  <a:txBody>
                    <a:bodyPr/>
                    <a:lstStyle/>
                    <a:p>
                      <a:pPr algn="ctr"/>
                      <a:r>
                        <a:rPr lang="zh-CN" altLang="en-US" sz="1800" dirty="0" smtClean="0"/>
                        <a:t>基于</a:t>
                      </a:r>
                      <a:r>
                        <a:rPr lang="en-US" altLang="zh-CN" sz="1800" dirty="0" smtClean="0"/>
                        <a:t>Arch Linux</a:t>
                      </a:r>
                      <a:r>
                        <a:rPr lang="zh-CN" altLang="en-US" sz="1800" dirty="0" smtClean="0"/>
                        <a:t>，</a:t>
                      </a:r>
                      <a:r>
                        <a:rPr lang="zh-CN" altLang="en-US" sz="1800" b="0" i="0" kern="1200" dirty="0" smtClean="0">
                          <a:solidFill>
                            <a:schemeClr val="dk1"/>
                          </a:solidFill>
                          <a:effectLst/>
                          <a:latin typeface="+mn-lt"/>
                          <a:ea typeface="+mn-ea"/>
                          <a:cs typeface="+mn-cs"/>
                        </a:rPr>
                        <a:t>预装了桌面环境，图形应用程序等</a:t>
                      </a:r>
                      <a:endParaRPr lang="zh-CN" altLang="en-US" sz="1800" dirty="0"/>
                    </a:p>
                  </a:txBody>
                  <a:tcPr marL="91042" marR="91042" marT="45521" marB="45521" anchor="ctr"/>
                </a:tc>
                <a:extLst>
                  <a:ext uri="{0D108BD9-81ED-4DB2-BD59-A6C34878D82A}">
                    <a16:rowId xmlns:a16="http://schemas.microsoft.com/office/drawing/2014/main" val="1203279950"/>
                  </a:ext>
                </a:extLst>
              </a:tr>
              <a:tr h="369225">
                <a:tc>
                  <a:txBody>
                    <a:bodyPr/>
                    <a:lstStyle/>
                    <a:p>
                      <a:pPr algn="ctr"/>
                      <a:r>
                        <a:rPr lang="en-US" altLang="zh-CN" sz="1800" dirty="0" smtClean="0"/>
                        <a:t>8</a:t>
                      </a:r>
                      <a:endParaRPr lang="zh-CN" altLang="en-US" sz="1800" dirty="0"/>
                    </a:p>
                  </a:txBody>
                  <a:tcPr marL="91042" marR="91042" marT="45521" marB="45521" anchor="ctr"/>
                </a:tc>
                <a:tc>
                  <a:txBody>
                    <a:bodyPr/>
                    <a:lstStyle/>
                    <a:p>
                      <a:pPr algn="ctr"/>
                      <a:r>
                        <a:rPr lang="en-US" altLang="zh-CN" sz="1800" dirty="0" smtClean="0"/>
                        <a:t>CentOS</a:t>
                      </a:r>
                      <a:endParaRPr lang="zh-CN" altLang="en-US" sz="1800" dirty="0"/>
                    </a:p>
                  </a:txBody>
                  <a:tcPr marL="91042" marR="91042" marT="45521" marB="45521" anchor="ctr"/>
                </a:tc>
                <a:tc>
                  <a:txBody>
                    <a:bodyPr/>
                    <a:lstStyle/>
                    <a:p>
                      <a:pPr algn="ctr"/>
                      <a:r>
                        <a:rPr lang="en-US" altLang="zh-CN" sz="1800" dirty="0" smtClean="0"/>
                        <a:t>Linux</a:t>
                      </a:r>
                      <a:r>
                        <a:rPr lang="zh-CN" altLang="en-US" sz="1800" dirty="0" smtClean="0"/>
                        <a:t>服务器最有名最常用的发行版</a:t>
                      </a:r>
                      <a:endParaRPr lang="zh-CN" altLang="en-US" sz="1800" dirty="0"/>
                    </a:p>
                  </a:txBody>
                  <a:tcPr marL="91042" marR="91042" marT="45521" marB="45521" anchor="ctr"/>
                </a:tc>
                <a:extLst>
                  <a:ext uri="{0D108BD9-81ED-4DB2-BD59-A6C34878D82A}">
                    <a16:rowId xmlns:a16="http://schemas.microsoft.com/office/drawing/2014/main" val="2800301281"/>
                  </a:ext>
                </a:extLst>
              </a:tr>
              <a:tr h="369225">
                <a:tc>
                  <a:txBody>
                    <a:bodyPr/>
                    <a:lstStyle/>
                    <a:p>
                      <a:pPr algn="ctr"/>
                      <a:r>
                        <a:rPr lang="en-US" altLang="zh-CN" sz="1800" dirty="0" smtClean="0"/>
                        <a:t>9</a:t>
                      </a:r>
                      <a:endParaRPr lang="zh-CN" altLang="en-US" sz="1800" dirty="0"/>
                    </a:p>
                  </a:txBody>
                  <a:tcPr marL="91042" marR="91042" marT="45521" marB="45521" anchor="ctr"/>
                </a:tc>
                <a:tc>
                  <a:txBody>
                    <a:bodyPr/>
                    <a:lstStyle/>
                    <a:p>
                      <a:pPr algn="ctr"/>
                      <a:r>
                        <a:rPr lang="en-US" altLang="zh-CN" sz="1800" dirty="0" smtClean="0"/>
                        <a:t>Arch</a:t>
                      </a:r>
                      <a:endParaRPr lang="zh-CN" altLang="en-US" sz="1800" dirty="0"/>
                    </a:p>
                  </a:txBody>
                  <a:tcPr marL="91042" marR="91042" marT="45521" marB="45521" anchor="ctr"/>
                </a:tc>
                <a:tc>
                  <a:txBody>
                    <a:bodyPr/>
                    <a:lstStyle/>
                    <a:p>
                      <a:pPr algn="ctr"/>
                      <a:r>
                        <a:rPr lang="zh-CN" altLang="en-US" sz="1800" dirty="0" smtClean="0"/>
                        <a:t>独立的开放源代码的发行版，遵循滚动发布模式</a:t>
                      </a:r>
                      <a:endParaRPr lang="zh-CN" altLang="en-US" sz="1800" dirty="0"/>
                    </a:p>
                  </a:txBody>
                  <a:tcPr marL="91042" marR="91042" marT="45521" marB="45521" anchor="ctr"/>
                </a:tc>
                <a:extLst>
                  <a:ext uri="{0D108BD9-81ED-4DB2-BD59-A6C34878D82A}">
                    <a16:rowId xmlns:a16="http://schemas.microsoft.com/office/drawing/2014/main" val="1615597167"/>
                  </a:ext>
                </a:extLst>
              </a:tr>
              <a:tr h="369225">
                <a:tc>
                  <a:txBody>
                    <a:bodyPr/>
                    <a:lstStyle/>
                    <a:p>
                      <a:pPr algn="ctr"/>
                      <a:r>
                        <a:rPr lang="en-US" altLang="zh-CN" sz="1800" dirty="0" smtClean="0"/>
                        <a:t>10</a:t>
                      </a:r>
                      <a:endParaRPr lang="zh-CN" altLang="en-US" sz="1800" dirty="0"/>
                    </a:p>
                  </a:txBody>
                  <a:tcPr marL="91042" marR="91042" marT="45521" marB="45521" anchor="ctr"/>
                </a:tc>
                <a:tc>
                  <a:txBody>
                    <a:bodyPr/>
                    <a:lstStyle/>
                    <a:p>
                      <a:pPr algn="ctr"/>
                      <a:r>
                        <a:rPr lang="en-US" altLang="zh-CN" sz="1800" dirty="0" smtClean="0"/>
                        <a:t>Elementary</a:t>
                      </a:r>
                      <a:endParaRPr lang="zh-CN" altLang="en-US" sz="1800" dirty="0"/>
                    </a:p>
                  </a:txBody>
                  <a:tcPr marL="91042" marR="91042" marT="45521" marB="45521" anchor="ctr"/>
                </a:tc>
                <a:tc>
                  <a:txBody>
                    <a:bodyPr/>
                    <a:lstStyle/>
                    <a:p>
                      <a:pPr algn="ctr"/>
                      <a:r>
                        <a:rPr lang="en-US" altLang="zh-CN" sz="1800" dirty="0" smtClean="0"/>
                        <a:t>“Windows</a:t>
                      </a:r>
                      <a:r>
                        <a:rPr lang="zh-CN" altLang="en-US" sz="1800" dirty="0" smtClean="0"/>
                        <a:t>和</a:t>
                      </a:r>
                      <a:r>
                        <a:rPr lang="en-US" altLang="zh-CN" sz="1800" dirty="0" smtClean="0"/>
                        <a:t>OS X</a:t>
                      </a:r>
                      <a:r>
                        <a:rPr lang="zh-CN" altLang="en-US" sz="1800" dirty="0" smtClean="0"/>
                        <a:t>快速又开放的替代品”，基于</a:t>
                      </a:r>
                      <a:r>
                        <a:rPr lang="en-US" altLang="zh-CN" sz="1800" dirty="0" smtClean="0"/>
                        <a:t>Ubuntu</a:t>
                      </a:r>
                      <a:endParaRPr lang="zh-CN" altLang="en-US" sz="1800" dirty="0" smtClean="0"/>
                    </a:p>
                  </a:txBody>
                  <a:tcPr marL="91042" marR="91042" marT="45521" marB="45521" anchor="ctr"/>
                </a:tc>
                <a:extLst>
                  <a:ext uri="{0D108BD9-81ED-4DB2-BD59-A6C34878D82A}">
                    <a16:rowId xmlns:a16="http://schemas.microsoft.com/office/drawing/2014/main" val="3264046832"/>
                  </a:ext>
                </a:extLst>
              </a:tr>
            </a:tbl>
          </a:graphicData>
        </a:graphic>
      </p:graphicFrame>
    </p:spTree>
    <p:extLst>
      <p:ext uri="{BB962C8B-B14F-4D97-AF65-F5344CB8AC3E}">
        <p14:creationId xmlns:p14="http://schemas.microsoft.com/office/powerpoint/2010/main" val="83478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文件系统</a:t>
            </a:r>
            <a:endParaRPr lang="zh-CN" altLang="en-US" sz="4800" dirty="0"/>
          </a:p>
        </p:txBody>
      </p:sp>
      <p:sp>
        <p:nvSpPr>
          <p:cNvPr id="6" name="矩形 5"/>
          <p:cNvSpPr/>
          <p:nvPr/>
        </p:nvSpPr>
        <p:spPr>
          <a:xfrm>
            <a:off x="6210924" y="2065867"/>
            <a:ext cx="5406453" cy="1477328"/>
          </a:xfrm>
          <a:prstGeom prst="rect">
            <a:avLst/>
          </a:prstGeom>
        </p:spPr>
        <p:txBody>
          <a:bodyPr wrap="square">
            <a:spAutoFit/>
          </a:bodyPr>
          <a:lstStyle/>
          <a:p>
            <a:r>
              <a:rPr lang="zh-CN" altLang="en-US" dirty="0"/>
              <a:t>用户空间包含一些应用程序 （例如，文件系统的使用者</a:t>
            </a:r>
            <a:r>
              <a:rPr lang="zh-CN" altLang="en-US" dirty="0" smtClean="0"/>
              <a:t>）和 </a:t>
            </a:r>
            <a:r>
              <a:rPr lang="en-US" altLang="zh-CN" dirty="0"/>
              <a:t>GNU C </a:t>
            </a:r>
            <a:r>
              <a:rPr lang="zh-CN" altLang="en-US" dirty="0"/>
              <a:t>库（</a:t>
            </a:r>
            <a:r>
              <a:rPr lang="en-US" altLang="zh-CN" dirty="0"/>
              <a:t>glibc</a:t>
            </a:r>
            <a:r>
              <a:rPr lang="zh-CN" altLang="en-US" dirty="0"/>
              <a:t>），</a:t>
            </a:r>
            <a:r>
              <a:rPr lang="zh-CN" altLang="en-US" dirty="0" smtClean="0"/>
              <a:t>它们</a:t>
            </a:r>
            <a:r>
              <a:rPr lang="zh-CN" altLang="en-US" dirty="0"/>
              <a:t>为文件系统调用（打开、读 取、写和关闭）提供用户接口。 系统调用接口的作用就像是交 换器，它将系统调用从用户</a:t>
            </a:r>
            <a:r>
              <a:rPr lang="zh-CN" altLang="en-US" dirty="0" smtClean="0"/>
              <a:t>空间</a:t>
            </a:r>
            <a:r>
              <a:rPr lang="zh-CN" altLang="en-US" dirty="0"/>
              <a:t>发送到内核空间中的适当端 点。 </a:t>
            </a:r>
            <a:endParaRPr lang="en-US" altLang="zh-CN" dirty="0" smtClean="0"/>
          </a:p>
        </p:txBody>
      </p:sp>
      <p:pic>
        <p:nvPicPr>
          <p:cNvPr id="7" name="图片 6"/>
          <p:cNvPicPr>
            <a:picLocks noChangeAspect="1"/>
          </p:cNvPicPr>
          <p:nvPr/>
        </p:nvPicPr>
        <p:blipFill>
          <a:blip r:embed="rId3"/>
          <a:stretch>
            <a:fillRect/>
          </a:stretch>
        </p:blipFill>
        <p:spPr>
          <a:xfrm>
            <a:off x="630429" y="1957588"/>
            <a:ext cx="5121084" cy="4381880"/>
          </a:xfrm>
          <a:prstGeom prst="rect">
            <a:avLst/>
          </a:prstGeom>
        </p:spPr>
      </p:pic>
      <p:sp>
        <p:nvSpPr>
          <p:cNvPr id="8" name="矩形 7"/>
          <p:cNvSpPr/>
          <p:nvPr/>
        </p:nvSpPr>
        <p:spPr>
          <a:xfrm>
            <a:off x="6210925" y="4148528"/>
            <a:ext cx="5406453" cy="1477328"/>
          </a:xfrm>
          <a:prstGeom prst="rect">
            <a:avLst/>
          </a:prstGeom>
        </p:spPr>
        <p:txBody>
          <a:bodyPr wrap="square">
            <a:spAutoFit/>
          </a:bodyPr>
          <a:lstStyle/>
          <a:p>
            <a:r>
              <a:rPr lang="en-US" altLang="zh-CN" dirty="0"/>
              <a:t>VFS </a:t>
            </a:r>
            <a:r>
              <a:rPr lang="zh-CN" altLang="en-US" dirty="0"/>
              <a:t>是底层文件系统的主要 接口</a:t>
            </a:r>
            <a:r>
              <a:rPr lang="zh-CN" altLang="en-US" dirty="0" smtClean="0"/>
              <a:t>。</a:t>
            </a:r>
            <a:r>
              <a:rPr lang="en-US" altLang="zh-CN" dirty="0" smtClean="0"/>
              <a:t>Linux</a:t>
            </a:r>
            <a:r>
              <a:rPr lang="zh-CN" altLang="en-US" dirty="0" smtClean="0"/>
              <a:t>支持</a:t>
            </a:r>
            <a:r>
              <a:rPr lang="zh-CN" altLang="en-US" dirty="0"/>
              <a:t>的所有</a:t>
            </a:r>
            <a:r>
              <a:rPr lang="zh-CN" altLang="en-US" dirty="0" smtClean="0"/>
              <a:t>文件系统</a:t>
            </a:r>
            <a:r>
              <a:rPr lang="zh-CN" altLang="en-US" dirty="0"/>
              <a:t>称为逻辑文件系统，</a:t>
            </a:r>
            <a:r>
              <a:rPr lang="zh-CN" altLang="en-US" dirty="0" smtClean="0"/>
              <a:t>虚拟文件系统</a:t>
            </a:r>
            <a:r>
              <a:rPr lang="en-US" altLang="zh-CN" dirty="0"/>
              <a:t>(VFS) </a:t>
            </a:r>
            <a:r>
              <a:rPr lang="zh-CN" altLang="en-US" dirty="0"/>
              <a:t>位于</a:t>
            </a:r>
            <a:r>
              <a:rPr lang="zh-CN" altLang="en-US" dirty="0" smtClean="0"/>
              <a:t>文件系统的</a:t>
            </a:r>
            <a:r>
              <a:rPr lang="zh-CN" altLang="en-US" dirty="0"/>
              <a:t>最上层，管理各种逻辑</a:t>
            </a:r>
            <a:r>
              <a:rPr lang="zh-CN" altLang="en-US" dirty="0" smtClean="0"/>
              <a:t>文件系统</a:t>
            </a:r>
            <a:r>
              <a:rPr lang="zh-CN" altLang="en-US" dirty="0"/>
              <a:t>，并可以屏蔽各种逻辑</a:t>
            </a:r>
            <a:r>
              <a:rPr lang="zh-CN" altLang="en-US" dirty="0" smtClean="0"/>
              <a:t>文件系统</a:t>
            </a:r>
            <a:r>
              <a:rPr lang="zh-CN" altLang="en-US" dirty="0"/>
              <a:t>之间的差异，提供统一 文件和设备的访问接口。</a:t>
            </a:r>
          </a:p>
        </p:txBody>
      </p:sp>
    </p:spTree>
    <p:extLst>
      <p:ext uri="{BB962C8B-B14F-4D97-AF65-F5344CB8AC3E}">
        <p14:creationId xmlns:p14="http://schemas.microsoft.com/office/powerpoint/2010/main" val="2700823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smtClean="0"/>
              <a:t>常用命令</a:t>
            </a:r>
            <a:endParaRPr lang="zh-CN" altLang="en-US" sz="4800" dirty="0"/>
          </a:p>
        </p:txBody>
      </p:sp>
      <p:sp>
        <p:nvSpPr>
          <p:cNvPr id="5" name="文本框 4"/>
          <p:cNvSpPr txBox="1"/>
          <p:nvPr/>
        </p:nvSpPr>
        <p:spPr>
          <a:xfrm>
            <a:off x="685801" y="1798820"/>
            <a:ext cx="10208302" cy="5078313"/>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格式：</a:t>
            </a:r>
            <a:endParaRPr lang="en-US" altLang="zh-CN" sz="2400" dirty="0" smtClean="0">
              <a:latin typeface="微软雅黑" panose="020B0503020204020204" pitchFamily="34" charset="-122"/>
              <a:ea typeface="微软雅黑" panose="020B0503020204020204" pitchFamily="34" charset="-122"/>
            </a:endParaRPr>
          </a:p>
          <a:p>
            <a:pPr>
              <a:lnSpc>
                <a:spcPct val="150000"/>
              </a:lnSpc>
            </a:pPr>
            <a:r>
              <a:rPr lang="en-US" altLang="zh-CN" sz="2400" dirty="0" smtClean="0">
                <a:latin typeface="微软雅黑" panose="020B0503020204020204" pitchFamily="34" charset="-122"/>
                <a:ea typeface="微软雅黑" panose="020B0503020204020204" pitchFamily="34" charset="-122"/>
              </a:rPr>
              <a:t>	command  options  arguments/parameters</a:t>
            </a:r>
          </a:p>
          <a:p>
            <a:pPr>
              <a:lnSpc>
                <a:spcPct val="150000"/>
              </a:lnSpc>
            </a:pPr>
            <a:r>
              <a:rPr lang="en-US" altLang="zh-CN" sz="2400" dirty="0" smtClean="0">
                <a:latin typeface="微软雅黑" panose="020B0503020204020204" pitchFamily="34" charset="-122"/>
                <a:ea typeface="微软雅黑" panose="020B0503020204020204" pitchFamily="34" charset="-122"/>
              </a:rPr>
              <a:t>	     </a:t>
            </a:r>
            <a:r>
              <a:rPr lang="en-US" altLang="zh-CN" sz="2400" dirty="0" smtClean="0">
                <a:solidFill>
                  <a:schemeClr val="accent5">
                    <a:lumMod val="40000"/>
                    <a:lumOff val="60000"/>
                  </a:schemeClr>
                </a:solidFill>
                <a:latin typeface="微软雅黑" panose="020B0503020204020204" pitchFamily="34" charset="-122"/>
                <a:ea typeface="微软雅黑" panose="020B0503020204020204" pitchFamily="34" charset="-122"/>
              </a:rPr>
              <a:t>rm            -rf                 /tmp/*</a:t>
            </a:r>
          </a:p>
          <a:p>
            <a:pPr>
              <a:lnSpc>
                <a:spcPct val="150000"/>
              </a:lnSpc>
            </a:pPr>
            <a:r>
              <a:rPr lang="zh-CN" altLang="en-US" sz="2400" dirty="0">
                <a:latin typeface="微软雅黑" panose="020B0503020204020204" pitchFamily="34" charset="-122"/>
                <a:ea typeface="微软雅黑" panose="020B0503020204020204" pitchFamily="34" charset="-122"/>
              </a:rPr>
              <a:t>常用命令：</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ls, dir, cd, pwd, clear, man, mkdir, rmdir…</a:t>
            </a:r>
          </a:p>
          <a:p>
            <a:pPr>
              <a:lnSpc>
                <a:spcPct val="150000"/>
              </a:lnSpc>
            </a:pPr>
            <a:r>
              <a:rPr lang="en-US" altLang="zh-CN" sz="2400" dirty="0">
                <a:latin typeface="微软雅黑" panose="020B0503020204020204" pitchFamily="34" charset="-122"/>
                <a:ea typeface="微软雅黑" panose="020B0503020204020204" pitchFamily="34" charset="-122"/>
              </a:rPr>
              <a:t>	rm, touch, cp, mv, ln, chmod, chown, chgrp…</a:t>
            </a:r>
          </a:p>
          <a:p>
            <a:pPr>
              <a:lnSpc>
                <a:spcPct val="150000"/>
              </a:lnSpc>
            </a:pPr>
            <a:r>
              <a:rPr lang="en-US" altLang="zh-CN" sz="2400" dirty="0">
                <a:latin typeface="微软雅黑" panose="020B0503020204020204" pitchFamily="34" charset="-122"/>
                <a:ea typeface="微软雅黑" panose="020B0503020204020204" pitchFamily="34" charset="-122"/>
              </a:rPr>
              <a:t>	more, less, head, tail, cat, find…</a:t>
            </a:r>
          </a:p>
          <a:p>
            <a:pPr>
              <a:lnSpc>
                <a:spcPct val="150000"/>
              </a:lnSpc>
            </a:pPr>
            <a:r>
              <a:rPr lang="en-US" altLang="zh-CN" sz="2400" dirty="0">
                <a:latin typeface="微软雅黑" panose="020B0503020204020204" pitchFamily="34" charset="-122"/>
                <a:ea typeface="微软雅黑" panose="020B0503020204020204" pitchFamily="34" charset="-122"/>
              </a:rPr>
              <a:t>	su, sudo, passwd, free, login, logout…</a:t>
            </a:r>
          </a:p>
          <a:p>
            <a:pPr>
              <a:lnSpc>
                <a:spcPct val="150000"/>
              </a:lnSpc>
            </a:pPr>
            <a:r>
              <a:rPr lang="en-US" altLang="zh-CN" sz="2400" dirty="0">
                <a:latin typeface="微软雅黑" panose="020B0503020204020204" pitchFamily="34" charset="-122"/>
                <a:ea typeface="微软雅黑" panose="020B0503020204020204" pitchFamily="34" charset="-122"/>
              </a:rPr>
              <a:t>	shutdown, halt, reboot, ftp, mail</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433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4770"/>
        </a:solidFill>
        <a:effectLst/>
      </p:bgPr>
    </p:bg>
    <p:spTree>
      <p:nvGrpSpPr>
        <p:cNvPr id="1" name=""/>
        <p:cNvGrpSpPr/>
        <p:nvPr/>
      </p:nvGrpSpPr>
      <p:grpSpPr>
        <a:xfrm>
          <a:off x="0" y="0"/>
          <a:ext cx="0" cy="0"/>
          <a:chOff x="0" y="0"/>
          <a:chExt cx="0" cy="0"/>
        </a:xfrm>
      </p:grpSpPr>
      <p:sp>
        <p:nvSpPr>
          <p:cNvPr id="4" name="文本框 3"/>
          <p:cNvSpPr txBox="1"/>
          <p:nvPr/>
        </p:nvSpPr>
        <p:spPr>
          <a:xfrm>
            <a:off x="4047344" y="2833141"/>
            <a:ext cx="5591331" cy="1569660"/>
          </a:xfrm>
          <a:prstGeom prst="rect">
            <a:avLst/>
          </a:prstGeom>
          <a:noFill/>
        </p:spPr>
        <p:txBody>
          <a:bodyPr wrap="square" rtlCol="0">
            <a:spAutoFit/>
          </a:bodyPr>
          <a:lstStyle/>
          <a:p>
            <a:r>
              <a:rPr lang="en-US" altLang="zh-CN" sz="9600" dirty="0" smtClean="0"/>
              <a:t>Thanks!</a:t>
            </a:r>
            <a:endParaRPr lang="zh-CN" altLang="en-US" sz="9600" dirty="0"/>
          </a:p>
        </p:txBody>
      </p:sp>
    </p:spTree>
    <p:extLst>
      <p:ext uri="{BB962C8B-B14F-4D97-AF65-F5344CB8AC3E}">
        <p14:creationId xmlns:p14="http://schemas.microsoft.com/office/powerpoint/2010/main" val="22770799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2">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主题2" id="{DB7CCBBE-CC99-4E08-93AE-AE55E87C0823}" vid="{4480502C-277F-41A2-9102-2FDADCE93B7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720</TotalTime>
  <Words>1978</Words>
  <Application>Microsoft Office PowerPoint</Application>
  <PresentationFormat>宽屏</PresentationFormat>
  <Paragraphs>210</Paragraphs>
  <Slides>9</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宋体</vt:lpstr>
      <vt:lpstr>微软雅黑</vt:lpstr>
      <vt:lpstr>Arial</vt:lpstr>
      <vt:lpstr>Calibri</vt:lpstr>
      <vt:lpstr>Calibri Light</vt:lpstr>
      <vt:lpstr>主题2</vt:lpstr>
      <vt:lpstr>Linux</vt:lpstr>
      <vt:lpstr>概述</vt:lpstr>
      <vt:lpstr>历史</vt:lpstr>
      <vt:lpstr>特点</vt:lpstr>
      <vt:lpstr>系统结构</vt:lpstr>
      <vt:lpstr>十大流行发行版本</vt:lpstr>
      <vt:lpstr>文件系统</vt:lpstr>
      <vt:lpstr>常用命令</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郭浩滨</dc:creator>
  <cp:lastModifiedBy>Haobin OuO</cp:lastModifiedBy>
  <cp:revision>16</cp:revision>
  <dcterms:created xsi:type="dcterms:W3CDTF">2016-05-03T04:28:37Z</dcterms:created>
  <dcterms:modified xsi:type="dcterms:W3CDTF">2017-02-26T02:17:06Z</dcterms:modified>
</cp:coreProperties>
</file>