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08" autoAdjust="0"/>
  </p:normalViewPr>
  <p:slideViewPr>
    <p:cSldViewPr snapToGrid="0">
      <p:cViewPr varScale="1">
        <p:scale>
          <a:sx n="43" d="100"/>
          <a:sy n="43" d="100"/>
        </p:scale>
        <p:origin x="121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FD0FF-EC57-4EC4-9D8F-06C0A62AFF76}" type="datetimeFigureOut">
              <a:rPr lang="zh-CN" altLang="en-US" smtClean="0"/>
              <a:t>2017/3/21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88027-95F9-49AA-B4E9-505B01FA8609}" type="slidenum">
              <a:rPr lang="zh-CN" altLang="en-US" smtClean="0"/>
              <a:t>‹#›</a:t>
            </a:fld>
            <a:endParaRPr lang="zh-CN" altLang="en-US"/>
          </a:p>
        </p:txBody>
      </p:sp>
    </p:spTree>
    <p:extLst>
      <p:ext uri="{BB962C8B-B14F-4D97-AF65-F5344CB8AC3E}">
        <p14:creationId xmlns:p14="http://schemas.microsoft.com/office/powerpoint/2010/main" val="1149768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进程是指一个内存中运行的应用程序，每个进程都有自己独立的一块内存空间，一个进程中可以启动多个线程。比如在</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系统中，一个运行的</a:t>
            </a:r>
            <a:r>
              <a:rPr lang="en-US" altLang="zh-CN" sz="1200" b="0" i="0" kern="1200" dirty="0" smtClean="0">
                <a:solidFill>
                  <a:schemeClr val="tx1"/>
                </a:solidFill>
                <a:effectLst/>
                <a:latin typeface="+mn-lt"/>
                <a:ea typeface="+mn-ea"/>
                <a:cs typeface="+mn-cs"/>
              </a:rPr>
              <a:t>exe</a:t>
            </a:r>
            <a:r>
              <a:rPr lang="zh-CN" altLang="en-US" sz="1200" b="0" i="0" kern="1200" dirty="0" smtClean="0">
                <a:solidFill>
                  <a:schemeClr val="tx1"/>
                </a:solidFill>
                <a:effectLst/>
                <a:latin typeface="+mn-lt"/>
                <a:ea typeface="+mn-ea"/>
                <a:cs typeface="+mn-cs"/>
              </a:rPr>
              <a:t>就是一个进程。</a:t>
            </a:r>
          </a:p>
          <a:p>
            <a:r>
              <a:rPr lang="zh-CN" altLang="en-US"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线程是指进程中的一个执行流程，一个进程中可以运行多个线程。比如</a:t>
            </a:r>
            <a:r>
              <a:rPr lang="en-US" altLang="zh-CN" sz="1200" b="0" i="0" kern="1200" dirty="0" smtClean="0">
                <a:solidFill>
                  <a:schemeClr val="tx1"/>
                </a:solidFill>
                <a:effectLst/>
                <a:latin typeface="+mn-lt"/>
                <a:ea typeface="+mn-ea"/>
                <a:cs typeface="+mn-cs"/>
              </a:rPr>
              <a:t>java.exe</a:t>
            </a:r>
            <a:r>
              <a:rPr lang="zh-CN" altLang="en-US" sz="1200" b="0" i="0" kern="1200" dirty="0" smtClean="0">
                <a:solidFill>
                  <a:schemeClr val="tx1"/>
                </a:solidFill>
                <a:effectLst/>
                <a:latin typeface="+mn-lt"/>
                <a:ea typeface="+mn-ea"/>
                <a:cs typeface="+mn-cs"/>
              </a:rPr>
              <a:t>进程中可以运行很多线程。线程总是属于某个进程，进程中的多个线程共享进程的内存。</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线程是操作系统能够进行运算调度的最小单位</a:t>
            </a:r>
            <a:endParaRPr lang="en-US" altLang="zh-CN" dirty="0" smtClean="0">
              <a:solidFill>
                <a:schemeClr val="tx1"/>
              </a:solidFill>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4488027-95F9-49AA-B4E9-505B01FA8609}" type="slidenum">
              <a:rPr lang="zh-CN" altLang="en-US" smtClean="0"/>
              <a:t>2</a:t>
            </a:fld>
            <a:endParaRPr lang="zh-CN" altLang="en-US"/>
          </a:p>
        </p:txBody>
      </p:sp>
    </p:spTree>
    <p:extLst>
      <p:ext uri="{BB962C8B-B14F-4D97-AF65-F5344CB8AC3E}">
        <p14:creationId xmlns:p14="http://schemas.microsoft.com/office/powerpoint/2010/main" val="292171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第二种方法好处：</a:t>
            </a: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）将线程的任务从线程的子类中分离出来，进行了单独封装，按照面向对象的思想将任务封装成对象。</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）避免了</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单继承的局限性</a:t>
            </a:r>
          </a:p>
          <a:p>
            <a:endParaRPr lang="zh-CN" altLang="en-US" dirty="0"/>
          </a:p>
        </p:txBody>
      </p:sp>
      <p:sp>
        <p:nvSpPr>
          <p:cNvPr id="4" name="灯片编号占位符 3"/>
          <p:cNvSpPr>
            <a:spLocks noGrp="1"/>
          </p:cNvSpPr>
          <p:nvPr>
            <p:ph type="sldNum" sz="quarter" idx="10"/>
          </p:nvPr>
        </p:nvSpPr>
        <p:spPr/>
        <p:txBody>
          <a:bodyPr/>
          <a:lstStyle/>
          <a:p>
            <a:fld id="{44488027-95F9-49AA-B4E9-505B01FA8609}" type="slidenum">
              <a:rPr lang="zh-CN" altLang="en-US" smtClean="0"/>
              <a:t>3</a:t>
            </a:fld>
            <a:endParaRPr lang="zh-CN" altLang="en-US"/>
          </a:p>
        </p:txBody>
      </p:sp>
    </p:spTree>
    <p:extLst>
      <p:ext uri="{BB962C8B-B14F-4D97-AF65-F5344CB8AC3E}">
        <p14:creationId xmlns:p14="http://schemas.microsoft.com/office/powerpoint/2010/main" val="213413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1. </a:t>
            </a:r>
            <a:r>
              <a:rPr lang="zh-CN" altLang="en-US" sz="1200" b="1" i="0" kern="1200" dirty="0" smtClean="0">
                <a:solidFill>
                  <a:schemeClr val="tx1"/>
                </a:solidFill>
                <a:effectLst/>
                <a:latin typeface="+mn-lt"/>
                <a:ea typeface="+mn-ea"/>
                <a:cs typeface="+mn-cs"/>
              </a:rPr>
              <a:t>新建</a:t>
            </a:r>
            <a:r>
              <a:rPr lang="en-US" altLang="zh-CN" sz="1200" b="1" i="0" kern="1200" dirty="0" smtClean="0">
                <a:solidFill>
                  <a:schemeClr val="tx1"/>
                </a:solidFill>
                <a:effectLst/>
                <a:latin typeface="+mn-lt"/>
                <a:ea typeface="+mn-ea"/>
                <a:cs typeface="+mn-cs"/>
              </a:rPr>
              <a:t>(new)</a:t>
            </a:r>
            <a:r>
              <a:rPr lang="zh-CN" altLang="en-US" sz="1200" b="0" i="0" kern="1200" dirty="0" smtClean="0">
                <a:solidFill>
                  <a:schemeClr val="tx1"/>
                </a:solidFill>
                <a:effectLst/>
                <a:latin typeface="+mn-lt"/>
                <a:ea typeface="+mn-ea"/>
                <a:cs typeface="+mn-cs"/>
              </a:rPr>
              <a:t>：新创建了一个线程对象。</a:t>
            </a:r>
          </a:p>
          <a:p>
            <a:r>
              <a:rPr lang="en-US" altLang="zh-CN" sz="1200" b="1" i="0" kern="1200" dirty="0" smtClean="0">
                <a:solidFill>
                  <a:schemeClr val="tx1"/>
                </a:solidFill>
                <a:effectLst/>
                <a:latin typeface="+mn-lt"/>
                <a:ea typeface="+mn-ea"/>
                <a:cs typeface="+mn-cs"/>
              </a:rPr>
              <a:t>2. </a:t>
            </a:r>
            <a:r>
              <a:rPr lang="zh-CN" altLang="en-US" sz="1200" b="1" i="0" kern="1200" dirty="0" smtClean="0">
                <a:solidFill>
                  <a:schemeClr val="tx1"/>
                </a:solidFill>
                <a:effectLst/>
                <a:latin typeface="+mn-lt"/>
                <a:ea typeface="+mn-ea"/>
                <a:cs typeface="+mn-cs"/>
              </a:rPr>
              <a:t>可运行</a:t>
            </a:r>
            <a:r>
              <a:rPr lang="en-US" altLang="zh-CN" sz="1200" b="1" i="0" kern="1200" dirty="0" smtClean="0">
                <a:solidFill>
                  <a:schemeClr val="tx1"/>
                </a:solidFill>
                <a:effectLst/>
                <a:latin typeface="+mn-lt"/>
                <a:ea typeface="+mn-ea"/>
                <a:cs typeface="+mn-cs"/>
              </a:rPr>
              <a:t>(runnable)</a:t>
            </a:r>
            <a:r>
              <a:rPr lang="zh-CN" altLang="en-US" sz="1200" b="0" i="0" kern="1200" dirty="0" smtClean="0">
                <a:solidFill>
                  <a:schemeClr val="tx1"/>
                </a:solidFill>
                <a:effectLst/>
                <a:latin typeface="+mn-lt"/>
                <a:ea typeface="+mn-ea"/>
                <a:cs typeface="+mn-cs"/>
              </a:rPr>
              <a:t>：线程对象创建后，其他线程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比如</a:t>
            </a:r>
            <a:r>
              <a:rPr lang="en-US" altLang="zh-CN" sz="1200" b="0" i="0" kern="1200" dirty="0" smtClean="0">
                <a:solidFill>
                  <a:schemeClr val="tx1"/>
                </a:solidFill>
                <a:effectLst/>
                <a:latin typeface="+mn-lt"/>
                <a:ea typeface="+mn-ea"/>
                <a:cs typeface="+mn-cs"/>
              </a:rPr>
              <a:t>main</a:t>
            </a:r>
            <a:r>
              <a:rPr lang="zh-CN" altLang="en-US" sz="1200" b="0" i="0" kern="1200" dirty="0" smtClean="0">
                <a:solidFill>
                  <a:schemeClr val="tx1"/>
                </a:solidFill>
                <a:effectLst/>
                <a:latin typeface="+mn-lt"/>
                <a:ea typeface="+mn-ea"/>
                <a:cs typeface="+mn-cs"/>
              </a:rPr>
              <a:t>线程）调用了该对象的</a:t>
            </a:r>
            <a:r>
              <a:rPr lang="en-US" altLang="zh-CN" sz="1200" b="0" i="0" kern="1200" dirty="0" smtClean="0">
                <a:solidFill>
                  <a:schemeClr val="tx1"/>
                </a:solidFill>
                <a:effectLst/>
                <a:latin typeface="+mn-lt"/>
                <a:ea typeface="+mn-ea"/>
                <a:cs typeface="+mn-cs"/>
              </a:rPr>
              <a:t>start()</a:t>
            </a:r>
            <a:r>
              <a:rPr lang="zh-CN" altLang="en-US" sz="1200" b="0" i="0" kern="1200" dirty="0" smtClean="0">
                <a:solidFill>
                  <a:schemeClr val="tx1"/>
                </a:solidFill>
                <a:effectLst/>
                <a:latin typeface="+mn-lt"/>
                <a:ea typeface="+mn-ea"/>
                <a:cs typeface="+mn-cs"/>
              </a:rPr>
              <a:t>方法。该状态的线程位于可运行线程池中，等待被线程调度选中，获取</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的使用权 。</a:t>
            </a:r>
          </a:p>
          <a:p>
            <a:r>
              <a:rPr lang="en-US" altLang="zh-CN" sz="1200" b="1" i="0" kern="1200" dirty="0" smtClean="0">
                <a:solidFill>
                  <a:schemeClr val="tx1"/>
                </a:solidFill>
                <a:effectLst/>
                <a:latin typeface="+mn-lt"/>
                <a:ea typeface="+mn-ea"/>
                <a:cs typeface="+mn-cs"/>
              </a:rPr>
              <a:t>3. </a:t>
            </a:r>
            <a:r>
              <a:rPr lang="zh-CN" altLang="en-US" sz="1200" b="1" i="0" kern="1200" dirty="0" smtClean="0">
                <a:solidFill>
                  <a:schemeClr val="tx1"/>
                </a:solidFill>
                <a:effectLst/>
                <a:latin typeface="+mn-lt"/>
                <a:ea typeface="+mn-ea"/>
                <a:cs typeface="+mn-cs"/>
              </a:rPr>
              <a:t>运行</a:t>
            </a:r>
            <a:r>
              <a:rPr lang="en-US" altLang="zh-CN" sz="1200" b="1" i="0" kern="1200" dirty="0" smtClean="0">
                <a:solidFill>
                  <a:schemeClr val="tx1"/>
                </a:solidFill>
                <a:effectLst/>
                <a:latin typeface="+mn-lt"/>
                <a:ea typeface="+mn-ea"/>
                <a:cs typeface="+mn-cs"/>
              </a:rPr>
              <a:t>(running)</a:t>
            </a:r>
            <a:r>
              <a:rPr lang="zh-CN" altLang="en-US" sz="1200" b="0" i="0" kern="1200" dirty="0" smtClean="0">
                <a:solidFill>
                  <a:schemeClr val="tx1"/>
                </a:solidFill>
                <a:effectLst/>
                <a:latin typeface="+mn-lt"/>
                <a:ea typeface="+mn-ea"/>
                <a:cs typeface="+mn-cs"/>
              </a:rPr>
              <a:t>：可运行状态</a:t>
            </a:r>
            <a:r>
              <a:rPr lang="en-US" altLang="zh-CN" sz="1200" b="0" i="0" kern="1200" dirty="0" smtClean="0">
                <a:solidFill>
                  <a:schemeClr val="tx1"/>
                </a:solidFill>
                <a:effectLst/>
                <a:latin typeface="+mn-lt"/>
                <a:ea typeface="+mn-ea"/>
                <a:cs typeface="+mn-cs"/>
              </a:rPr>
              <a:t>(runnable)</a:t>
            </a:r>
            <a:r>
              <a:rPr lang="zh-CN" altLang="en-US" sz="1200" b="0" i="0" kern="1200" dirty="0" smtClean="0">
                <a:solidFill>
                  <a:schemeClr val="tx1"/>
                </a:solidFill>
                <a:effectLst/>
                <a:latin typeface="+mn-lt"/>
                <a:ea typeface="+mn-ea"/>
                <a:cs typeface="+mn-cs"/>
              </a:rPr>
              <a:t>的线程获得了</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时间片（</a:t>
            </a:r>
            <a:r>
              <a:rPr lang="en-US" altLang="zh-CN" sz="1200" b="0" i="0" kern="1200" dirty="0" smtClean="0">
                <a:solidFill>
                  <a:schemeClr val="tx1"/>
                </a:solidFill>
                <a:effectLst/>
                <a:latin typeface="+mn-lt"/>
                <a:ea typeface="+mn-ea"/>
                <a:cs typeface="+mn-cs"/>
              </a:rPr>
              <a:t>timeslice</a:t>
            </a:r>
            <a:r>
              <a:rPr lang="zh-CN" altLang="en-US" sz="1200" b="0" i="0" kern="1200" dirty="0" smtClean="0">
                <a:solidFill>
                  <a:schemeClr val="tx1"/>
                </a:solidFill>
                <a:effectLst/>
                <a:latin typeface="+mn-lt"/>
                <a:ea typeface="+mn-ea"/>
                <a:cs typeface="+mn-cs"/>
              </a:rPr>
              <a:t>） ，执行程序代码。</a:t>
            </a:r>
          </a:p>
          <a:p>
            <a:r>
              <a:rPr lang="en-US" altLang="zh-CN" sz="1200" b="1" i="0" kern="1200" dirty="0" smtClean="0">
                <a:solidFill>
                  <a:schemeClr val="tx1"/>
                </a:solidFill>
                <a:effectLst/>
                <a:latin typeface="+mn-lt"/>
                <a:ea typeface="+mn-ea"/>
                <a:cs typeface="+mn-cs"/>
              </a:rPr>
              <a:t>4. </a:t>
            </a:r>
            <a:r>
              <a:rPr lang="zh-CN" altLang="en-US" sz="1200" b="1" i="0" kern="1200" dirty="0" smtClean="0">
                <a:solidFill>
                  <a:schemeClr val="tx1"/>
                </a:solidFill>
                <a:effectLst/>
                <a:latin typeface="+mn-lt"/>
                <a:ea typeface="+mn-ea"/>
                <a:cs typeface="+mn-cs"/>
              </a:rPr>
              <a:t>阻塞</a:t>
            </a:r>
            <a:r>
              <a:rPr lang="en-US" altLang="zh-CN" sz="1200" b="1" i="0" kern="1200" dirty="0" smtClean="0">
                <a:solidFill>
                  <a:schemeClr val="tx1"/>
                </a:solidFill>
                <a:effectLst/>
                <a:latin typeface="+mn-lt"/>
                <a:ea typeface="+mn-ea"/>
                <a:cs typeface="+mn-cs"/>
              </a:rPr>
              <a:t>(block)</a:t>
            </a:r>
            <a:r>
              <a:rPr lang="zh-CN" altLang="en-US" sz="1200" b="0" i="0" kern="1200" dirty="0" smtClean="0">
                <a:solidFill>
                  <a:schemeClr val="tx1"/>
                </a:solidFill>
                <a:effectLst/>
                <a:latin typeface="+mn-lt"/>
                <a:ea typeface="+mn-ea"/>
                <a:cs typeface="+mn-cs"/>
              </a:rPr>
              <a:t>：阻塞状态是指线程因为某种原因放弃了</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使用权，也即让出了</a:t>
            </a:r>
            <a:r>
              <a:rPr lang="en-US" altLang="zh-CN" sz="1200" b="0" i="0" kern="1200" dirty="0" smtClean="0">
                <a:solidFill>
                  <a:schemeClr val="tx1"/>
                </a:solidFill>
                <a:effectLst/>
                <a:latin typeface="+mn-lt"/>
                <a:ea typeface="+mn-ea"/>
                <a:cs typeface="+mn-cs"/>
              </a:rPr>
              <a:t>cpu timeslice</a:t>
            </a:r>
            <a:r>
              <a:rPr lang="zh-CN" altLang="en-US" sz="1200" b="0" i="0" kern="1200" dirty="0" smtClean="0">
                <a:solidFill>
                  <a:schemeClr val="tx1"/>
                </a:solidFill>
                <a:effectLst/>
                <a:latin typeface="+mn-lt"/>
                <a:ea typeface="+mn-ea"/>
                <a:cs typeface="+mn-cs"/>
              </a:rPr>
              <a:t>，暂时停止运行。直到线程进入可运行</a:t>
            </a:r>
            <a:r>
              <a:rPr lang="en-US" altLang="zh-CN" sz="1200" b="0" i="0" kern="1200" dirty="0" smtClean="0">
                <a:solidFill>
                  <a:schemeClr val="tx1"/>
                </a:solidFill>
                <a:effectLst/>
                <a:latin typeface="+mn-lt"/>
                <a:ea typeface="+mn-ea"/>
                <a:cs typeface="+mn-cs"/>
              </a:rPr>
              <a:t>(runnable)</a:t>
            </a:r>
            <a:r>
              <a:rPr lang="zh-CN" altLang="en-US" sz="1200" b="0" i="0" kern="1200" dirty="0" smtClean="0">
                <a:solidFill>
                  <a:schemeClr val="tx1"/>
                </a:solidFill>
                <a:effectLst/>
                <a:latin typeface="+mn-lt"/>
                <a:ea typeface="+mn-ea"/>
                <a:cs typeface="+mn-cs"/>
              </a:rPr>
              <a:t>状态，才有机会再次获得</a:t>
            </a:r>
            <a:r>
              <a:rPr lang="en-US" altLang="zh-CN" sz="1200" b="0" i="0" kern="1200" dirty="0" smtClean="0">
                <a:solidFill>
                  <a:schemeClr val="tx1"/>
                </a:solidFill>
                <a:effectLst/>
                <a:latin typeface="+mn-lt"/>
                <a:ea typeface="+mn-ea"/>
                <a:cs typeface="+mn-cs"/>
              </a:rPr>
              <a:t>cpu timeslice </a:t>
            </a:r>
            <a:r>
              <a:rPr lang="zh-CN" altLang="en-US" sz="1200" b="0" i="0" kern="1200" dirty="0" smtClean="0">
                <a:solidFill>
                  <a:schemeClr val="tx1"/>
                </a:solidFill>
                <a:effectLst/>
                <a:latin typeface="+mn-lt"/>
                <a:ea typeface="+mn-ea"/>
                <a:cs typeface="+mn-cs"/>
              </a:rPr>
              <a:t>转到运行</a:t>
            </a:r>
            <a:r>
              <a:rPr lang="en-US" altLang="zh-CN" sz="1200" b="0" i="0" kern="1200" dirty="0" smtClean="0">
                <a:solidFill>
                  <a:schemeClr val="tx1"/>
                </a:solidFill>
                <a:effectLst/>
                <a:latin typeface="+mn-lt"/>
                <a:ea typeface="+mn-ea"/>
                <a:cs typeface="+mn-cs"/>
              </a:rPr>
              <a:t>(running)</a:t>
            </a:r>
            <a:r>
              <a:rPr lang="zh-CN" altLang="en-US" sz="1200" b="0" i="0" kern="1200" dirty="0" smtClean="0">
                <a:solidFill>
                  <a:schemeClr val="tx1"/>
                </a:solidFill>
                <a:effectLst/>
                <a:latin typeface="+mn-lt"/>
                <a:ea typeface="+mn-ea"/>
                <a:cs typeface="+mn-cs"/>
              </a:rPr>
              <a:t>状态。</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阻塞的情况分三种： </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等待阻塞：运行</a:t>
            </a:r>
            <a:r>
              <a:rPr lang="en-US" altLang="zh-CN" sz="1200" b="0" i="0" kern="1200" dirty="0" smtClean="0">
                <a:solidFill>
                  <a:schemeClr val="tx1"/>
                </a:solidFill>
                <a:effectLst/>
                <a:latin typeface="+mn-lt"/>
                <a:ea typeface="+mn-ea"/>
                <a:cs typeface="+mn-cs"/>
              </a:rPr>
              <a:t>(running)</a:t>
            </a:r>
            <a:r>
              <a:rPr lang="zh-CN" altLang="en-US" sz="1200" b="0" i="0" kern="1200" dirty="0" smtClean="0">
                <a:solidFill>
                  <a:schemeClr val="tx1"/>
                </a:solidFill>
                <a:effectLst/>
                <a:latin typeface="+mn-lt"/>
                <a:ea typeface="+mn-ea"/>
                <a:cs typeface="+mn-cs"/>
              </a:rPr>
              <a:t>的线程执行</a:t>
            </a:r>
            <a:r>
              <a:rPr lang="en-US" altLang="zh-CN" sz="1200" b="0" i="0" kern="1200" dirty="0" err="1" smtClean="0">
                <a:solidFill>
                  <a:schemeClr val="tx1"/>
                </a:solidFill>
                <a:effectLst/>
                <a:latin typeface="+mn-lt"/>
                <a:ea typeface="+mn-ea"/>
                <a:cs typeface="+mn-cs"/>
              </a:rPr>
              <a:t>o.wait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会把该线程放入等待队列</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waitting</a:t>
            </a:r>
            <a:r>
              <a:rPr lang="en-US" altLang="zh-CN" sz="1200" b="0" i="0" kern="1200" dirty="0" smtClean="0">
                <a:solidFill>
                  <a:schemeClr val="tx1"/>
                </a:solidFill>
                <a:effectLst/>
                <a:latin typeface="+mn-lt"/>
                <a:ea typeface="+mn-ea"/>
                <a:cs typeface="+mn-cs"/>
              </a:rPr>
              <a:t> queue)</a:t>
            </a:r>
            <a:r>
              <a:rPr lang="zh-CN" altLang="en-US" sz="1200" b="0" i="0" kern="1200" dirty="0" smtClean="0">
                <a:solidFill>
                  <a:schemeClr val="tx1"/>
                </a:solidFill>
                <a:effectLst/>
                <a:latin typeface="+mn-lt"/>
                <a:ea typeface="+mn-ea"/>
                <a:cs typeface="+mn-cs"/>
              </a:rPr>
              <a:t>中。</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二</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同步阻塞：运行</a:t>
            </a:r>
            <a:r>
              <a:rPr lang="en-US" altLang="zh-CN" sz="1200" b="0" i="0" kern="1200" dirty="0" smtClean="0">
                <a:solidFill>
                  <a:schemeClr val="tx1"/>
                </a:solidFill>
                <a:effectLst/>
                <a:latin typeface="+mn-lt"/>
                <a:ea typeface="+mn-ea"/>
                <a:cs typeface="+mn-cs"/>
              </a:rPr>
              <a:t>(running)</a:t>
            </a:r>
            <a:r>
              <a:rPr lang="zh-CN" altLang="en-US" sz="1200" b="0" i="0" kern="1200" dirty="0" smtClean="0">
                <a:solidFill>
                  <a:schemeClr val="tx1"/>
                </a:solidFill>
                <a:effectLst/>
                <a:latin typeface="+mn-lt"/>
                <a:ea typeface="+mn-ea"/>
                <a:cs typeface="+mn-cs"/>
              </a:rPr>
              <a:t>的线程在获取对象的同步锁时，若该同步锁被别的线程占用，则</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会把该线程放入锁池</a:t>
            </a:r>
            <a:r>
              <a:rPr lang="en-US" altLang="zh-CN" sz="1200" b="0" i="0" kern="1200" dirty="0" smtClean="0">
                <a:solidFill>
                  <a:schemeClr val="tx1"/>
                </a:solidFill>
                <a:effectLst/>
                <a:latin typeface="+mn-lt"/>
                <a:ea typeface="+mn-ea"/>
                <a:cs typeface="+mn-cs"/>
              </a:rPr>
              <a:t>(lock pool)</a:t>
            </a:r>
            <a:r>
              <a:rPr lang="zh-CN" altLang="en-US" sz="1200" b="0" i="0" kern="1200" dirty="0" smtClean="0">
                <a:solidFill>
                  <a:schemeClr val="tx1"/>
                </a:solidFill>
                <a:effectLst/>
                <a:latin typeface="+mn-lt"/>
                <a:ea typeface="+mn-ea"/>
                <a:cs typeface="+mn-cs"/>
              </a:rPr>
              <a:t>中。</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三</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其他阻塞：运行</a:t>
            </a:r>
            <a:r>
              <a:rPr lang="en-US" altLang="zh-CN" sz="1200" b="0" i="0" kern="1200" dirty="0" smtClean="0">
                <a:solidFill>
                  <a:schemeClr val="tx1"/>
                </a:solidFill>
                <a:effectLst/>
                <a:latin typeface="+mn-lt"/>
                <a:ea typeface="+mn-ea"/>
                <a:cs typeface="+mn-cs"/>
              </a:rPr>
              <a:t>(running)</a:t>
            </a:r>
            <a:r>
              <a:rPr lang="zh-CN" altLang="en-US" sz="1200" b="0" i="0" kern="1200" dirty="0" smtClean="0">
                <a:solidFill>
                  <a:schemeClr val="tx1"/>
                </a:solidFill>
                <a:effectLst/>
                <a:latin typeface="+mn-lt"/>
                <a:ea typeface="+mn-ea"/>
                <a:cs typeface="+mn-cs"/>
              </a:rPr>
              <a:t>的线程执行</a:t>
            </a:r>
            <a:r>
              <a:rPr lang="en-US" altLang="zh-CN" sz="1200" b="0" i="0" kern="1200" dirty="0" err="1" smtClean="0">
                <a:solidFill>
                  <a:schemeClr val="tx1"/>
                </a:solidFill>
                <a:effectLst/>
                <a:latin typeface="+mn-lt"/>
                <a:ea typeface="+mn-ea"/>
                <a:cs typeface="+mn-cs"/>
              </a:rPr>
              <a:t>Thread.sleep</a:t>
            </a:r>
            <a:r>
              <a:rPr lang="en-US" altLang="zh-CN" sz="1200" b="0" i="0" kern="1200" dirty="0" smtClean="0">
                <a:solidFill>
                  <a:schemeClr val="tx1"/>
                </a:solidFill>
                <a:effectLst/>
                <a:latin typeface="+mn-lt"/>
                <a:ea typeface="+mn-ea"/>
                <a:cs typeface="+mn-cs"/>
              </a:rPr>
              <a:t>(long </a:t>
            </a:r>
            <a:r>
              <a:rPr lang="en-US" altLang="zh-CN" sz="1200" b="0" i="0" kern="1200" dirty="0" err="1" smtClean="0">
                <a:solidFill>
                  <a:schemeClr val="tx1"/>
                </a:solidFill>
                <a:effectLst/>
                <a:latin typeface="+mn-lt"/>
                <a:ea typeface="+mn-ea"/>
                <a:cs typeface="+mn-cs"/>
              </a:rPr>
              <a:t>ms</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a:t>
            </a:r>
            <a:r>
              <a:rPr lang="en-US" altLang="zh-CN" sz="1200" b="0" i="0" kern="1200" dirty="0" err="1" smtClean="0">
                <a:solidFill>
                  <a:schemeClr val="tx1"/>
                </a:solidFill>
                <a:effectLst/>
                <a:latin typeface="+mn-lt"/>
                <a:ea typeface="+mn-ea"/>
                <a:cs typeface="+mn-cs"/>
              </a:rPr>
              <a:t>t.join</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方法，或者发出了</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请求时，</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会把该线程置为阻塞状态。当</a:t>
            </a:r>
            <a:r>
              <a:rPr lang="en-US" altLang="zh-CN" sz="1200" b="0" i="0" kern="1200" dirty="0" smtClean="0">
                <a:solidFill>
                  <a:schemeClr val="tx1"/>
                </a:solidFill>
                <a:effectLst/>
                <a:latin typeface="+mn-lt"/>
                <a:ea typeface="+mn-ea"/>
                <a:cs typeface="+mn-cs"/>
              </a:rPr>
              <a:t>sleep()</a:t>
            </a:r>
            <a:r>
              <a:rPr lang="zh-CN" altLang="en-US" sz="1200" b="0" i="0" kern="1200" dirty="0" smtClean="0">
                <a:solidFill>
                  <a:schemeClr val="tx1"/>
                </a:solidFill>
                <a:effectLst/>
                <a:latin typeface="+mn-lt"/>
                <a:ea typeface="+mn-ea"/>
                <a:cs typeface="+mn-cs"/>
              </a:rPr>
              <a:t>状态超时、</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等待线程终止或者超时、或者</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处理完毕时，线程重新转入可运行</a:t>
            </a:r>
            <a:r>
              <a:rPr lang="en-US" altLang="zh-CN" sz="1200" b="0" i="0" kern="1200" dirty="0" smtClean="0">
                <a:solidFill>
                  <a:schemeClr val="tx1"/>
                </a:solidFill>
                <a:effectLst/>
                <a:latin typeface="+mn-lt"/>
                <a:ea typeface="+mn-ea"/>
                <a:cs typeface="+mn-cs"/>
              </a:rPr>
              <a:t>(runnable)</a:t>
            </a:r>
            <a:r>
              <a:rPr lang="zh-CN" altLang="en-US" sz="1200" b="0" i="0" kern="1200" dirty="0" smtClean="0">
                <a:solidFill>
                  <a:schemeClr val="tx1"/>
                </a:solidFill>
                <a:effectLst/>
                <a:latin typeface="+mn-lt"/>
                <a:ea typeface="+mn-ea"/>
                <a:cs typeface="+mn-cs"/>
              </a:rPr>
              <a:t>状态。</a:t>
            </a:r>
          </a:p>
          <a:p>
            <a:r>
              <a:rPr lang="en-US" altLang="zh-CN" sz="1200" b="1" i="0" kern="1200" dirty="0" smtClean="0">
                <a:solidFill>
                  <a:schemeClr val="tx1"/>
                </a:solidFill>
                <a:effectLst/>
                <a:latin typeface="+mn-lt"/>
                <a:ea typeface="+mn-ea"/>
                <a:cs typeface="+mn-cs"/>
              </a:rPr>
              <a:t>5. </a:t>
            </a:r>
            <a:r>
              <a:rPr lang="zh-CN" altLang="en-US" sz="1200" b="1" i="0" kern="1200" dirty="0" smtClean="0">
                <a:solidFill>
                  <a:schemeClr val="tx1"/>
                </a:solidFill>
                <a:effectLst/>
                <a:latin typeface="+mn-lt"/>
                <a:ea typeface="+mn-ea"/>
                <a:cs typeface="+mn-cs"/>
              </a:rPr>
              <a:t>死亡</a:t>
            </a:r>
            <a:r>
              <a:rPr lang="en-US" altLang="zh-CN" sz="1200" b="1" i="0" kern="1200" dirty="0" smtClean="0">
                <a:solidFill>
                  <a:schemeClr val="tx1"/>
                </a:solidFill>
                <a:effectLst/>
                <a:latin typeface="+mn-lt"/>
                <a:ea typeface="+mn-ea"/>
                <a:cs typeface="+mn-cs"/>
              </a:rPr>
              <a:t>(dead)</a:t>
            </a:r>
            <a:r>
              <a:rPr lang="zh-CN" altLang="en-US" sz="1200" b="0" i="0" kern="1200" dirty="0" smtClean="0">
                <a:solidFill>
                  <a:schemeClr val="tx1"/>
                </a:solidFill>
                <a:effectLst/>
                <a:latin typeface="+mn-lt"/>
                <a:ea typeface="+mn-ea"/>
                <a:cs typeface="+mn-cs"/>
              </a:rPr>
              <a:t>：线程</a:t>
            </a:r>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main() </a:t>
            </a:r>
            <a:r>
              <a:rPr lang="zh-CN" altLang="en-US" sz="1200" b="0" i="0" kern="1200" dirty="0" smtClean="0">
                <a:solidFill>
                  <a:schemeClr val="tx1"/>
                </a:solidFill>
                <a:effectLst/>
                <a:latin typeface="+mn-lt"/>
                <a:ea typeface="+mn-ea"/>
                <a:cs typeface="+mn-cs"/>
              </a:rPr>
              <a:t>方法执行结束，或者因异常退出了</a:t>
            </a:r>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方法，则该线程结束生命周期。死亡的线程不可再次复生。</a:t>
            </a:r>
          </a:p>
          <a:p>
            <a:endParaRPr lang="zh-CN" altLang="en-US" dirty="0"/>
          </a:p>
        </p:txBody>
      </p:sp>
      <p:sp>
        <p:nvSpPr>
          <p:cNvPr id="4" name="灯片编号占位符 3"/>
          <p:cNvSpPr>
            <a:spLocks noGrp="1"/>
          </p:cNvSpPr>
          <p:nvPr>
            <p:ph type="sldNum" sz="quarter" idx="10"/>
          </p:nvPr>
        </p:nvSpPr>
        <p:spPr/>
        <p:txBody>
          <a:bodyPr/>
          <a:lstStyle/>
          <a:p>
            <a:fld id="{44488027-95F9-49AA-B4E9-505B01FA8609}" type="slidenum">
              <a:rPr lang="zh-CN" altLang="en-US" smtClean="0"/>
              <a:t>4</a:t>
            </a:fld>
            <a:endParaRPr lang="zh-CN" altLang="en-US"/>
          </a:p>
        </p:txBody>
      </p:sp>
    </p:spTree>
    <p:extLst>
      <p:ext uri="{BB962C8B-B14F-4D97-AF65-F5344CB8AC3E}">
        <p14:creationId xmlns:p14="http://schemas.microsoft.com/office/powerpoint/2010/main" val="2559878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如果两个线程要执行一个类中的</a:t>
            </a:r>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方法，并且两个线程使用相同的实例来调用方法，那么一次只能有一个线程能够执行方法，另一个需要等待，直到锁被释放。也就是说：如果一个线程在对象上获得一个锁，就没有任何其他线程可以进入（该对象的）类中的任何一个同步方法。</a:t>
            </a:r>
            <a:endParaRPr lang="en-US" altLang="zh-CN" sz="1200" b="0" i="0" kern="1200" dirty="0" smtClean="0">
              <a:solidFill>
                <a:schemeClr val="tx1"/>
              </a:solidFill>
              <a:effectLst/>
              <a:latin typeface="+mn-lt"/>
              <a:ea typeface="+mn-ea"/>
              <a:cs typeface="+mn-cs"/>
            </a:endParaRPr>
          </a:p>
          <a:p>
            <a:endParaRPr lang="en-US" altLang="zh-CN" dirty="0" smtClean="0"/>
          </a:p>
          <a:p>
            <a:r>
              <a:rPr lang="zh-CN" altLang="en-US" sz="1200" b="0" i="0" kern="1200" dirty="0" smtClean="0">
                <a:solidFill>
                  <a:schemeClr val="tx1"/>
                </a:solidFill>
                <a:effectLst/>
                <a:latin typeface="+mn-lt"/>
                <a:ea typeface="+mn-ea"/>
                <a:cs typeface="+mn-cs"/>
              </a:rPr>
              <a:t>线程可以获得多个锁。比如，在一个对象的同步方法里面调用另外一个对象的同步方法，则获取了两个对象的同步锁。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同步损害并发性，应该尽可能缩小同步范围。同步不但可以同步整个方法，还可以同步方法中一部分代码块。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public synchronized int </a:t>
            </a:r>
            <a:r>
              <a:rPr lang="en-US" altLang="zh-CN" sz="1200" b="0" i="0" kern="1200" dirty="0" err="1" smtClean="0">
                <a:solidFill>
                  <a:schemeClr val="tx1"/>
                </a:solidFill>
                <a:effectLst/>
                <a:latin typeface="+mn-lt"/>
                <a:ea typeface="+mn-ea"/>
                <a:cs typeface="+mn-cs"/>
              </a:rPr>
              <a:t>getX</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return 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public int </a:t>
            </a:r>
            <a:r>
              <a:rPr lang="en-US" altLang="zh-CN" sz="1200" b="0" i="0" kern="1200" dirty="0" err="1" smtClean="0">
                <a:solidFill>
                  <a:schemeClr val="tx1"/>
                </a:solidFill>
                <a:effectLst/>
                <a:latin typeface="+mn-lt"/>
                <a:ea typeface="+mn-ea"/>
                <a:cs typeface="+mn-cs"/>
              </a:rPr>
              <a:t>getX</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synchronized (this)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return x;</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当一个类已经很好的同步以保护它的数据时，这个类就称为“线程安全的”。</a:t>
            </a:r>
          </a:p>
          <a:p>
            <a:r>
              <a:rPr lang="zh-CN" altLang="en-US"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即使是线程安全类，也应该特别小心，因为操作的线程是间仍然不一定安全。</a:t>
            </a:r>
          </a:p>
          <a:p>
            <a:r>
              <a:rPr lang="zh-CN" altLang="en-US"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举个形象的例子，比如一个集合是线程安全的，有两个线程在操作同一个集合对象，当第一个线程查询集合非空后，删除集合中所有元素的时候。第二个线程也来执行与第一个线程相同的操作，也许在第一个线程查询后，第二个线程也查询出集合非空，但是当第一个执行清除后，第二个再执行删除显然是不对的，因为此时集合已经为空了。</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在使用</a:t>
            </a:r>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关键字时候，应该尽可能避免在</a:t>
            </a:r>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方法或</a:t>
            </a:r>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块中使用</a:t>
            </a:r>
            <a:r>
              <a:rPr lang="en-US" altLang="zh-CN" sz="1200" b="0" i="0" kern="1200" dirty="0" smtClean="0">
                <a:solidFill>
                  <a:schemeClr val="tx1"/>
                </a:solidFill>
                <a:effectLst/>
                <a:latin typeface="+mn-lt"/>
                <a:ea typeface="+mn-ea"/>
                <a:cs typeface="+mn-cs"/>
              </a:rPr>
              <a:t>sleep</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yield</a:t>
            </a:r>
            <a:r>
              <a:rPr lang="zh-CN" altLang="en-US" sz="1200" b="0" i="0" kern="1200" dirty="0" smtClean="0">
                <a:solidFill>
                  <a:schemeClr val="tx1"/>
                </a:solidFill>
                <a:effectLst/>
                <a:latin typeface="+mn-lt"/>
                <a:ea typeface="+mn-ea"/>
                <a:cs typeface="+mn-cs"/>
              </a:rPr>
              <a:t>方法，因为</a:t>
            </a:r>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程序块占有着对象锁，你休息那么其他的线程只能一边等着你醒来执行完了才能执行。不但严重影响效率，也不合逻辑。</a:t>
            </a:r>
          </a:p>
          <a:p>
            <a:r>
              <a:rPr lang="zh-CN" altLang="en-US" sz="1200" b="0" i="0" kern="1200" dirty="0" smtClean="0">
                <a:solidFill>
                  <a:schemeClr val="tx1"/>
                </a:solidFill>
                <a:effectLst/>
                <a:latin typeface="+mn-lt"/>
                <a:ea typeface="+mn-ea"/>
                <a:cs typeface="+mn-cs"/>
              </a:rPr>
              <a:t>同样，在同步程序块内调用</a:t>
            </a:r>
            <a:r>
              <a:rPr lang="en-US" altLang="zh-CN" sz="1200" b="0" i="0" kern="1200" dirty="0" err="1" smtClean="0">
                <a:solidFill>
                  <a:schemeClr val="tx1"/>
                </a:solidFill>
                <a:effectLst/>
                <a:latin typeface="+mn-lt"/>
                <a:ea typeface="+mn-ea"/>
                <a:cs typeface="+mn-cs"/>
              </a:rPr>
              <a:t>yeild</a:t>
            </a:r>
            <a:r>
              <a:rPr lang="zh-CN" altLang="en-US" sz="1200" b="0" i="0" kern="1200" dirty="0" smtClean="0">
                <a:solidFill>
                  <a:schemeClr val="tx1"/>
                </a:solidFill>
                <a:effectLst/>
                <a:latin typeface="+mn-lt"/>
                <a:ea typeface="+mn-ea"/>
                <a:cs typeface="+mn-cs"/>
              </a:rPr>
              <a:t>方法让出</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资源也没有意义，因为你占用着锁，其他互斥线程还是无法访问同步程序块。当然与同步程序块无关的线程可以获得更多的执行时间。</a:t>
            </a:r>
          </a:p>
          <a:p>
            <a:endParaRPr lang="zh-CN" altLang="en-US"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4488027-95F9-49AA-B4E9-505B01FA8609}" type="slidenum">
              <a:rPr lang="zh-CN" altLang="en-US" smtClean="0"/>
              <a:t>5</a:t>
            </a:fld>
            <a:endParaRPr lang="zh-CN" altLang="en-US"/>
          </a:p>
        </p:txBody>
      </p:sp>
    </p:spTree>
    <p:extLst>
      <p:ext uri="{BB962C8B-B14F-4D97-AF65-F5344CB8AC3E}">
        <p14:creationId xmlns:p14="http://schemas.microsoft.com/office/powerpoint/2010/main" val="1382125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在对象上调用</a:t>
            </a:r>
            <a:r>
              <a:rPr lang="en-US" altLang="zh-CN" sz="1200" b="0" i="0" kern="1200" dirty="0" smtClean="0">
                <a:solidFill>
                  <a:schemeClr val="tx1"/>
                </a:solidFill>
                <a:effectLst/>
                <a:latin typeface="+mn-lt"/>
                <a:ea typeface="+mn-ea"/>
                <a:cs typeface="+mn-cs"/>
              </a:rPr>
              <a:t>wait()</a:t>
            </a:r>
            <a:r>
              <a:rPr lang="zh-CN" altLang="en-US" sz="1200" b="0" i="0" kern="1200" dirty="0" smtClean="0">
                <a:solidFill>
                  <a:schemeClr val="tx1"/>
                </a:solidFill>
                <a:effectLst/>
                <a:latin typeface="+mn-lt"/>
                <a:ea typeface="+mn-ea"/>
                <a:cs typeface="+mn-cs"/>
              </a:rPr>
              <a:t>方法时，执行该代码的线程立刻放弃它在该对象的锁，然后调用调用</a:t>
            </a:r>
            <a:r>
              <a:rPr lang="en-US" altLang="zh-CN" sz="1200" b="0" i="0" kern="1200" dirty="0" smtClean="0">
                <a:solidFill>
                  <a:schemeClr val="tx1"/>
                </a:solidFill>
                <a:effectLst/>
                <a:latin typeface="+mn-lt"/>
                <a:ea typeface="+mn-ea"/>
                <a:cs typeface="+mn-cs"/>
              </a:rPr>
              <a:t>notify()</a:t>
            </a:r>
            <a:r>
              <a:rPr lang="zh-CN" altLang="en-US" sz="1200" b="0" i="0" kern="1200" dirty="0" smtClean="0">
                <a:solidFill>
                  <a:schemeClr val="tx1"/>
                </a:solidFill>
                <a:effectLst/>
                <a:latin typeface="+mn-lt"/>
                <a:ea typeface="+mn-ea"/>
                <a:cs typeface="+mn-cs"/>
              </a:rPr>
              <a:t>方法，如果线程仍然在完成同步代码，则线程移出之前不会放弃锁。因此，只要调用</a:t>
            </a:r>
            <a:r>
              <a:rPr lang="en-US" altLang="zh-CN" sz="1200" b="0" i="0" kern="1200" dirty="0" smtClean="0">
                <a:solidFill>
                  <a:schemeClr val="tx1"/>
                </a:solidFill>
                <a:effectLst/>
                <a:latin typeface="+mn-lt"/>
                <a:ea typeface="+mn-ea"/>
                <a:cs typeface="+mn-cs"/>
              </a:rPr>
              <a:t>notify()</a:t>
            </a:r>
            <a:r>
              <a:rPr lang="zh-CN" altLang="en-US" sz="1200" b="0" i="0" kern="1200" dirty="0" smtClean="0">
                <a:solidFill>
                  <a:schemeClr val="tx1"/>
                </a:solidFill>
                <a:effectLst/>
                <a:latin typeface="+mn-lt"/>
                <a:ea typeface="+mn-ea"/>
                <a:cs typeface="+mn-cs"/>
              </a:rPr>
              <a:t>并不意味着这时的锁变得可用。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jdk</a:t>
            </a:r>
            <a:r>
              <a:rPr lang="zh-CN" altLang="en-US" sz="1200" b="0" i="0" kern="1200" dirty="0" smtClean="0">
                <a:solidFill>
                  <a:schemeClr val="tx1"/>
                </a:solidFill>
                <a:effectLst/>
                <a:latin typeface="+mn-lt"/>
                <a:ea typeface="+mn-ea"/>
                <a:cs typeface="+mn-cs"/>
              </a:rPr>
              <a:t>的解释中，说</a:t>
            </a:r>
            <a:r>
              <a:rPr lang="en-US" altLang="zh-CN" sz="1200" b="0" i="0" kern="1200" dirty="0" smtClean="0">
                <a:solidFill>
                  <a:schemeClr val="tx1"/>
                </a:solidFill>
                <a:effectLst/>
                <a:latin typeface="+mn-lt"/>
                <a:ea typeface="+mn-ea"/>
                <a:cs typeface="+mn-cs"/>
              </a:rPr>
              <a:t>wait()</a:t>
            </a:r>
            <a:r>
              <a:rPr lang="zh-CN" altLang="en-US" sz="1200" b="0" i="0" kern="1200" dirty="0" smtClean="0">
                <a:solidFill>
                  <a:schemeClr val="tx1"/>
                </a:solidFill>
                <a:effectLst/>
                <a:latin typeface="+mn-lt"/>
                <a:ea typeface="+mn-ea"/>
                <a:cs typeface="+mn-cs"/>
              </a:rPr>
              <a:t>的作用是让“当前线程”等待，而“当前线程”是指正在</a:t>
            </a:r>
            <a:r>
              <a:rPr lang="en-US" altLang="zh-CN" sz="1200" b="0" i="0" kern="1200" dirty="0" err="1"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上运行的线程！</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这也意味着，虽然</a:t>
            </a:r>
            <a:r>
              <a:rPr lang="en-US" altLang="zh-CN" sz="1200" b="0" i="0" kern="1200" dirty="0" smtClean="0">
                <a:solidFill>
                  <a:schemeClr val="tx1"/>
                </a:solidFill>
                <a:effectLst/>
                <a:latin typeface="+mn-lt"/>
                <a:ea typeface="+mn-ea"/>
                <a:cs typeface="+mn-cs"/>
              </a:rPr>
              <a:t>t1.wait()</a:t>
            </a:r>
            <a:r>
              <a:rPr lang="zh-CN" altLang="en-US" sz="1200" b="0" i="0" kern="1200" dirty="0" smtClean="0">
                <a:solidFill>
                  <a:schemeClr val="tx1"/>
                </a:solidFill>
                <a:effectLst/>
                <a:latin typeface="+mn-lt"/>
                <a:ea typeface="+mn-ea"/>
                <a:cs typeface="+mn-cs"/>
              </a:rPr>
              <a:t>是通过“线程</a:t>
            </a:r>
            <a:r>
              <a:rPr lang="en-US" altLang="zh-CN" sz="1200" b="0" i="0" kern="1200" dirty="0" smtClean="0">
                <a:solidFill>
                  <a:schemeClr val="tx1"/>
                </a:solidFill>
                <a:effectLst/>
                <a:latin typeface="+mn-lt"/>
                <a:ea typeface="+mn-ea"/>
                <a:cs typeface="+mn-cs"/>
              </a:rPr>
              <a:t>t1”</a:t>
            </a:r>
            <a:r>
              <a:rPr lang="zh-CN" altLang="en-US" sz="1200" b="0" i="0" kern="1200" dirty="0" smtClean="0">
                <a:solidFill>
                  <a:schemeClr val="tx1"/>
                </a:solidFill>
                <a:effectLst/>
                <a:latin typeface="+mn-lt"/>
                <a:ea typeface="+mn-ea"/>
                <a:cs typeface="+mn-cs"/>
              </a:rPr>
              <a:t>调用的</a:t>
            </a:r>
            <a:r>
              <a:rPr lang="en-US" altLang="zh-CN" sz="1200" b="0" i="0" kern="1200" dirty="0" smtClean="0">
                <a:solidFill>
                  <a:schemeClr val="tx1"/>
                </a:solidFill>
                <a:effectLst/>
                <a:latin typeface="+mn-lt"/>
                <a:ea typeface="+mn-ea"/>
                <a:cs typeface="+mn-cs"/>
              </a:rPr>
              <a:t>wait()</a:t>
            </a:r>
            <a:r>
              <a:rPr lang="zh-CN" altLang="en-US" sz="1200" b="0" i="0" kern="1200" dirty="0" smtClean="0">
                <a:solidFill>
                  <a:schemeClr val="tx1"/>
                </a:solidFill>
                <a:effectLst/>
                <a:latin typeface="+mn-lt"/>
                <a:ea typeface="+mn-ea"/>
                <a:cs typeface="+mn-cs"/>
              </a:rPr>
              <a:t>方法，但是调用</a:t>
            </a:r>
            <a:r>
              <a:rPr lang="en-US" altLang="zh-CN" sz="1200" b="0" i="0" kern="1200" dirty="0" smtClean="0">
                <a:solidFill>
                  <a:schemeClr val="tx1"/>
                </a:solidFill>
                <a:effectLst/>
                <a:latin typeface="+mn-lt"/>
                <a:ea typeface="+mn-ea"/>
                <a:cs typeface="+mn-cs"/>
              </a:rPr>
              <a:t>t1.wait()</a:t>
            </a:r>
            <a:r>
              <a:rPr lang="zh-CN" altLang="en-US" sz="1200" b="0" i="0" kern="1200" dirty="0" smtClean="0">
                <a:solidFill>
                  <a:schemeClr val="tx1"/>
                </a:solidFill>
                <a:effectLst/>
                <a:latin typeface="+mn-lt"/>
                <a:ea typeface="+mn-ea"/>
                <a:cs typeface="+mn-cs"/>
              </a:rPr>
              <a:t>的地方是在“主线程</a:t>
            </a:r>
            <a:r>
              <a:rPr lang="en-US" altLang="zh-CN" sz="1200" b="0" i="0" kern="1200" dirty="0" smtClean="0">
                <a:solidFill>
                  <a:schemeClr val="tx1"/>
                </a:solidFill>
                <a:effectLst/>
                <a:latin typeface="+mn-lt"/>
                <a:ea typeface="+mn-ea"/>
                <a:cs typeface="+mn-cs"/>
              </a:rPr>
              <a:t>main”</a:t>
            </a:r>
            <a:r>
              <a:rPr lang="zh-CN" altLang="en-US" sz="1200" b="0" i="0" kern="1200" dirty="0" smtClean="0">
                <a:solidFill>
                  <a:schemeClr val="tx1"/>
                </a:solidFill>
                <a:effectLst/>
                <a:latin typeface="+mn-lt"/>
                <a:ea typeface="+mn-ea"/>
                <a:cs typeface="+mn-cs"/>
              </a:rPr>
              <a:t>中。而主线程必须是“当前线程”，也就是运行状态，才可以执行</a:t>
            </a:r>
            <a:r>
              <a:rPr lang="en-US" altLang="zh-CN" sz="1200" b="0" i="0" kern="1200" dirty="0" smtClean="0">
                <a:solidFill>
                  <a:schemeClr val="tx1"/>
                </a:solidFill>
                <a:effectLst/>
                <a:latin typeface="+mn-lt"/>
                <a:ea typeface="+mn-ea"/>
                <a:cs typeface="+mn-cs"/>
              </a:rPr>
              <a:t>t1.wait()</a:t>
            </a:r>
            <a:r>
              <a:rPr lang="zh-CN" altLang="en-US" sz="1200" b="0" i="0" kern="1200" dirty="0" smtClean="0">
                <a:solidFill>
                  <a:schemeClr val="tx1"/>
                </a:solidFill>
                <a:effectLst/>
                <a:latin typeface="+mn-lt"/>
                <a:ea typeface="+mn-ea"/>
                <a:cs typeface="+mn-cs"/>
              </a:rPr>
              <a:t>。所以，此时的“当前线程”是“主线程</a:t>
            </a:r>
            <a:r>
              <a:rPr lang="en-US" altLang="zh-CN" sz="1200" b="0" i="0" kern="1200" dirty="0" smtClean="0">
                <a:solidFill>
                  <a:schemeClr val="tx1"/>
                </a:solidFill>
                <a:effectLst/>
                <a:latin typeface="+mn-lt"/>
                <a:ea typeface="+mn-ea"/>
                <a:cs typeface="+mn-cs"/>
              </a:rPr>
              <a:t>main”</a:t>
            </a:r>
            <a:r>
              <a:rPr lang="zh-CN" altLang="en-US" sz="1200" b="0" i="0" kern="1200" dirty="0" smtClean="0">
                <a:solidFill>
                  <a:schemeClr val="tx1"/>
                </a:solidFill>
                <a:effectLst/>
                <a:latin typeface="+mn-lt"/>
                <a:ea typeface="+mn-ea"/>
                <a:cs typeface="+mn-cs"/>
              </a:rPr>
              <a:t>！因此，</a:t>
            </a:r>
            <a:r>
              <a:rPr lang="en-US" altLang="zh-CN" sz="1200" b="0" i="0" kern="1200" dirty="0" smtClean="0">
                <a:solidFill>
                  <a:schemeClr val="tx1"/>
                </a:solidFill>
                <a:effectLst/>
                <a:latin typeface="+mn-lt"/>
                <a:ea typeface="+mn-ea"/>
                <a:cs typeface="+mn-cs"/>
              </a:rPr>
              <a:t>t1.wait()</a:t>
            </a:r>
            <a:r>
              <a:rPr lang="zh-CN" altLang="en-US" sz="1200" b="0" i="0" kern="1200" dirty="0" smtClean="0">
                <a:solidFill>
                  <a:schemeClr val="tx1"/>
                </a:solidFill>
                <a:effectLst/>
                <a:latin typeface="+mn-lt"/>
                <a:ea typeface="+mn-ea"/>
                <a:cs typeface="+mn-cs"/>
              </a:rPr>
              <a:t>是让“主线程”等待，而不是“线程</a:t>
            </a:r>
            <a:r>
              <a:rPr lang="en-US" altLang="zh-CN" sz="1200" b="0" i="0" kern="1200" dirty="0" smtClean="0">
                <a:solidFill>
                  <a:schemeClr val="tx1"/>
                </a:solidFill>
                <a:effectLst/>
                <a:latin typeface="+mn-lt"/>
                <a:ea typeface="+mn-ea"/>
                <a:cs typeface="+mn-cs"/>
              </a:rPr>
              <a:t>t1”</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4488027-95F9-49AA-B4E9-505B01FA8609}" type="slidenum">
              <a:rPr lang="zh-CN" altLang="en-US" smtClean="0"/>
              <a:t>6</a:t>
            </a:fld>
            <a:endParaRPr lang="zh-CN" altLang="en-US"/>
          </a:p>
        </p:txBody>
      </p:sp>
    </p:spTree>
    <p:extLst>
      <p:ext uri="{BB962C8B-B14F-4D97-AF65-F5344CB8AC3E}">
        <p14:creationId xmlns:p14="http://schemas.microsoft.com/office/powerpoint/2010/main" val="459450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线程休眠是使线程让出</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的最简单的做法之一，线程休眠时候，会将</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资源交给其他线程，以便能轮换执行，当休眠一定时间后，线程会苏醒，进入准备状态等待执行。只能最大限度的影响线程执行的次序，而不能做到精准控制。</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线程的让步使用</a:t>
            </a:r>
            <a:r>
              <a:rPr lang="en-US" altLang="zh-CN" sz="1200" b="0" i="0" kern="1200" dirty="0" err="1" smtClean="0">
                <a:solidFill>
                  <a:schemeClr val="tx1"/>
                </a:solidFill>
                <a:effectLst/>
                <a:latin typeface="+mn-lt"/>
                <a:ea typeface="+mn-ea"/>
                <a:cs typeface="+mn-cs"/>
              </a:rPr>
              <a:t>Thread.yield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a:t>
            </a:r>
            <a:r>
              <a:rPr lang="en-US" altLang="zh-CN" sz="1200" b="0" i="0" kern="1200" dirty="0" smtClean="0">
                <a:solidFill>
                  <a:schemeClr val="tx1"/>
                </a:solidFill>
                <a:effectLst/>
                <a:latin typeface="+mn-lt"/>
                <a:ea typeface="+mn-ea"/>
                <a:cs typeface="+mn-cs"/>
              </a:rPr>
              <a:t>yield() </a:t>
            </a:r>
            <a:r>
              <a:rPr lang="zh-CN" altLang="en-US" sz="1200" b="0" i="0" kern="1200" dirty="0" smtClean="0">
                <a:solidFill>
                  <a:schemeClr val="tx1"/>
                </a:solidFill>
                <a:effectLst/>
                <a:latin typeface="+mn-lt"/>
                <a:ea typeface="+mn-ea"/>
                <a:cs typeface="+mn-cs"/>
              </a:rPr>
              <a:t>为静态方法，功能是暂停当前正在执行的线程对象，并执行其他线程。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线程的让步含义就是使当前运行着线程让出</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资源，但是让给谁不知道，仅仅是让出，线程状态回到可运行状态。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void join()    </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等待该线程终止</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的垃圾回收、内存管理等线程都是守护线程</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JRE</a:t>
            </a:r>
            <a:r>
              <a:rPr lang="zh-CN" altLang="en-US" sz="1200" b="0" i="0" kern="1200" dirty="0" smtClean="0">
                <a:solidFill>
                  <a:schemeClr val="tx1"/>
                </a:solidFill>
                <a:effectLst/>
                <a:latin typeface="+mn-lt"/>
                <a:ea typeface="+mn-ea"/>
                <a:cs typeface="+mn-cs"/>
              </a:rPr>
              <a:t>判断程序是否执行结束的标准是所有的前台执线程行完毕了，而不管后台线程的状态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4488027-95F9-49AA-B4E9-505B01FA8609}" type="slidenum">
              <a:rPr lang="zh-CN" altLang="en-US" smtClean="0"/>
              <a:t>7</a:t>
            </a:fld>
            <a:endParaRPr lang="zh-CN" altLang="en-US"/>
          </a:p>
        </p:txBody>
      </p:sp>
    </p:spTree>
    <p:extLst>
      <p:ext uri="{BB962C8B-B14F-4D97-AF65-F5344CB8AC3E}">
        <p14:creationId xmlns:p14="http://schemas.microsoft.com/office/powerpoint/2010/main" val="3831629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比如做了一个</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操作，计算机内部做了三次处理：读取－修改－写入。</a:t>
            </a:r>
          </a:p>
          <a:p>
            <a:r>
              <a:rPr lang="zh-CN" altLang="en-US" sz="1200" b="0" i="0" kern="1200" dirty="0" smtClean="0">
                <a:solidFill>
                  <a:schemeClr val="tx1"/>
                </a:solidFill>
                <a:effectLst/>
                <a:latin typeface="+mn-lt"/>
                <a:ea typeface="+mn-ea"/>
                <a:cs typeface="+mn-cs"/>
              </a:rPr>
              <a:t>同样，对于一个</a:t>
            </a:r>
            <a:r>
              <a:rPr lang="en-US" altLang="zh-CN" sz="1200" b="0" i="0" kern="1200" dirty="0" smtClean="0">
                <a:solidFill>
                  <a:schemeClr val="tx1"/>
                </a:solidFill>
                <a:effectLst/>
                <a:latin typeface="+mn-lt"/>
                <a:ea typeface="+mn-ea"/>
                <a:cs typeface="+mn-cs"/>
              </a:rPr>
              <a:t>long</a:t>
            </a:r>
            <a:r>
              <a:rPr lang="zh-CN" altLang="en-US" sz="1200" b="0" i="0" kern="1200" dirty="0" smtClean="0">
                <a:solidFill>
                  <a:schemeClr val="tx1"/>
                </a:solidFill>
                <a:effectLst/>
                <a:latin typeface="+mn-lt"/>
                <a:ea typeface="+mn-ea"/>
                <a:cs typeface="+mn-cs"/>
              </a:rPr>
              <a:t>型数据，做了个赋值操作，在</a:t>
            </a:r>
            <a:r>
              <a:rPr lang="en-US" altLang="zh-CN" sz="1200" b="0" i="0" kern="1200" dirty="0" smtClean="0">
                <a:solidFill>
                  <a:schemeClr val="tx1"/>
                </a:solidFill>
                <a:effectLst/>
                <a:latin typeface="+mn-lt"/>
                <a:ea typeface="+mn-ea"/>
                <a:cs typeface="+mn-cs"/>
              </a:rPr>
              <a:t>32</a:t>
            </a:r>
            <a:r>
              <a:rPr lang="zh-CN" altLang="en-US" sz="1200" b="0" i="0" kern="1200" dirty="0" smtClean="0">
                <a:solidFill>
                  <a:schemeClr val="tx1"/>
                </a:solidFill>
                <a:effectLst/>
                <a:latin typeface="+mn-lt"/>
                <a:ea typeface="+mn-ea"/>
                <a:cs typeface="+mn-cs"/>
              </a:rPr>
              <a:t>系统下需要经过两步才能完成，先修改低</a:t>
            </a:r>
            <a:r>
              <a:rPr lang="en-US" altLang="zh-CN" sz="1200" b="0" i="0" kern="1200" dirty="0" smtClean="0">
                <a:solidFill>
                  <a:schemeClr val="tx1"/>
                </a:solidFill>
                <a:effectLst/>
                <a:latin typeface="+mn-lt"/>
                <a:ea typeface="+mn-ea"/>
                <a:cs typeface="+mn-cs"/>
              </a:rPr>
              <a:t>32</a:t>
            </a:r>
            <a:r>
              <a:rPr lang="zh-CN" altLang="en-US" sz="1200" b="0" i="0" kern="1200" dirty="0" smtClean="0">
                <a:solidFill>
                  <a:schemeClr val="tx1"/>
                </a:solidFill>
                <a:effectLst/>
                <a:latin typeface="+mn-lt"/>
                <a:ea typeface="+mn-ea"/>
                <a:cs typeface="+mn-cs"/>
              </a:rPr>
              <a:t>位，然后修改高</a:t>
            </a:r>
            <a:r>
              <a:rPr lang="en-US" altLang="zh-CN" sz="1200" b="0" i="0" kern="1200" dirty="0" smtClean="0">
                <a:solidFill>
                  <a:schemeClr val="tx1"/>
                </a:solidFill>
                <a:effectLst/>
                <a:latin typeface="+mn-lt"/>
                <a:ea typeface="+mn-ea"/>
                <a:cs typeface="+mn-cs"/>
              </a:rPr>
              <a:t>32</a:t>
            </a:r>
            <a:r>
              <a:rPr lang="zh-CN" altLang="en-US" sz="1200" b="0" i="0" kern="1200" dirty="0" smtClean="0">
                <a:solidFill>
                  <a:schemeClr val="tx1"/>
                </a:solidFill>
                <a:effectLst/>
                <a:latin typeface="+mn-lt"/>
                <a:ea typeface="+mn-ea"/>
                <a:cs typeface="+mn-cs"/>
              </a:rPr>
              <a:t>位。</a:t>
            </a:r>
          </a:p>
          <a:p>
            <a:r>
              <a:rPr lang="zh-CN" altLang="en-US" sz="1200" b="0" i="0" kern="1200" dirty="0" smtClean="0">
                <a:solidFill>
                  <a:schemeClr val="tx1"/>
                </a:solidFill>
                <a:effectLst/>
                <a:latin typeface="+mn-lt"/>
                <a:ea typeface="+mn-ea"/>
                <a:cs typeface="+mn-cs"/>
              </a:rPr>
              <a:t>假想一下，当将以上的操作放到一个多线程环境下操作时候，有可能出现的问题，是这些步骤执行了一部分，而另外一个线程就已经引用了变量值，这样就导致了读取脏数据的问题。</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一个变量声明为</a:t>
            </a:r>
            <a:r>
              <a:rPr lang="en-US" altLang="zh-CN" sz="1200" b="0" i="0" kern="1200" dirty="0" smtClean="0">
                <a:solidFill>
                  <a:schemeClr val="tx1"/>
                </a:solidFill>
                <a:effectLst/>
                <a:latin typeface="+mn-lt"/>
                <a:ea typeface="+mn-ea"/>
                <a:cs typeface="+mn-cs"/>
              </a:rPr>
              <a:t>volatile</a:t>
            </a:r>
            <a:r>
              <a:rPr lang="zh-CN" altLang="en-US" sz="1200" b="0" i="0" kern="1200" dirty="0" smtClean="0">
                <a:solidFill>
                  <a:schemeClr val="tx1"/>
                </a:solidFill>
                <a:effectLst/>
                <a:latin typeface="+mn-lt"/>
                <a:ea typeface="+mn-ea"/>
                <a:cs typeface="+mn-cs"/>
              </a:rPr>
              <a:t>，就意味着这个变量被修改时其他所有使用到此变量的线程都立即能见到变化（称之为可见性）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假如</a:t>
            </a:r>
            <a:r>
              <a:rPr lang="en-US" altLang="zh-CN" sz="1200" b="0" i="0" kern="1200" dirty="0" err="1" smtClean="0">
                <a:solidFill>
                  <a:schemeClr val="tx1"/>
                </a:solidFill>
                <a:effectLst/>
                <a:latin typeface="+mn-lt"/>
                <a:ea typeface="+mn-ea"/>
                <a:cs typeface="+mn-cs"/>
              </a:rPr>
              <a:t>pleaseStop</a:t>
            </a:r>
            <a:r>
              <a:rPr lang="zh-CN" altLang="en-US" sz="1200" b="0" i="0" kern="1200" dirty="0" smtClean="0">
                <a:solidFill>
                  <a:schemeClr val="tx1"/>
                </a:solidFill>
                <a:effectLst/>
                <a:latin typeface="+mn-lt"/>
                <a:ea typeface="+mn-ea"/>
                <a:cs typeface="+mn-cs"/>
              </a:rPr>
              <a:t>没有被声明为</a:t>
            </a:r>
            <a:r>
              <a:rPr lang="en-US" altLang="zh-CN" sz="1200" b="0" i="0" kern="1200" dirty="0" smtClean="0">
                <a:solidFill>
                  <a:schemeClr val="tx1"/>
                </a:solidFill>
                <a:effectLst/>
                <a:latin typeface="+mn-lt"/>
                <a:ea typeface="+mn-ea"/>
                <a:cs typeface="+mn-cs"/>
              </a:rPr>
              <a:t>volatile</a:t>
            </a:r>
            <a:r>
              <a:rPr lang="zh-CN" altLang="en-US" sz="1200" b="0" i="0" kern="1200" dirty="0" smtClean="0">
                <a:solidFill>
                  <a:schemeClr val="tx1"/>
                </a:solidFill>
                <a:effectLst/>
                <a:latin typeface="+mn-lt"/>
                <a:ea typeface="+mn-ea"/>
                <a:cs typeface="+mn-cs"/>
              </a:rPr>
              <a:t>，线程执行</a:t>
            </a:r>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的时候检查的是自己的副本，就不能及时得知其他线程已经调用</a:t>
            </a:r>
            <a:r>
              <a:rPr lang="en-US" altLang="zh-CN" sz="1200" b="0" i="0" kern="1200" dirty="0" err="1" smtClean="0">
                <a:solidFill>
                  <a:schemeClr val="tx1"/>
                </a:solidFill>
                <a:effectLst/>
                <a:latin typeface="+mn-lt"/>
                <a:ea typeface="+mn-ea"/>
                <a:cs typeface="+mn-cs"/>
              </a:rPr>
              <a:t>tellMeToStop</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修改了</a:t>
            </a:r>
            <a:r>
              <a:rPr lang="en-US" altLang="zh-CN" sz="1200" b="0" i="0" kern="1200" dirty="0" err="1" smtClean="0">
                <a:solidFill>
                  <a:schemeClr val="tx1"/>
                </a:solidFill>
                <a:effectLst/>
                <a:latin typeface="+mn-lt"/>
                <a:ea typeface="+mn-ea"/>
                <a:cs typeface="+mn-cs"/>
              </a:rPr>
              <a:t>pleaseStop</a:t>
            </a:r>
            <a:r>
              <a:rPr lang="zh-CN" altLang="en-US" sz="1200" b="0" i="0" kern="1200" dirty="0" smtClean="0">
                <a:solidFill>
                  <a:schemeClr val="tx1"/>
                </a:solidFill>
                <a:effectLst/>
                <a:latin typeface="+mn-lt"/>
                <a:ea typeface="+mn-ea"/>
                <a:cs typeface="+mn-cs"/>
              </a:rPr>
              <a:t>的值。</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Volatile</a:t>
            </a:r>
            <a:r>
              <a:rPr lang="zh-CN" altLang="en-US" sz="1200" b="0" i="0" kern="1200" dirty="0" smtClean="0">
                <a:solidFill>
                  <a:schemeClr val="tx1"/>
                </a:solidFill>
                <a:effectLst/>
                <a:latin typeface="+mn-lt"/>
                <a:ea typeface="+mn-ea"/>
                <a:cs typeface="+mn-cs"/>
              </a:rPr>
              <a:t>一般情况下并不能代替</a:t>
            </a:r>
            <a:r>
              <a:rPr lang="en-US" altLang="zh-CN" sz="1200" b="0" i="0" kern="1200" dirty="0" err="1" smtClean="0">
                <a:solidFill>
                  <a:schemeClr val="tx1"/>
                </a:solidFill>
                <a:effectLst/>
                <a:latin typeface="+mn-lt"/>
                <a:ea typeface="+mn-ea"/>
                <a:cs typeface="+mn-cs"/>
              </a:rPr>
              <a:t>sychronized</a:t>
            </a:r>
            <a:r>
              <a:rPr lang="zh-CN" altLang="en-US" sz="1200" b="0" i="0" kern="1200" dirty="0" smtClean="0">
                <a:solidFill>
                  <a:schemeClr val="tx1"/>
                </a:solidFill>
                <a:effectLst/>
                <a:latin typeface="+mn-lt"/>
                <a:ea typeface="+mn-ea"/>
                <a:cs typeface="+mn-cs"/>
              </a:rPr>
              <a:t>，因为</a:t>
            </a:r>
            <a:r>
              <a:rPr lang="en-US" altLang="zh-CN" sz="1200" b="0" i="0" kern="1200" dirty="0" smtClean="0">
                <a:solidFill>
                  <a:schemeClr val="tx1"/>
                </a:solidFill>
                <a:effectLst/>
                <a:latin typeface="+mn-lt"/>
                <a:ea typeface="+mn-ea"/>
                <a:cs typeface="+mn-cs"/>
              </a:rPr>
              <a:t>volatile</a:t>
            </a:r>
            <a:r>
              <a:rPr lang="zh-CN" altLang="en-US" sz="1200" b="0" i="0" kern="1200" dirty="0" smtClean="0">
                <a:solidFill>
                  <a:schemeClr val="tx1"/>
                </a:solidFill>
                <a:effectLst/>
                <a:latin typeface="+mn-lt"/>
                <a:ea typeface="+mn-ea"/>
                <a:cs typeface="+mn-cs"/>
              </a:rPr>
              <a:t>不能保证操作的原子性，即使只是</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，实际上也是由多个原子操作组成：</a:t>
            </a:r>
            <a:r>
              <a:rPr lang="en-US" altLang="zh-CN" sz="1200" b="0" i="0" kern="1200" dirty="0" smtClean="0">
                <a:solidFill>
                  <a:schemeClr val="tx1"/>
                </a:solidFill>
                <a:effectLst/>
                <a:latin typeface="+mn-lt"/>
                <a:ea typeface="+mn-ea"/>
                <a:cs typeface="+mn-cs"/>
              </a:rPr>
              <a:t>read </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inc</a:t>
            </a:r>
            <a:r>
              <a:rPr lang="en-US" altLang="zh-CN" sz="1200" b="0" i="0" kern="1200" dirty="0" smtClean="0">
                <a:solidFill>
                  <a:schemeClr val="tx1"/>
                </a:solidFill>
                <a:effectLst/>
                <a:latin typeface="+mn-lt"/>
                <a:ea typeface="+mn-ea"/>
                <a:cs typeface="+mn-cs"/>
              </a:rPr>
              <a:t>; write </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，假如多个线程同时执行</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，依然可能由于不同线程交替执行而出现写入脏数据的情况。也就是说，如果对变量值的修改需要依赖于变量之前的值，那么</a:t>
            </a:r>
            <a:r>
              <a:rPr lang="en-US" altLang="zh-CN" sz="1200" b="0" i="0" kern="1200" dirty="0" smtClean="0">
                <a:solidFill>
                  <a:schemeClr val="tx1"/>
                </a:solidFill>
                <a:effectLst/>
                <a:latin typeface="+mn-lt"/>
                <a:ea typeface="+mn-ea"/>
                <a:cs typeface="+mn-cs"/>
              </a:rPr>
              <a:t>volatile</a:t>
            </a:r>
            <a:r>
              <a:rPr lang="zh-CN" altLang="en-US" sz="1200" b="0" i="0" kern="1200" dirty="0" smtClean="0">
                <a:solidFill>
                  <a:schemeClr val="tx1"/>
                </a:solidFill>
                <a:effectLst/>
                <a:latin typeface="+mn-lt"/>
                <a:ea typeface="+mn-ea"/>
                <a:cs typeface="+mn-cs"/>
              </a:rPr>
              <a:t>不能保证一致性，需要用</a:t>
            </a:r>
            <a:r>
              <a:rPr lang="en-US" altLang="zh-CN" sz="1200" b="0" i="0" kern="1200" dirty="0" err="1" smtClean="0">
                <a:solidFill>
                  <a:schemeClr val="tx1"/>
                </a:solidFill>
                <a:effectLst/>
                <a:latin typeface="+mn-lt"/>
                <a:ea typeface="+mn-ea"/>
                <a:cs typeface="+mn-cs"/>
              </a:rPr>
              <a:t>sychronized</a:t>
            </a:r>
            <a:r>
              <a:rPr lang="zh-CN" altLang="en-US" sz="1200" b="0" i="0" kern="1200" dirty="0" smtClean="0">
                <a:solidFill>
                  <a:schemeClr val="tx1"/>
                </a:solidFill>
                <a:effectLst/>
                <a:latin typeface="+mn-lt"/>
                <a:ea typeface="+mn-ea"/>
                <a:cs typeface="+mn-cs"/>
              </a:rPr>
              <a:t>，或者使用</a:t>
            </a:r>
            <a:r>
              <a:rPr lang="en-US" altLang="zh-CN" sz="1200" b="0" i="0" kern="1200" dirty="0" smtClean="0">
                <a:solidFill>
                  <a:schemeClr val="tx1"/>
                </a:solidFill>
                <a:effectLst/>
                <a:latin typeface="+mn-lt"/>
                <a:ea typeface="+mn-ea"/>
                <a:cs typeface="+mn-cs"/>
              </a:rPr>
              <a:t>atomic</a:t>
            </a:r>
            <a:r>
              <a:rPr lang="zh-CN" altLang="en-US" sz="1200" b="0" i="0" kern="1200" dirty="0" smtClean="0">
                <a:solidFill>
                  <a:schemeClr val="tx1"/>
                </a:solidFill>
                <a:effectLst/>
                <a:latin typeface="+mn-lt"/>
                <a:ea typeface="+mn-ea"/>
                <a:cs typeface="+mn-cs"/>
              </a:rPr>
              <a:t>类型</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java.util.concurrent.atomic</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；而上面的代码例子是可以使用</a:t>
            </a:r>
            <a:r>
              <a:rPr lang="en-US" altLang="zh-CN" sz="1200" b="0" i="0" kern="1200" dirty="0" smtClean="0">
                <a:solidFill>
                  <a:schemeClr val="tx1"/>
                </a:solidFill>
                <a:effectLst/>
                <a:latin typeface="+mn-lt"/>
                <a:ea typeface="+mn-ea"/>
                <a:cs typeface="+mn-cs"/>
              </a:rPr>
              <a:t>volatile</a:t>
            </a:r>
            <a:r>
              <a:rPr lang="zh-CN" altLang="en-US" sz="1200" b="0" i="0" kern="1200" dirty="0" smtClean="0">
                <a:solidFill>
                  <a:schemeClr val="tx1"/>
                </a:solidFill>
                <a:effectLst/>
                <a:latin typeface="+mn-lt"/>
                <a:ea typeface="+mn-ea"/>
                <a:cs typeface="+mn-cs"/>
              </a:rPr>
              <a:t>的典型场景。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4488027-95F9-49AA-B4E9-505B01FA8609}" type="slidenum">
              <a:rPr lang="zh-CN" altLang="en-US" smtClean="0"/>
              <a:t>8</a:t>
            </a:fld>
            <a:endParaRPr lang="zh-CN" altLang="en-US"/>
          </a:p>
        </p:txBody>
      </p:sp>
    </p:spTree>
    <p:extLst>
      <p:ext uri="{BB962C8B-B14F-4D97-AF65-F5344CB8AC3E}">
        <p14:creationId xmlns:p14="http://schemas.microsoft.com/office/powerpoint/2010/main" val="819021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304133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8881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428441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2349AA-5109-4B6B-9FE5-689A2F4D6EE4}"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2232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3763672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3167062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559254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2399418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252199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412253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27273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71472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23066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111207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3812382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7" name="Date Placeholder 4"/>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310810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6106BD4-45D6-4A1B-947B-C2A8FDA67319}" type="datetimeFigureOut">
              <a:rPr lang="zh-CN" altLang="en-US" smtClean="0"/>
              <a:t>2017/3/21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3415584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106BD4-45D6-4A1B-947B-C2A8FDA67319}" type="datetimeFigureOut">
              <a:rPr lang="zh-CN" altLang="en-US" smtClean="0"/>
              <a:t>2017/3/21</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2349AA-5109-4B6B-9FE5-689A2F4D6EE4}" type="slidenum">
              <a:rPr lang="zh-CN" altLang="en-US" smtClean="0"/>
              <a:t>‹#›</a:t>
            </a:fld>
            <a:endParaRPr lang="zh-CN" altLang="en-US"/>
          </a:p>
        </p:txBody>
      </p:sp>
    </p:spTree>
    <p:extLst>
      <p:ext uri="{BB962C8B-B14F-4D97-AF65-F5344CB8AC3E}">
        <p14:creationId xmlns:p14="http://schemas.microsoft.com/office/powerpoint/2010/main" val="34913833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a:t>
            </a:r>
            <a:r>
              <a:rPr lang="zh-CN" altLang="en-US" dirty="0" smtClean="0"/>
              <a:t>线程技术</a:t>
            </a:r>
            <a:endParaRPr lang="zh-CN" altLang="en-US" dirty="0"/>
          </a:p>
        </p:txBody>
      </p:sp>
      <p:sp>
        <p:nvSpPr>
          <p:cNvPr id="3" name="副标题 2"/>
          <p:cNvSpPr>
            <a:spLocks noGrp="1"/>
          </p:cNvSpPr>
          <p:nvPr>
            <p:ph type="subTitle" idx="1"/>
          </p:nvPr>
        </p:nvSpPr>
        <p:spPr/>
        <p:txBody>
          <a:bodyPr/>
          <a:lstStyle/>
          <a:p>
            <a:pPr algn="r"/>
            <a:endParaRPr lang="en-US" altLang="zh-CN" dirty="0" smtClean="0"/>
          </a:p>
          <a:p>
            <a:pPr algn="r"/>
            <a:r>
              <a:rPr lang="zh-CN" altLang="en-US" dirty="0" smtClean="0"/>
              <a:t>郭浩滨</a:t>
            </a:r>
            <a:endParaRPr lang="zh-CN" altLang="en-US" dirty="0"/>
          </a:p>
        </p:txBody>
      </p:sp>
    </p:spTree>
    <p:extLst>
      <p:ext uri="{BB962C8B-B14F-4D97-AF65-F5344CB8AC3E}">
        <p14:creationId xmlns:p14="http://schemas.microsoft.com/office/powerpoint/2010/main" val="3223691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a:xfrm>
            <a:off x="1103312" y="2052918"/>
            <a:ext cx="9510673" cy="4195481"/>
          </a:xfrm>
        </p:spPr>
        <p:txBody>
          <a:bodyPr>
            <a:normAutofit/>
          </a:bodyPr>
          <a:lstStyle/>
          <a:p>
            <a:pPr>
              <a:lnSpc>
                <a:spcPct val="150000"/>
              </a:lnSpc>
              <a:buFont typeface="Wingdings" panose="05000000000000000000" pitchFamily="2" charset="2"/>
              <a:buChar char="Ø"/>
            </a:pPr>
            <a:r>
              <a:rPr lang="zh-CN" altLang="en-US" sz="1800" dirty="0"/>
              <a:t>进程？线程？</a:t>
            </a:r>
            <a:endParaRPr lang="en-US" altLang="zh-CN" sz="1800" dirty="0"/>
          </a:p>
          <a:p>
            <a:pPr>
              <a:lnSpc>
                <a:spcPct val="150000"/>
              </a:lnSpc>
              <a:buFont typeface="Wingdings" panose="05000000000000000000" pitchFamily="2" charset="2"/>
              <a:buChar char="Ø"/>
            </a:pPr>
            <a:r>
              <a:rPr lang="en-US" altLang="zh-CN" sz="1800" dirty="0" smtClean="0"/>
              <a:t>Java</a:t>
            </a:r>
            <a:r>
              <a:rPr lang="zh-CN" altLang="en-US" sz="1800" dirty="0"/>
              <a:t>是最先支持多线程的开发的语言</a:t>
            </a:r>
            <a:r>
              <a:rPr lang="zh-CN" altLang="en-US" sz="1800" dirty="0" smtClean="0"/>
              <a:t>之一</a:t>
            </a:r>
            <a:endParaRPr lang="en-US" altLang="zh-CN" sz="1800" dirty="0" smtClean="0"/>
          </a:p>
          <a:p>
            <a:pPr>
              <a:lnSpc>
                <a:spcPct val="150000"/>
              </a:lnSpc>
              <a:buFont typeface="Wingdings" panose="05000000000000000000" pitchFamily="2" charset="2"/>
              <a:buChar char="Ø"/>
            </a:pPr>
            <a:r>
              <a:rPr lang="en-US" altLang="zh-CN" sz="1800" dirty="0"/>
              <a:t>Java</a:t>
            </a:r>
            <a:r>
              <a:rPr lang="zh-CN" altLang="en-US" sz="1800" dirty="0"/>
              <a:t>中，每个线程都有一个调用栈，即使不在程序中创建任何新的线程，线程也在后台运行着。</a:t>
            </a:r>
            <a:endParaRPr lang="en-US" altLang="zh-CN" sz="1800" dirty="0" smtClean="0"/>
          </a:p>
          <a:p>
            <a:pPr>
              <a:lnSpc>
                <a:spcPct val="150000"/>
              </a:lnSpc>
              <a:buFont typeface="Wingdings" panose="05000000000000000000" pitchFamily="2" charset="2"/>
              <a:buChar char="Ø"/>
            </a:pPr>
            <a:r>
              <a:rPr lang="zh-CN" altLang="en-US" sz="1800" dirty="0"/>
              <a:t>一个</a:t>
            </a:r>
            <a:r>
              <a:rPr lang="en-US" altLang="zh-CN" sz="1800" dirty="0"/>
              <a:t>Java</a:t>
            </a:r>
            <a:r>
              <a:rPr lang="zh-CN" altLang="en-US" sz="1800" dirty="0"/>
              <a:t>应用总是从</a:t>
            </a:r>
            <a:r>
              <a:rPr lang="en-US" altLang="zh-CN" sz="1800" dirty="0"/>
              <a:t>main()</a:t>
            </a:r>
            <a:r>
              <a:rPr lang="zh-CN" altLang="en-US" sz="1800" dirty="0"/>
              <a:t>方法开始运行，</a:t>
            </a:r>
            <a:r>
              <a:rPr lang="en-US" altLang="zh-CN" sz="1800" dirty="0" smtClean="0"/>
              <a:t>main</a:t>
            </a:r>
            <a:r>
              <a:rPr lang="en-US" altLang="zh-CN" sz="1800" dirty="0"/>
              <a:t>()</a:t>
            </a:r>
            <a:r>
              <a:rPr lang="zh-CN" altLang="en-US" sz="1800" dirty="0"/>
              <a:t>方法运行在一个线程内，它被称为主线程。</a:t>
            </a:r>
            <a:endParaRPr lang="en-US" altLang="zh-CN" sz="1800" dirty="0"/>
          </a:p>
          <a:p>
            <a:pPr>
              <a:lnSpc>
                <a:spcPct val="150000"/>
              </a:lnSpc>
              <a:buFont typeface="Wingdings" panose="05000000000000000000" pitchFamily="2" charset="2"/>
              <a:buChar char="Ø"/>
            </a:pPr>
            <a:r>
              <a:rPr lang="zh-CN" altLang="en-US" sz="1800" dirty="0" smtClean="0"/>
              <a:t>守护线程</a:t>
            </a:r>
            <a:r>
              <a:rPr lang="zh-CN" altLang="en-US" sz="1800" dirty="0"/>
              <a:t>：</a:t>
            </a:r>
            <a:endParaRPr lang="en-US" altLang="zh-CN" sz="1800" dirty="0"/>
          </a:p>
          <a:p>
            <a:pPr lvl="1">
              <a:lnSpc>
                <a:spcPct val="150000"/>
              </a:lnSpc>
              <a:buFont typeface="Wingdings" panose="05000000000000000000" pitchFamily="2" charset="2"/>
              <a:buChar char="Ø"/>
            </a:pPr>
            <a:r>
              <a:rPr lang="zh-CN" altLang="en-US" sz="1600" dirty="0" smtClean="0"/>
              <a:t>当前</a:t>
            </a:r>
            <a:r>
              <a:rPr lang="en-US" altLang="zh-CN" sz="1600" dirty="0"/>
              <a:t>JVM</a:t>
            </a:r>
            <a:r>
              <a:rPr lang="zh-CN" altLang="en-US" sz="1600" dirty="0"/>
              <a:t>实例中尚存在任何一个非守护线程没有结束，守护线程就全部</a:t>
            </a:r>
            <a:r>
              <a:rPr lang="zh-CN" altLang="en-US" sz="1600" dirty="0" smtClean="0"/>
              <a:t>工作</a:t>
            </a:r>
            <a:endParaRPr lang="en-US" altLang="zh-CN" sz="1600" dirty="0" smtClean="0"/>
          </a:p>
          <a:p>
            <a:pPr lvl="1">
              <a:lnSpc>
                <a:spcPct val="150000"/>
              </a:lnSpc>
              <a:buFont typeface="Wingdings" panose="05000000000000000000" pitchFamily="2" charset="2"/>
              <a:buChar char="Ø"/>
            </a:pPr>
            <a:r>
              <a:rPr lang="en-US" altLang="zh-CN" sz="1600" dirty="0" smtClean="0"/>
              <a:t>GC</a:t>
            </a:r>
            <a:r>
              <a:rPr lang="zh-CN" altLang="en-US" sz="1600" dirty="0" smtClean="0"/>
              <a:t>（垃圾回收器）</a:t>
            </a:r>
            <a:endParaRPr lang="zh-CN" altLang="en-US" sz="1600" dirty="0"/>
          </a:p>
        </p:txBody>
      </p:sp>
    </p:spTree>
    <p:extLst>
      <p:ext uri="{BB962C8B-B14F-4D97-AF65-F5344CB8AC3E}">
        <p14:creationId xmlns:p14="http://schemas.microsoft.com/office/powerpoint/2010/main" val="4175123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创建与启动</a:t>
            </a:r>
            <a:endParaRPr lang="zh-CN" altLang="en-US" dirty="0"/>
          </a:p>
        </p:txBody>
      </p:sp>
      <p:sp>
        <p:nvSpPr>
          <p:cNvPr id="3" name="内容占位符 2"/>
          <p:cNvSpPr>
            <a:spLocks noGrp="1"/>
          </p:cNvSpPr>
          <p:nvPr>
            <p:ph idx="1"/>
          </p:nvPr>
        </p:nvSpPr>
        <p:spPr/>
        <p:txBody>
          <a:bodyPr/>
          <a:lstStyle/>
          <a:p>
            <a:r>
              <a:rPr lang="zh-CN" altLang="en-US" dirty="0" smtClean="0"/>
              <a:t>创建线程</a:t>
            </a:r>
            <a:endParaRPr lang="en-US" altLang="zh-CN" dirty="0" smtClean="0"/>
          </a:p>
          <a:p>
            <a:pPr lvl="1"/>
            <a:r>
              <a:rPr lang="en-US" altLang="zh-CN" dirty="0" smtClean="0"/>
              <a:t>extends Thread</a:t>
            </a:r>
          </a:p>
          <a:p>
            <a:pPr lvl="2"/>
            <a:r>
              <a:rPr lang="zh-CN" altLang="en-US" dirty="0" smtClean="0"/>
              <a:t>重写 </a:t>
            </a:r>
            <a:r>
              <a:rPr lang="en-US" altLang="zh-CN" dirty="0" smtClean="0"/>
              <a:t>run()</a:t>
            </a:r>
          </a:p>
          <a:p>
            <a:pPr lvl="1"/>
            <a:r>
              <a:rPr lang="en-US" altLang="zh-CN" dirty="0" smtClean="0"/>
              <a:t>implements Runnable</a:t>
            </a:r>
          </a:p>
          <a:p>
            <a:pPr lvl="2"/>
            <a:r>
              <a:rPr lang="zh-CN" altLang="en-US" dirty="0" smtClean="0"/>
              <a:t>实现</a:t>
            </a:r>
            <a:r>
              <a:rPr lang="en-US" altLang="zh-CN" dirty="0"/>
              <a:t> </a:t>
            </a:r>
            <a:r>
              <a:rPr lang="en-US" altLang="zh-CN" dirty="0" smtClean="0"/>
              <a:t>run()</a:t>
            </a:r>
          </a:p>
          <a:p>
            <a:r>
              <a:rPr lang="zh-CN" altLang="en-US" dirty="0" smtClean="0"/>
              <a:t>启动线程</a:t>
            </a:r>
            <a:endParaRPr lang="en-US" altLang="zh-CN" dirty="0" smtClean="0"/>
          </a:p>
          <a:p>
            <a:pPr lvl="1"/>
            <a:r>
              <a:rPr lang="zh-CN" altLang="en-US" dirty="0" smtClean="0"/>
              <a:t>调用 </a:t>
            </a:r>
            <a:r>
              <a:rPr lang="en-US" altLang="zh-CN" dirty="0" smtClean="0"/>
              <a:t>start()</a:t>
            </a:r>
          </a:p>
          <a:p>
            <a:pPr lvl="2"/>
            <a:r>
              <a:rPr lang="zh-CN" altLang="en-US" dirty="0" smtClean="0"/>
              <a:t>启动新的执行线程（具有新的调用栈）</a:t>
            </a:r>
            <a:endParaRPr lang="en-US" altLang="zh-CN" dirty="0" smtClean="0"/>
          </a:p>
          <a:p>
            <a:pPr lvl="2"/>
            <a:r>
              <a:rPr lang="zh-CN" altLang="en-US" dirty="0" smtClean="0"/>
              <a:t>线程转移到可运行状态</a:t>
            </a:r>
            <a:endParaRPr lang="en-US" altLang="zh-CN" dirty="0" smtClean="0"/>
          </a:p>
          <a:p>
            <a:pPr lvl="2"/>
            <a:r>
              <a:rPr lang="zh-CN" altLang="en-US" dirty="0"/>
              <a:t>当该线程获得机会执行时，其</a:t>
            </a:r>
            <a:r>
              <a:rPr lang="zh-CN" altLang="en-US" dirty="0" smtClean="0"/>
              <a:t>目标 </a:t>
            </a:r>
            <a:r>
              <a:rPr lang="en-US" altLang="zh-CN" dirty="0" smtClean="0"/>
              <a:t>run() </a:t>
            </a:r>
            <a:r>
              <a:rPr lang="zh-CN" altLang="en-US" dirty="0" smtClean="0"/>
              <a:t>方法</a:t>
            </a:r>
            <a:r>
              <a:rPr lang="zh-CN" altLang="en-US" dirty="0"/>
              <a:t>将运行</a:t>
            </a:r>
            <a:endParaRPr lang="en-US" altLang="zh-CN" dirty="0" smtClean="0"/>
          </a:p>
        </p:txBody>
      </p:sp>
    </p:spTree>
    <p:extLst>
      <p:ext uri="{BB962C8B-B14F-4D97-AF65-F5344CB8AC3E}">
        <p14:creationId xmlns:p14="http://schemas.microsoft.com/office/powerpoint/2010/main" val="1692705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线程的状态</a:t>
            </a:r>
            <a:endParaRPr lang="zh-CN" altLang="en-US" dirty="0"/>
          </a:p>
        </p:txBody>
      </p:sp>
      <p:sp>
        <p:nvSpPr>
          <p:cNvPr id="5" name="内容占位符 4"/>
          <p:cNvSpPr>
            <a:spLocks noGrp="1"/>
          </p:cNvSpPr>
          <p:nvPr>
            <p:ph idx="1"/>
          </p:nvPr>
        </p:nvSpPr>
        <p:spPr/>
        <p:txBody>
          <a:bodyPr>
            <a:normAutofit/>
          </a:bodyPr>
          <a:lstStyle/>
          <a:p>
            <a:r>
              <a:rPr lang="en-US" altLang="zh-CN" dirty="0" smtClean="0"/>
              <a:t>new</a:t>
            </a:r>
          </a:p>
          <a:p>
            <a:r>
              <a:rPr lang="en-US" altLang="zh-CN" dirty="0" smtClean="0"/>
              <a:t>runnable: .start()</a:t>
            </a:r>
          </a:p>
          <a:p>
            <a:r>
              <a:rPr lang="en-US" altLang="zh-CN" dirty="0" smtClean="0"/>
              <a:t>running: get timeslice</a:t>
            </a:r>
          </a:p>
          <a:p>
            <a:r>
              <a:rPr lang="en-US" altLang="zh-CN" dirty="0" smtClean="0"/>
              <a:t>block</a:t>
            </a:r>
          </a:p>
          <a:p>
            <a:pPr lvl="1"/>
            <a:r>
              <a:rPr lang="en-US" altLang="zh-CN" dirty="0" smtClean="0"/>
              <a:t>wait</a:t>
            </a:r>
          </a:p>
          <a:p>
            <a:pPr lvl="1"/>
            <a:r>
              <a:rPr lang="en-US" altLang="zh-CN" dirty="0" smtClean="0"/>
              <a:t>synchronized</a:t>
            </a:r>
          </a:p>
          <a:p>
            <a:pPr lvl="1"/>
            <a:r>
              <a:rPr lang="en-US" altLang="zh-CN" dirty="0" smtClean="0"/>
              <a:t>other </a:t>
            </a:r>
          </a:p>
          <a:p>
            <a:r>
              <a:rPr lang="en-US" altLang="zh-CN" dirty="0" smtClean="0"/>
              <a:t>dead: end run() main()</a:t>
            </a:r>
          </a:p>
          <a:p>
            <a:pPr marL="0" indent="0">
              <a:buNone/>
            </a:pPr>
            <a:endParaRPr lang="en-US" altLang="zh-CN" dirty="0"/>
          </a:p>
        </p:txBody>
      </p:sp>
      <p:pic>
        <p:nvPicPr>
          <p:cNvPr id="6" name="图片 5"/>
          <p:cNvPicPr>
            <a:picLocks noChangeAspect="1"/>
          </p:cNvPicPr>
          <p:nvPr/>
        </p:nvPicPr>
        <p:blipFill>
          <a:blip r:embed="rId3"/>
          <a:stretch>
            <a:fillRect/>
          </a:stretch>
        </p:blipFill>
        <p:spPr>
          <a:xfrm>
            <a:off x="4698931" y="2052918"/>
            <a:ext cx="6852604" cy="4005628"/>
          </a:xfrm>
          <a:prstGeom prst="rect">
            <a:avLst/>
          </a:prstGeom>
        </p:spPr>
      </p:pic>
    </p:spTree>
    <p:extLst>
      <p:ext uri="{BB962C8B-B14F-4D97-AF65-F5344CB8AC3E}">
        <p14:creationId xmlns:p14="http://schemas.microsoft.com/office/powerpoint/2010/main" val="565018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线程的同步和锁</a:t>
            </a:r>
            <a:endParaRPr lang="zh-CN" altLang="en-US" dirty="0"/>
          </a:p>
        </p:txBody>
      </p:sp>
      <p:sp>
        <p:nvSpPr>
          <p:cNvPr id="3" name="内容占位符 2"/>
          <p:cNvSpPr>
            <a:spLocks noGrp="1"/>
          </p:cNvSpPr>
          <p:nvPr>
            <p:ph idx="1"/>
          </p:nvPr>
        </p:nvSpPr>
        <p:spPr/>
        <p:txBody>
          <a:bodyPr/>
          <a:lstStyle/>
          <a:p>
            <a:r>
              <a:rPr lang="zh-CN" altLang="en-US" dirty="0"/>
              <a:t>线程的同步是为了防止多个线程访问一个数据对象时，对数据造成的</a:t>
            </a:r>
            <a:r>
              <a:rPr lang="zh-CN" altLang="en-US" dirty="0" smtClean="0"/>
              <a:t>破坏</a:t>
            </a:r>
            <a:endParaRPr lang="en-US" altLang="zh-CN" dirty="0" smtClean="0"/>
          </a:p>
          <a:p>
            <a:r>
              <a:rPr lang="en-US" altLang="zh-CN" dirty="0" smtClean="0"/>
              <a:t>Java</a:t>
            </a:r>
            <a:r>
              <a:rPr lang="zh-CN" altLang="en-US" dirty="0"/>
              <a:t> </a:t>
            </a:r>
            <a:r>
              <a:rPr lang="zh-CN" altLang="en-US" dirty="0" smtClean="0"/>
              <a:t>中每个对象都有一个内置锁</a:t>
            </a:r>
            <a:endParaRPr lang="en-US" altLang="zh-CN" dirty="0" smtClean="0"/>
          </a:p>
          <a:p>
            <a:r>
              <a:rPr lang="en-US" altLang="zh-CN" dirty="0" smtClean="0"/>
              <a:t>synchronized   /   synchronized (this) {}</a:t>
            </a:r>
          </a:p>
          <a:p>
            <a:r>
              <a:rPr lang="zh-CN" altLang="en-US" dirty="0"/>
              <a:t>线程睡眠时，它所持的任何锁都不会</a:t>
            </a:r>
            <a:r>
              <a:rPr lang="zh-CN" altLang="en-US" dirty="0" smtClean="0"/>
              <a:t>释放</a:t>
            </a:r>
            <a:endParaRPr lang="en-US" altLang="zh-CN" dirty="0" smtClean="0"/>
          </a:p>
          <a:p>
            <a:r>
              <a:rPr lang="zh-CN" altLang="en-US" dirty="0"/>
              <a:t>线程可以获得多个锁</a:t>
            </a:r>
            <a:endParaRPr lang="en-US" altLang="zh-CN" dirty="0" smtClean="0"/>
          </a:p>
          <a:p>
            <a:r>
              <a:rPr lang="zh-CN" altLang="en-US" dirty="0" smtClean="0"/>
              <a:t>同步损害并发性</a:t>
            </a:r>
            <a:endParaRPr lang="en-US" altLang="zh-CN" dirty="0" smtClean="0"/>
          </a:p>
          <a:p>
            <a:r>
              <a:rPr lang="zh-CN" altLang="en-US" dirty="0" smtClean="0"/>
              <a:t>线程安全类</a:t>
            </a:r>
            <a:endParaRPr lang="en-US" altLang="zh-CN" dirty="0" smtClean="0"/>
          </a:p>
          <a:p>
            <a:r>
              <a:rPr lang="zh-CN" altLang="en-US" dirty="0" smtClean="0"/>
              <a:t>线程死锁</a:t>
            </a:r>
            <a:endParaRPr lang="zh-CN" altLang="en-US" dirty="0"/>
          </a:p>
        </p:txBody>
      </p:sp>
    </p:spTree>
    <p:extLst>
      <p:ext uri="{BB962C8B-B14F-4D97-AF65-F5344CB8AC3E}">
        <p14:creationId xmlns:p14="http://schemas.microsoft.com/office/powerpoint/2010/main" val="2725669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线程的交互</a:t>
            </a:r>
            <a:endParaRPr lang="zh-CN" altLang="en-US" dirty="0"/>
          </a:p>
        </p:txBody>
      </p:sp>
      <p:sp>
        <p:nvSpPr>
          <p:cNvPr id="3" name="内容占位符 2"/>
          <p:cNvSpPr>
            <a:spLocks noGrp="1"/>
          </p:cNvSpPr>
          <p:nvPr>
            <p:ph idx="1"/>
          </p:nvPr>
        </p:nvSpPr>
        <p:spPr/>
        <p:txBody>
          <a:bodyPr/>
          <a:lstStyle/>
          <a:p>
            <a:r>
              <a:rPr lang="en-US" altLang="zh-CN" dirty="0" smtClean="0"/>
              <a:t>void notify()</a:t>
            </a:r>
          </a:p>
          <a:p>
            <a:pPr lvl="1"/>
            <a:r>
              <a:rPr lang="zh-CN" altLang="en-US" dirty="0"/>
              <a:t>唤醒在此对象监视器上等待的单个线程</a:t>
            </a:r>
            <a:endParaRPr lang="en-US" altLang="zh-CN" dirty="0" smtClean="0"/>
          </a:p>
          <a:p>
            <a:r>
              <a:rPr lang="en-US" altLang="zh-CN" dirty="0" smtClean="0"/>
              <a:t>void notifyAll()</a:t>
            </a:r>
          </a:p>
          <a:p>
            <a:pPr lvl="1"/>
            <a:r>
              <a:rPr lang="zh-CN" altLang="en-US" dirty="0"/>
              <a:t>唤醒在此对象监视器上等待</a:t>
            </a:r>
            <a:r>
              <a:rPr lang="zh-CN" altLang="en-US" dirty="0" smtClean="0"/>
              <a:t>的</a:t>
            </a:r>
            <a:r>
              <a:rPr lang="zh-CN" altLang="en-US" dirty="0"/>
              <a:t>所有</a:t>
            </a:r>
            <a:r>
              <a:rPr lang="zh-CN" altLang="en-US" dirty="0" smtClean="0"/>
              <a:t>线程</a:t>
            </a:r>
            <a:endParaRPr lang="en-US" altLang="zh-CN" dirty="0" smtClean="0"/>
          </a:p>
          <a:p>
            <a:r>
              <a:rPr lang="en-US" altLang="zh-CN" dirty="0" smtClean="0"/>
              <a:t>void wait()</a:t>
            </a:r>
          </a:p>
          <a:p>
            <a:pPr lvl="1"/>
            <a:r>
              <a:rPr lang="zh-CN" altLang="en-US" dirty="0"/>
              <a:t>导致当前的线程等待，直到其他线程调用此对象的 </a:t>
            </a:r>
            <a:r>
              <a:rPr lang="en-US" altLang="zh-CN" dirty="0"/>
              <a:t>notify() </a:t>
            </a:r>
            <a:r>
              <a:rPr lang="zh-CN" altLang="en-US" dirty="0"/>
              <a:t>方法或 </a:t>
            </a:r>
            <a:r>
              <a:rPr lang="en-US" altLang="zh-CN" dirty="0"/>
              <a:t>notifyAll() </a:t>
            </a:r>
            <a:r>
              <a:rPr lang="zh-CN" altLang="en-US" dirty="0" smtClean="0"/>
              <a:t>方法</a:t>
            </a:r>
            <a:endParaRPr lang="en-US" altLang="zh-CN" dirty="0" smtClean="0"/>
          </a:p>
          <a:p>
            <a:endParaRPr lang="zh-CN" altLang="en-US" dirty="0"/>
          </a:p>
        </p:txBody>
      </p:sp>
    </p:spTree>
    <p:extLst>
      <p:ext uri="{BB962C8B-B14F-4D97-AF65-F5344CB8AC3E}">
        <p14:creationId xmlns:p14="http://schemas.microsoft.com/office/powerpoint/2010/main" val="3911016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线程的调度</a:t>
            </a:r>
            <a:endParaRPr lang="zh-CN" altLang="en-US" dirty="0"/>
          </a:p>
        </p:txBody>
      </p:sp>
      <p:sp>
        <p:nvSpPr>
          <p:cNvPr id="3" name="内容占位符 2"/>
          <p:cNvSpPr>
            <a:spLocks noGrp="1"/>
          </p:cNvSpPr>
          <p:nvPr>
            <p:ph idx="1"/>
          </p:nvPr>
        </p:nvSpPr>
        <p:spPr/>
        <p:txBody>
          <a:bodyPr/>
          <a:lstStyle/>
          <a:p>
            <a:r>
              <a:rPr lang="zh-CN" altLang="en-US" dirty="0" smtClean="0"/>
              <a:t>休眠</a:t>
            </a:r>
            <a:endParaRPr lang="en-US" altLang="zh-CN" dirty="0" smtClean="0"/>
          </a:p>
          <a:p>
            <a:pPr lvl="1"/>
            <a:r>
              <a:rPr lang="en-US" altLang="zh-CN" dirty="0" err="1" smtClean="0"/>
              <a:t>Thread.sleep</a:t>
            </a:r>
            <a:r>
              <a:rPr lang="en-US" altLang="zh-CN" dirty="0" smtClean="0"/>
              <a:t>()</a:t>
            </a:r>
          </a:p>
          <a:p>
            <a:r>
              <a:rPr lang="zh-CN" altLang="en-US" dirty="0" smtClean="0"/>
              <a:t>优先级</a:t>
            </a:r>
            <a:endParaRPr lang="en-US" altLang="zh-CN" dirty="0" smtClean="0"/>
          </a:p>
          <a:p>
            <a:pPr lvl="1"/>
            <a:r>
              <a:rPr lang="en-US" altLang="zh-CN" dirty="0" err="1" smtClean="0"/>
              <a:t>setPriority</a:t>
            </a:r>
            <a:r>
              <a:rPr lang="en-US" altLang="zh-CN" dirty="0" smtClean="0"/>
              <a:t>()</a:t>
            </a:r>
          </a:p>
          <a:p>
            <a:r>
              <a:rPr lang="zh-CN" altLang="en-US" dirty="0" smtClean="0"/>
              <a:t>让步</a:t>
            </a:r>
            <a:endParaRPr lang="en-US" altLang="zh-CN" dirty="0" smtClean="0"/>
          </a:p>
          <a:p>
            <a:pPr lvl="1"/>
            <a:r>
              <a:rPr lang="en-US" altLang="zh-CN" dirty="0" err="1" smtClean="0"/>
              <a:t>Thread.yield</a:t>
            </a:r>
            <a:r>
              <a:rPr lang="en-US" altLang="zh-CN" dirty="0" smtClean="0"/>
              <a:t>()</a:t>
            </a:r>
          </a:p>
          <a:p>
            <a:r>
              <a:rPr lang="zh-CN" altLang="en-US" dirty="0" smtClean="0"/>
              <a:t>合并</a:t>
            </a:r>
            <a:endParaRPr lang="en-US" altLang="zh-CN" dirty="0" smtClean="0"/>
          </a:p>
          <a:p>
            <a:pPr lvl="1"/>
            <a:r>
              <a:rPr lang="en-US" altLang="zh-CN" dirty="0" smtClean="0"/>
              <a:t>join()</a:t>
            </a:r>
          </a:p>
          <a:p>
            <a:r>
              <a:rPr lang="zh-CN" altLang="en-US" dirty="0" smtClean="0"/>
              <a:t>守护线程</a:t>
            </a:r>
            <a:endParaRPr lang="en-US" altLang="zh-CN" dirty="0" smtClean="0"/>
          </a:p>
          <a:p>
            <a:pPr lvl="1"/>
            <a:r>
              <a:rPr lang="en-US" altLang="zh-CN" dirty="0" err="1" smtClean="0"/>
              <a:t>setDaemon</a:t>
            </a:r>
            <a:r>
              <a:rPr lang="en-US" altLang="zh-CN" dirty="0" smtClean="0"/>
              <a:t>(true)</a:t>
            </a:r>
            <a:endParaRPr lang="zh-CN" altLang="en-US" dirty="0"/>
          </a:p>
        </p:txBody>
      </p:sp>
    </p:spTree>
    <p:extLst>
      <p:ext uri="{BB962C8B-B14F-4D97-AF65-F5344CB8AC3E}">
        <p14:creationId xmlns:p14="http://schemas.microsoft.com/office/powerpoint/2010/main" val="3970644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a:t>
            </a:r>
            <a:endParaRPr lang="zh-CN" altLang="en-US" dirty="0"/>
          </a:p>
        </p:txBody>
      </p:sp>
      <p:sp>
        <p:nvSpPr>
          <p:cNvPr id="3" name="内容占位符 2"/>
          <p:cNvSpPr>
            <a:spLocks noGrp="1"/>
          </p:cNvSpPr>
          <p:nvPr>
            <p:ph idx="1"/>
          </p:nvPr>
        </p:nvSpPr>
        <p:spPr>
          <a:xfrm>
            <a:off x="1103312" y="2052918"/>
            <a:ext cx="10066712" cy="4195481"/>
          </a:xfrm>
        </p:spPr>
        <p:txBody>
          <a:bodyPr/>
          <a:lstStyle/>
          <a:p>
            <a:r>
              <a:rPr lang="en-US" altLang="zh-CN" dirty="0" smtClean="0"/>
              <a:t>Atomic</a:t>
            </a:r>
          </a:p>
          <a:p>
            <a:pPr lvl="1"/>
            <a:endParaRPr lang="en-US" altLang="zh-CN" dirty="0" smtClean="0"/>
          </a:p>
          <a:p>
            <a:r>
              <a:rPr lang="en-US" altLang="zh-CN" dirty="0" smtClean="0"/>
              <a:t>Volatile</a:t>
            </a:r>
          </a:p>
          <a:p>
            <a:endParaRPr lang="en-US" altLang="zh-CN" dirty="0" smtClean="0"/>
          </a:p>
          <a:p>
            <a:endParaRPr lang="zh-CN" altLang="en-US" dirty="0"/>
          </a:p>
        </p:txBody>
      </p:sp>
    </p:spTree>
    <p:extLst>
      <p:ext uri="{BB962C8B-B14F-4D97-AF65-F5344CB8AC3E}">
        <p14:creationId xmlns:p14="http://schemas.microsoft.com/office/powerpoint/2010/main" val="1860003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1" y="3048000"/>
            <a:ext cx="3514164" cy="1107996"/>
          </a:xfrm>
          <a:prstGeom prst="rect">
            <a:avLst/>
          </a:prstGeom>
          <a:noFill/>
        </p:spPr>
        <p:txBody>
          <a:bodyPr wrap="square" rtlCol="0">
            <a:spAutoFit/>
          </a:bodyPr>
          <a:lstStyle/>
          <a:p>
            <a:r>
              <a:rPr lang="en-US" altLang="zh-CN" sz="6600" dirty="0" smtClean="0"/>
              <a:t>Thanks</a:t>
            </a:r>
            <a:endParaRPr lang="zh-CN" altLang="en-US" sz="6600" dirty="0"/>
          </a:p>
        </p:txBody>
      </p:sp>
    </p:spTree>
    <p:extLst>
      <p:ext uri="{BB962C8B-B14F-4D97-AF65-F5344CB8AC3E}">
        <p14:creationId xmlns:p14="http://schemas.microsoft.com/office/powerpoint/2010/main" val="3108892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162</TotalTime>
  <Words>1076</Words>
  <Application>Microsoft Office PowerPoint</Application>
  <PresentationFormat>宽屏</PresentationFormat>
  <Paragraphs>130</Paragraphs>
  <Slides>9</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宋体</vt:lpstr>
      <vt:lpstr>Arial</vt:lpstr>
      <vt:lpstr>Calibri</vt:lpstr>
      <vt:lpstr>Wingdings</vt:lpstr>
      <vt:lpstr>Wingdings 3</vt:lpstr>
      <vt:lpstr>离子</vt:lpstr>
      <vt:lpstr>Java线程技术</vt:lpstr>
      <vt:lpstr>概述</vt:lpstr>
      <vt:lpstr>创建与启动</vt:lpstr>
      <vt:lpstr>线程的状态</vt:lpstr>
      <vt:lpstr>线程的同步和锁</vt:lpstr>
      <vt:lpstr>线程的交互</vt:lpstr>
      <vt:lpstr>线程的调度</vt:lpstr>
      <vt:lpstr>变量</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Java线程技术</dc:title>
  <dc:creator>Haobin OuO</dc:creator>
  <cp:lastModifiedBy>Haobin OuO</cp:lastModifiedBy>
  <cp:revision>17</cp:revision>
  <dcterms:created xsi:type="dcterms:W3CDTF">2017-03-20T02:51:46Z</dcterms:created>
  <dcterms:modified xsi:type="dcterms:W3CDTF">2017-03-21T01:30:33Z</dcterms:modified>
</cp:coreProperties>
</file>