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7"/>
  </p:notesMasterIdLst>
  <p:sldIdLst>
    <p:sldId id="256" r:id="rId3"/>
    <p:sldId id="257" r:id="rId4"/>
    <p:sldId id="258" r:id="rId5"/>
    <p:sldId id="278" r:id="rId6"/>
    <p:sldId id="279" r:id="rId7"/>
    <p:sldId id="280" r:id="rId8"/>
    <p:sldId id="259" r:id="rId9"/>
    <p:sldId id="281" r:id="rId10"/>
    <p:sldId id="282" r:id="rId11"/>
    <p:sldId id="285" r:id="rId12"/>
    <p:sldId id="283" r:id="rId13"/>
    <p:sldId id="260" r:id="rId14"/>
    <p:sldId id="284" r:id="rId15"/>
    <p:sldId id="262" r:id="rId16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1" autoAdjust="0"/>
    <p:restoredTop sz="93692"/>
  </p:normalViewPr>
  <p:slideViewPr>
    <p:cSldViewPr snapToGrid="0" snapToObjects="1">
      <p:cViewPr varScale="1">
        <p:scale>
          <a:sx n="80" d="100"/>
          <a:sy n="80" d="100"/>
        </p:scale>
        <p:origin x="52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C14B4-BC12-4BEE-8525-6AEE85DEDDA4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4A12A-CEE7-4F8D-AE7F-651237D2C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690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4A12A-CEE7-4F8D-AE7F-651237D2C84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366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4A12A-CEE7-4F8D-AE7F-651237D2C84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1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4A12A-CEE7-4F8D-AE7F-651237D2C84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341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4A12A-CEE7-4F8D-AE7F-651237D2C84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741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4A12A-CEE7-4F8D-AE7F-651237D2C84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253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4A12A-CEE7-4F8D-AE7F-651237D2C84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317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4A12A-CEE7-4F8D-AE7F-651237D2C84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11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4A12A-CEE7-4F8D-AE7F-651237D2C84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479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041650" y="2491076"/>
            <a:ext cx="6108700" cy="156966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Theme</a:t>
            </a:r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041650" y="3966715"/>
            <a:ext cx="61087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Presented by OfficePLUS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 flipH="1">
            <a:off x="1720850" y="2294404"/>
            <a:ext cx="1397000" cy="139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 flipH="1">
            <a:off x="9150350" y="3275906"/>
            <a:ext cx="1320800" cy="132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62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364720" y="243800"/>
            <a:ext cx="9462560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dirty="0"/>
              <a:t>Please add your title here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 flipH="1">
            <a:off x="5739870" y="1206500"/>
            <a:ext cx="71226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48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 userDrawn="1"/>
        </p:nvSpPr>
        <p:spPr>
          <a:xfrm>
            <a:off x="6248400" y="0"/>
            <a:ext cx="7988300" cy="6858000"/>
          </a:xfrm>
          <a:prstGeom prst="parallelogram">
            <a:avLst>
              <a:gd name="adj" fmla="val 53895"/>
            </a:avLst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10140" y="628521"/>
            <a:ext cx="5538260" cy="14465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Please add </a:t>
            </a:r>
          </a:p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 flipH="1">
            <a:off x="710140" y="2298700"/>
            <a:ext cx="71226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581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10140" y="628521"/>
            <a:ext cx="5538260" cy="14465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dirty="0"/>
              <a:t>Please add </a:t>
            </a:r>
          </a:p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 flipH="1">
            <a:off x="710140" y="2298700"/>
            <a:ext cx="71226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平行四边形 4"/>
          <p:cNvSpPr/>
          <p:nvPr userDrawn="1"/>
        </p:nvSpPr>
        <p:spPr>
          <a:xfrm>
            <a:off x="6248400" y="0"/>
            <a:ext cx="7988300" cy="6858000"/>
          </a:xfrm>
          <a:prstGeom prst="parallelogram">
            <a:avLst>
              <a:gd name="adj" fmla="val 53895"/>
            </a:avLst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7160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4978400"/>
            <a:ext cx="12192000" cy="1879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10140" y="628521"/>
            <a:ext cx="5538260" cy="14465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Please add </a:t>
            </a:r>
          </a:p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 flipH="1">
            <a:off x="710140" y="2298700"/>
            <a:ext cx="71226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015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1176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2770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Times New Roman 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45027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5557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4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88900"/>
            <a:ext cx="5842000" cy="6946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 userDrawn="1"/>
        </p:nvCxnSpPr>
        <p:spPr>
          <a:xfrm flipH="1">
            <a:off x="6613525" y="3040529"/>
            <a:ext cx="650875" cy="65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H="1">
            <a:off x="10694987" y="3205629"/>
            <a:ext cx="650875" cy="65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994400" y="2876718"/>
            <a:ext cx="6108700" cy="101566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CONTENT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 flipH="1">
            <a:off x="1124494" y="1923137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13369" y="1818897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472649" y="1818897"/>
            <a:ext cx="3725884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26" name="直接连接符 25"/>
          <p:cNvCxnSpPr/>
          <p:nvPr userDrawn="1"/>
        </p:nvCxnSpPr>
        <p:spPr>
          <a:xfrm flipH="1">
            <a:off x="1124494" y="3227003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413369" y="3122763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1472649" y="3122763"/>
            <a:ext cx="3725884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29" name="直接连接符 28"/>
          <p:cNvCxnSpPr/>
          <p:nvPr userDrawn="1"/>
        </p:nvCxnSpPr>
        <p:spPr>
          <a:xfrm flipH="1">
            <a:off x="1124494" y="4635109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413369" y="4530869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1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1472649" y="4530869"/>
            <a:ext cx="3725884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132358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88900"/>
            <a:ext cx="5842000" cy="6946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 userDrawn="1"/>
        </p:nvCxnSpPr>
        <p:spPr>
          <a:xfrm flipH="1">
            <a:off x="6613525" y="3040529"/>
            <a:ext cx="650875" cy="65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H="1">
            <a:off x="10694987" y="3205629"/>
            <a:ext cx="650875" cy="65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994400" y="2876718"/>
            <a:ext cx="6108700" cy="101566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CONTENT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 flipH="1">
            <a:off x="1124494" y="1169603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13369" y="1065363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472649" y="1065363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26" name="直接连接符 25"/>
          <p:cNvCxnSpPr/>
          <p:nvPr userDrawn="1"/>
        </p:nvCxnSpPr>
        <p:spPr>
          <a:xfrm flipH="1">
            <a:off x="1124494" y="2473469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413369" y="2369229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1472649" y="2369229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29" name="直接连接符 28"/>
          <p:cNvCxnSpPr/>
          <p:nvPr userDrawn="1"/>
        </p:nvCxnSpPr>
        <p:spPr>
          <a:xfrm flipH="1">
            <a:off x="1124494" y="3881575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413369" y="3777335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1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1472649" y="3777335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32" name="直接连接符 31"/>
          <p:cNvCxnSpPr/>
          <p:nvPr userDrawn="1"/>
        </p:nvCxnSpPr>
        <p:spPr>
          <a:xfrm flipH="1">
            <a:off x="1124494" y="5292312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413369" y="5188072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4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1472649" y="5188072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416289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88900"/>
            <a:ext cx="5842000" cy="6946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 userDrawn="1"/>
        </p:nvCxnSpPr>
        <p:spPr>
          <a:xfrm flipH="1">
            <a:off x="6613525" y="3040529"/>
            <a:ext cx="650875" cy="65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H="1">
            <a:off x="10694987" y="3205629"/>
            <a:ext cx="650875" cy="65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994400" y="2876718"/>
            <a:ext cx="6108700" cy="101566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CONTENT</a:t>
            </a:r>
          </a:p>
        </p:txBody>
      </p:sp>
      <p:cxnSp>
        <p:nvCxnSpPr>
          <p:cNvPr id="21" name="直接连接符 20"/>
          <p:cNvCxnSpPr/>
          <p:nvPr userDrawn="1"/>
        </p:nvCxnSpPr>
        <p:spPr>
          <a:xfrm flipH="1">
            <a:off x="1124494" y="1374010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13369" y="1269770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472649" y="1269770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24" name="直接连接符 23"/>
          <p:cNvCxnSpPr/>
          <p:nvPr userDrawn="1"/>
        </p:nvCxnSpPr>
        <p:spPr>
          <a:xfrm flipH="1">
            <a:off x="1124494" y="2271477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413369" y="2167237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5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1472649" y="2167237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36" name="直接连接符 35"/>
          <p:cNvCxnSpPr/>
          <p:nvPr userDrawn="1"/>
        </p:nvCxnSpPr>
        <p:spPr>
          <a:xfrm flipH="1">
            <a:off x="1124494" y="3175264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413369" y="3071024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1472649" y="3071024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39" name="直接连接符 38"/>
          <p:cNvCxnSpPr/>
          <p:nvPr userDrawn="1"/>
        </p:nvCxnSpPr>
        <p:spPr>
          <a:xfrm flipH="1">
            <a:off x="1124494" y="4103732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413369" y="3999492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1472649" y="3999492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42" name="直接连接符 41"/>
          <p:cNvCxnSpPr/>
          <p:nvPr userDrawn="1"/>
        </p:nvCxnSpPr>
        <p:spPr>
          <a:xfrm flipH="1">
            <a:off x="1124494" y="5001199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413369" y="4896959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1472649" y="4896959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262831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88900"/>
            <a:ext cx="5842000" cy="6946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 userDrawn="1"/>
        </p:nvCxnSpPr>
        <p:spPr>
          <a:xfrm flipH="1">
            <a:off x="6613525" y="3040529"/>
            <a:ext cx="650875" cy="65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H="1">
            <a:off x="10694987" y="3205629"/>
            <a:ext cx="650875" cy="65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994400" y="2876718"/>
            <a:ext cx="6108700" cy="101566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CONTENT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 flipH="1">
            <a:off x="1124494" y="950677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13369" y="846437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472649" y="846437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39" name="直接连接符 38"/>
          <p:cNvCxnSpPr/>
          <p:nvPr userDrawn="1"/>
        </p:nvCxnSpPr>
        <p:spPr>
          <a:xfrm flipH="1">
            <a:off x="1124494" y="1848144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413369" y="1743904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1472649" y="1743904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42" name="直接连接符 41"/>
          <p:cNvCxnSpPr/>
          <p:nvPr userDrawn="1"/>
        </p:nvCxnSpPr>
        <p:spPr>
          <a:xfrm flipH="1">
            <a:off x="1124494" y="2751931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413369" y="2647691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1472649" y="2647691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1124494" y="3680399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413369" y="3576159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47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1472649" y="3576159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48" name="直接连接符 47"/>
          <p:cNvCxnSpPr/>
          <p:nvPr userDrawn="1"/>
        </p:nvCxnSpPr>
        <p:spPr>
          <a:xfrm flipH="1">
            <a:off x="1124494" y="4577866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413369" y="4473626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50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1472649" y="4473626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51" name="直接连接符 50"/>
          <p:cNvCxnSpPr/>
          <p:nvPr userDrawn="1"/>
        </p:nvCxnSpPr>
        <p:spPr>
          <a:xfrm flipH="1">
            <a:off x="1124494" y="5481653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413369" y="5377413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53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1472649" y="5377413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184658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39200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-1094317" y="-433596"/>
            <a:ext cx="6108700" cy="772519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9600" u="none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5205940" y="4564102"/>
            <a:ext cx="6108700" cy="110799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 flipH="1">
            <a:off x="4318000" y="4610100"/>
            <a:ext cx="650874" cy="10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60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10140" y="628521"/>
            <a:ext cx="5538260" cy="14465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Please add </a:t>
            </a:r>
          </a:p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710140" y="2298700"/>
            <a:ext cx="71226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10140" y="628521"/>
            <a:ext cx="5538260" cy="14465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dirty="0"/>
              <a:t>Please add </a:t>
            </a:r>
          </a:p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 flipH="1">
            <a:off x="710140" y="2298700"/>
            <a:ext cx="71226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47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364720" y="243800"/>
            <a:ext cx="9462560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Please add your title here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 flipH="1">
            <a:off x="5739870" y="1206500"/>
            <a:ext cx="71226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88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95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5" r:id="rId2"/>
    <p:sldLayoutId id="2147483688" r:id="rId3"/>
    <p:sldLayoutId id="2147483689" r:id="rId4"/>
    <p:sldLayoutId id="2147483690" r:id="rId5"/>
    <p:sldLayoutId id="2147483683" r:id="rId6"/>
    <p:sldLayoutId id="2147483662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8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739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6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Quantour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Presented </a:t>
            </a:r>
            <a:r>
              <a:rPr lang="en-US" altLang="zh-CN" dirty="0" smtClean="0"/>
              <a:t>by Leftovers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32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/>
          <p:cNvSpPr/>
          <p:nvPr/>
        </p:nvSpPr>
        <p:spPr>
          <a:xfrm>
            <a:off x="827315" y="1321762"/>
            <a:ext cx="2166257" cy="76200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1"/>
          <p:cNvSpPr txBox="1">
            <a:spLocks/>
          </p:cNvSpPr>
          <p:nvPr/>
        </p:nvSpPr>
        <p:spPr>
          <a:xfrm>
            <a:off x="710140" y="628521"/>
            <a:ext cx="5538260" cy="7694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chemeClr val="accent1"/>
                </a:solidFill>
              </a:rPr>
              <a:t>策略回测</a:t>
            </a:r>
            <a:endParaRPr lang="en-US" altLang="zh-CN" sz="3200" dirty="0">
              <a:solidFill>
                <a:schemeClr val="accent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0136" y="1809815"/>
            <a:ext cx="370034" cy="3490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8466" y="1799668"/>
            <a:ext cx="6729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制定策略与回测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40137" y="2377363"/>
            <a:ext cx="370033" cy="3490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38466" y="2371318"/>
            <a:ext cx="6729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回测历史保存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40136" y="2914071"/>
            <a:ext cx="370034" cy="3490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38466" y="2942968"/>
            <a:ext cx="165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回测结果导出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40137" y="3485721"/>
            <a:ext cx="370034" cy="3490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38467" y="3514618"/>
            <a:ext cx="2188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发布和收藏策略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9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/>
          <p:cNvSpPr/>
          <p:nvPr/>
        </p:nvSpPr>
        <p:spPr>
          <a:xfrm>
            <a:off x="827315" y="1321762"/>
            <a:ext cx="2166257" cy="76200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1"/>
          <p:cNvSpPr txBox="1">
            <a:spLocks/>
          </p:cNvSpPr>
          <p:nvPr/>
        </p:nvSpPr>
        <p:spPr>
          <a:xfrm>
            <a:off x="710140" y="628521"/>
            <a:ext cx="5538260" cy="7694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chemeClr val="accent1"/>
                </a:solidFill>
              </a:rPr>
              <a:t>论坛</a:t>
            </a:r>
            <a:endParaRPr lang="en-US" altLang="zh-CN" sz="3200" dirty="0">
              <a:solidFill>
                <a:schemeClr val="accent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0136" y="1809815"/>
            <a:ext cx="370034" cy="3490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8466" y="1799668"/>
            <a:ext cx="6729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关注 </a:t>
            </a:r>
            <a:r>
              <a:rPr lang="en-US" altLang="zh-CN" dirty="0" smtClean="0"/>
              <a:t>dalao </a:t>
            </a:r>
            <a:r>
              <a:rPr lang="zh-CN" altLang="en-US" dirty="0" smtClean="0"/>
              <a:t>与粉丝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40137" y="2377363"/>
            <a:ext cx="370033" cy="3490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38466" y="2371318"/>
            <a:ext cx="6729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发</a:t>
            </a:r>
            <a:r>
              <a:rPr lang="zh-CN" altLang="en-US" dirty="0" smtClean="0"/>
              <a:t>帖，分享策略心得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48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计划执行和总结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59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/>
          <p:cNvSpPr/>
          <p:nvPr/>
        </p:nvSpPr>
        <p:spPr>
          <a:xfrm>
            <a:off x="827315" y="1321762"/>
            <a:ext cx="2166257" cy="76200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1"/>
          <p:cNvSpPr txBox="1">
            <a:spLocks/>
          </p:cNvSpPr>
          <p:nvPr/>
        </p:nvSpPr>
        <p:spPr>
          <a:xfrm>
            <a:off x="710140" y="628521"/>
            <a:ext cx="5538260" cy="7694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chemeClr val="accent1"/>
                </a:solidFill>
              </a:rPr>
              <a:t>计划执行和总结</a:t>
            </a:r>
            <a:endParaRPr lang="en-US" altLang="zh-CN" sz="3200" dirty="0">
              <a:solidFill>
                <a:schemeClr val="accent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29555" y="1797674"/>
            <a:ext cx="279400" cy="279400"/>
            <a:chOff x="6328833" y="783167"/>
            <a:chExt cx="279400" cy="279400"/>
          </a:xfrm>
        </p:grpSpPr>
        <p:sp>
          <p:nvSpPr>
            <p:cNvPr id="24" name="椭圆 23"/>
            <p:cNvSpPr/>
            <p:nvPr/>
          </p:nvSpPr>
          <p:spPr>
            <a:xfrm>
              <a:off x="6392333" y="846667"/>
              <a:ext cx="152400" cy="15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6328833" y="783167"/>
              <a:ext cx="279400" cy="2794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263595" y="1758481"/>
            <a:ext cx="807144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1~2</a:t>
            </a:r>
            <a:r>
              <a:rPr lang="zh-CN" altLang="en-US" dirty="0" smtClean="0"/>
              <a:t>周：制定初步需求，设计稿，学习前</a:t>
            </a:r>
            <a:r>
              <a:rPr lang="zh-CN" altLang="en-US" dirty="0"/>
              <a:t>置</a:t>
            </a:r>
            <a:r>
              <a:rPr lang="zh-CN" altLang="en-US" dirty="0" smtClean="0"/>
              <a:t>知识，配置环境，疯狂</a:t>
            </a:r>
            <a:r>
              <a:rPr lang="zh-CN" altLang="en-US" dirty="0"/>
              <a:t>踩</a:t>
            </a:r>
            <a:r>
              <a:rPr lang="zh-CN" altLang="en-US" dirty="0" smtClean="0"/>
              <a:t>坑</a:t>
            </a:r>
            <a:r>
              <a:rPr lang="zh-CN" altLang="en-US" dirty="0"/>
              <a:t> </a:t>
            </a:r>
            <a:r>
              <a:rPr lang="en-US" altLang="zh-CN" dirty="0" smtClean="0"/>
              <a:t>= =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27315" y="2272753"/>
            <a:ext cx="279400" cy="279400"/>
            <a:chOff x="6328833" y="783167"/>
            <a:chExt cx="279400" cy="279400"/>
          </a:xfrm>
        </p:grpSpPr>
        <p:sp>
          <p:nvSpPr>
            <p:cNvPr id="22" name="椭圆 21"/>
            <p:cNvSpPr/>
            <p:nvPr/>
          </p:nvSpPr>
          <p:spPr>
            <a:xfrm>
              <a:off x="6392333" y="846667"/>
              <a:ext cx="152400" cy="15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6328833" y="783167"/>
              <a:ext cx="279400" cy="2794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61355" y="2233560"/>
            <a:ext cx="676339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周：代码编写，股票数据爬取，完成部分图表信息展示对接。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829555" y="2747832"/>
            <a:ext cx="279400" cy="279400"/>
            <a:chOff x="6328833" y="783167"/>
            <a:chExt cx="279400" cy="279400"/>
          </a:xfrm>
        </p:grpSpPr>
        <p:sp>
          <p:nvSpPr>
            <p:cNvPr id="20" name="椭圆 19"/>
            <p:cNvSpPr/>
            <p:nvPr/>
          </p:nvSpPr>
          <p:spPr>
            <a:xfrm>
              <a:off x="6392333" y="846667"/>
              <a:ext cx="152400" cy="15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6328833" y="783167"/>
              <a:ext cx="279400" cy="2794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29555" y="3252062"/>
            <a:ext cx="279400" cy="279400"/>
            <a:chOff x="6328833" y="783167"/>
            <a:chExt cx="279400" cy="279400"/>
          </a:xfrm>
        </p:grpSpPr>
        <p:sp>
          <p:nvSpPr>
            <p:cNvPr id="18" name="椭圆 17"/>
            <p:cNvSpPr/>
            <p:nvPr/>
          </p:nvSpPr>
          <p:spPr>
            <a:xfrm>
              <a:off x="6392333" y="846667"/>
              <a:ext cx="152400" cy="15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6328833" y="783167"/>
              <a:ext cx="279400" cy="2794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1263595" y="3212869"/>
            <a:ext cx="885050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5~6</a:t>
            </a:r>
            <a:r>
              <a:rPr lang="zh-CN" altLang="en-US" dirty="0" smtClean="0"/>
              <a:t>周：制定进一步的需求（股票分析和趋势预测）、学习量化相关机器学习知识。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261355" y="2723214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周：完成股票数据对接。</a:t>
            </a:r>
            <a:endParaRPr lang="zh-CN" alt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829555" y="3739539"/>
            <a:ext cx="279400" cy="279400"/>
            <a:chOff x="6328833" y="783167"/>
            <a:chExt cx="279400" cy="279400"/>
          </a:xfrm>
        </p:grpSpPr>
        <p:sp>
          <p:nvSpPr>
            <p:cNvPr id="28" name="椭圆 27"/>
            <p:cNvSpPr/>
            <p:nvPr/>
          </p:nvSpPr>
          <p:spPr>
            <a:xfrm>
              <a:off x="6392333" y="846667"/>
              <a:ext cx="152400" cy="15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6328833" y="783167"/>
              <a:ext cx="279400" cy="2794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1263595" y="3700346"/>
            <a:ext cx="652935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第</a:t>
            </a:r>
            <a:r>
              <a:rPr lang="en-US" altLang="zh-CN" dirty="0"/>
              <a:t>7</a:t>
            </a:r>
            <a:r>
              <a:rPr lang="en-US" altLang="zh-CN" dirty="0" smtClean="0"/>
              <a:t>~</a:t>
            </a:r>
            <a:r>
              <a:rPr lang="en-US" altLang="zh-CN" dirty="0"/>
              <a:t>?</a:t>
            </a:r>
            <a:r>
              <a:rPr lang="zh-CN" altLang="en-US" dirty="0" smtClean="0"/>
              <a:t>周：制定进一步的需求（策略回测、论坛）、进一步开发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43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041650" y="3966715"/>
            <a:ext cx="6108700" cy="369332"/>
          </a:xfrm>
        </p:spPr>
        <p:txBody>
          <a:bodyPr/>
          <a:lstStyle/>
          <a:p>
            <a:r>
              <a:rPr lang="en-US" altLang="zh-CN" dirty="0"/>
              <a:t>Presented by </a:t>
            </a:r>
            <a:r>
              <a:rPr lang="en-US" altLang="zh-CN" dirty="0" smtClean="0"/>
              <a:t>Leftovers</a:t>
            </a:r>
            <a:endParaRPr lang="en-US" altLang="zh-CN" dirty="0"/>
          </a:p>
        </p:txBody>
      </p:sp>
      <p:pic>
        <p:nvPicPr>
          <p:cNvPr id="4" name="图片 3">
            <a:hlinkClick r:id="rId3"/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901" y="6512321"/>
            <a:ext cx="1415143" cy="188686"/>
          </a:xfrm>
          <a:prstGeom prst="rect">
            <a:avLst/>
          </a:prstGeom>
        </p:spPr>
      </p:pic>
      <p:sp>
        <p:nvSpPr>
          <p:cNvPr id="5" name="文本占位符 2"/>
          <p:cNvSpPr txBox="1">
            <a:spLocks/>
          </p:cNvSpPr>
          <p:nvPr/>
        </p:nvSpPr>
        <p:spPr>
          <a:xfrm>
            <a:off x="8500187" y="6453366"/>
            <a:ext cx="650163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 dirty="0" smtClean="0"/>
              <a:t>感谢</a:t>
            </a:r>
            <a:endParaRPr lang="en-US" altLang="zh-CN" sz="1400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10514044" y="6453366"/>
            <a:ext cx="1542792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 dirty="0" smtClean="0"/>
              <a:t>提供的模板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58736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技术栈和分工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功能点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 smtClean="0"/>
              <a:t>计划执行和总结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78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技术栈和分工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13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/>
          <p:cNvSpPr/>
          <p:nvPr/>
        </p:nvSpPr>
        <p:spPr>
          <a:xfrm>
            <a:off x="827315" y="1321762"/>
            <a:ext cx="2166257" cy="76200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1"/>
          <p:cNvSpPr txBox="1">
            <a:spLocks/>
          </p:cNvSpPr>
          <p:nvPr/>
        </p:nvSpPr>
        <p:spPr>
          <a:xfrm>
            <a:off x="710140" y="628521"/>
            <a:ext cx="5538260" cy="7694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chemeClr val="accent1"/>
                </a:solidFill>
              </a:rPr>
              <a:t>技术栈</a:t>
            </a:r>
            <a:endParaRPr lang="en-US" altLang="zh-CN" sz="3200" dirty="0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317" y="1754319"/>
            <a:ext cx="357248" cy="35724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01175" y="1723527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chemeClr val="accent2"/>
                </a:solidFill>
                <a:ea typeface="Microsoft YaHei" panose="020B0503020204020204" pitchFamily="34" charset="-122"/>
              </a:rPr>
              <a:t>前端</a:t>
            </a:r>
            <a:endParaRPr lang="en-US" altLang="zh-CN" sz="2000" b="1" dirty="0" smtClean="0">
              <a:solidFill>
                <a:schemeClr val="accent2"/>
              </a:solidFill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27315" y="4151155"/>
            <a:ext cx="357248" cy="35724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01173" y="4120363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chemeClr val="accent2"/>
                </a:solidFill>
                <a:ea typeface="Microsoft YaHei" panose="020B0503020204020204" pitchFamily="34" charset="-122"/>
              </a:rPr>
              <a:t>后端</a:t>
            </a:r>
            <a:endParaRPr lang="en-US" altLang="zh-CN" sz="2000" b="1" dirty="0" smtClean="0">
              <a:solidFill>
                <a:schemeClr val="accent2"/>
              </a:solidFill>
              <a:ea typeface="Microsoft YaHei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12114" y="4697996"/>
            <a:ext cx="1191127" cy="3490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76612" y="4687849"/>
            <a:ext cx="6729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Spring + SpringMVC  + Hibernate + Spring Data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412114" y="5249606"/>
            <a:ext cx="1191127" cy="3490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</a:p>
        </p:txBody>
      </p:sp>
      <p:sp>
        <p:nvSpPr>
          <p:cNvPr id="21" name="矩形 20"/>
          <p:cNvSpPr/>
          <p:nvPr/>
        </p:nvSpPr>
        <p:spPr>
          <a:xfrm>
            <a:off x="1412114" y="5780923"/>
            <a:ext cx="1191127" cy="3490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76612" y="5234386"/>
            <a:ext cx="74572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雪球 </a:t>
            </a:r>
            <a:r>
              <a:rPr lang="en-US" altLang="zh-CN" dirty="0" smtClean="0"/>
              <a:t>/ </a:t>
            </a:r>
            <a:r>
              <a:rPr lang="zh-CN" altLang="en-US" dirty="0" smtClean="0"/>
              <a:t>通联（实时数据） </a:t>
            </a:r>
            <a:r>
              <a:rPr lang="en-US" altLang="zh-CN" dirty="0" smtClean="0"/>
              <a:t>+ Wind</a:t>
            </a:r>
            <a:r>
              <a:rPr lang="zh-CN" altLang="en-US" dirty="0" smtClean="0"/>
              <a:t>（持久化数据）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412113" y="2336102"/>
            <a:ext cx="1191128" cy="3490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库和框架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76612" y="2315809"/>
            <a:ext cx="6729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React + Redux + dva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412114" y="2903650"/>
            <a:ext cx="1191128" cy="3490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组件库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676612" y="2886841"/>
            <a:ext cx="6729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Ant Design + Echarts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412113" y="3440358"/>
            <a:ext cx="1191128" cy="3490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</a:p>
        </p:txBody>
      </p:sp>
      <p:sp>
        <p:nvSpPr>
          <p:cNvPr id="28" name="矩形 27"/>
          <p:cNvSpPr/>
          <p:nvPr/>
        </p:nvSpPr>
        <p:spPr>
          <a:xfrm>
            <a:off x="2676612" y="3430211"/>
            <a:ext cx="6729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Less + Webpack + Npm + Photoshop 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806873" y="3273302"/>
            <a:ext cx="2185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都是零基础自学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363" y="3180973"/>
            <a:ext cx="518770" cy="5187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229" y="4170094"/>
            <a:ext cx="2919185" cy="2196023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2676611" y="5793908"/>
            <a:ext cx="7493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Spark / Weka / R / Python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4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/>
          <p:cNvSpPr/>
          <p:nvPr/>
        </p:nvSpPr>
        <p:spPr>
          <a:xfrm>
            <a:off x="827315" y="1321762"/>
            <a:ext cx="2166257" cy="76200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1"/>
          <p:cNvSpPr txBox="1">
            <a:spLocks/>
          </p:cNvSpPr>
          <p:nvPr/>
        </p:nvSpPr>
        <p:spPr>
          <a:xfrm>
            <a:off x="710140" y="628521"/>
            <a:ext cx="5538260" cy="7694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chemeClr val="accent1"/>
                </a:solidFill>
              </a:rPr>
              <a:t>分工</a:t>
            </a:r>
            <a:endParaRPr lang="en-US" altLang="zh-CN" sz="3200" dirty="0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317" y="1754319"/>
            <a:ext cx="357248" cy="35724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01175" y="1723527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chemeClr val="accent2"/>
                </a:solidFill>
                <a:ea typeface="Microsoft YaHei" panose="020B0503020204020204" pitchFamily="34" charset="-122"/>
              </a:rPr>
              <a:t>前端（吴志成、吴游杰）</a:t>
            </a:r>
            <a:endParaRPr lang="en-US" altLang="zh-CN" sz="2000" b="1" dirty="0" smtClean="0">
              <a:solidFill>
                <a:schemeClr val="accent2"/>
              </a:solidFill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12113" y="2336102"/>
            <a:ext cx="370034" cy="3490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10443" y="2325955"/>
            <a:ext cx="6729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参考官方文档学习框架</a:t>
            </a:r>
            <a:r>
              <a:rPr lang="en-US" altLang="zh-CN" dirty="0" smtClean="0"/>
              <a:t>/</a:t>
            </a:r>
            <a:r>
              <a:rPr lang="zh-CN" altLang="en-US" dirty="0" smtClean="0"/>
              <a:t>组件库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工具（长期过程）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412114" y="2903650"/>
            <a:ext cx="370033" cy="3490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10443" y="2897605"/>
            <a:ext cx="1317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画设计稿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412113" y="3440358"/>
            <a:ext cx="370034" cy="3490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10442" y="3469255"/>
            <a:ext cx="2596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编写代码，数据对接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27315" y="4012191"/>
            <a:ext cx="357248" cy="35724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301173" y="398139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ea typeface="Microsoft YaHei" panose="020B0503020204020204" pitchFamily="34" charset="-122"/>
              </a:rPr>
              <a:t>后</a:t>
            </a:r>
            <a:r>
              <a:rPr lang="zh-CN" altLang="en-US" sz="2000" b="1" dirty="0" smtClean="0">
                <a:solidFill>
                  <a:schemeClr val="accent2"/>
                </a:solidFill>
                <a:ea typeface="Microsoft YaHei" panose="020B0503020204020204" pitchFamily="34" charset="-122"/>
              </a:rPr>
              <a:t>端（郭浩滨、林志和）</a:t>
            </a:r>
            <a:endParaRPr lang="en-US" altLang="zh-CN" sz="2000" b="1" dirty="0" smtClean="0">
              <a:solidFill>
                <a:schemeClr val="accent2"/>
              </a:solidFill>
              <a:ea typeface="Microsoft YaHei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412111" y="4593974"/>
            <a:ext cx="370034" cy="3490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910441" y="4583827"/>
            <a:ext cx="6729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参考官方文档学习框架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工具（长期过程）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412112" y="5161522"/>
            <a:ext cx="370033" cy="3490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910441" y="5155477"/>
            <a:ext cx="6729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爬虫，数据库维护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412111" y="5698230"/>
            <a:ext cx="370034" cy="3490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910440" y="5727127"/>
            <a:ext cx="3762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编写代码，数据对接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720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/>
          <p:cNvSpPr/>
          <p:nvPr/>
        </p:nvSpPr>
        <p:spPr>
          <a:xfrm>
            <a:off x="827315" y="1321762"/>
            <a:ext cx="2166257" cy="76200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1"/>
          <p:cNvSpPr txBox="1">
            <a:spLocks/>
          </p:cNvSpPr>
          <p:nvPr/>
        </p:nvSpPr>
        <p:spPr>
          <a:xfrm>
            <a:off x="710140" y="628521"/>
            <a:ext cx="5538260" cy="7694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chemeClr val="accent1"/>
                </a:solidFill>
              </a:rPr>
              <a:t>准备</a:t>
            </a:r>
            <a:r>
              <a:rPr lang="en-US" altLang="zh-CN" sz="3200" dirty="0" smtClean="0">
                <a:solidFill>
                  <a:schemeClr val="accent1"/>
                </a:solidFill>
              </a:rPr>
              <a:t>-</a:t>
            </a:r>
            <a:r>
              <a:rPr lang="zh-CN" altLang="en-US" sz="3200" dirty="0" smtClean="0">
                <a:solidFill>
                  <a:schemeClr val="accent1"/>
                </a:solidFill>
              </a:rPr>
              <a:t>设计稿</a:t>
            </a:r>
            <a:endParaRPr lang="en-US" altLang="zh-CN" sz="3200" dirty="0">
              <a:solidFill>
                <a:schemeClr val="accent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16430" y="1774150"/>
            <a:ext cx="370034" cy="3490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14761" y="1764003"/>
            <a:ext cx="362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内容布局（精确到像素）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816431" y="2341698"/>
            <a:ext cx="370033" cy="3490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314760" y="2335653"/>
            <a:ext cx="39663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内容样式（对组件大小颜色的记录）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216" y="1013241"/>
            <a:ext cx="4992034" cy="5460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85" y="2923494"/>
            <a:ext cx="4657842" cy="363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-1094317" y="-433596"/>
            <a:ext cx="6108700" cy="7725192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功能点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24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/>
          <p:cNvSpPr/>
          <p:nvPr/>
        </p:nvSpPr>
        <p:spPr>
          <a:xfrm>
            <a:off x="827315" y="1321762"/>
            <a:ext cx="2166257" cy="76200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1"/>
          <p:cNvSpPr txBox="1">
            <a:spLocks/>
          </p:cNvSpPr>
          <p:nvPr/>
        </p:nvSpPr>
        <p:spPr>
          <a:xfrm>
            <a:off x="710140" y="628521"/>
            <a:ext cx="5538260" cy="7694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chemeClr val="accent1"/>
                </a:solidFill>
              </a:rPr>
              <a:t>股票行情和个股信息</a:t>
            </a:r>
            <a:endParaRPr lang="en-US" altLang="zh-CN" sz="3200" dirty="0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315" y="1554264"/>
            <a:ext cx="357248" cy="35724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01173" y="1523472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chemeClr val="accent2"/>
                </a:solidFill>
                <a:ea typeface="Microsoft YaHei" panose="020B0503020204020204" pitchFamily="34" charset="-122"/>
              </a:rPr>
              <a:t>股市行情</a:t>
            </a:r>
            <a:endParaRPr lang="en-US" altLang="zh-CN" sz="2000" b="1" dirty="0" smtClean="0">
              <a:solidFill>
                <a:schemeClr val="accent2"/>
              </a:solidFill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12111" y="1984334"/>
            <a:ext cx="370034" cy="3490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10441" y="1974187"/>
            <a:ext cx="6729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指数信息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412112" y="2551882"/>
            <a:ext cx="370033" cy="3490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10441" y="2545837"/>
            <a:ext cx="6729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股票排行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412111" y="3088590"/>
            <a:ext cx="370034" cy="3490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10441" y="3117487"/>
            <a:ext cx="1224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分析图表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27315" y="4151119"/>
            <a:ext cx="357248" cy="35724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01173" y="4120327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ea typeface="Microsoft YaHei" panose="020B0503020204020204" pitchFamily="34" charset="-122"/>
              </a:rPr>
              <a:t>个</a:t>
            </a:r>
            <a:r>
              <a:rPr lang="zh-CN" altLang="en-US" sz="2000" b="1" dirty="0" smtClean="0">
                <a:solidFill>
                  <a:schemeClr val="accent2"/>
                </a:solidFill>
                <a:ea typeface="Microsoft YaHei" panose="020B0503020204020204" pitchFamily="34" charset="-122"/>
              </a:rPr>
              <a:t>股信息</a:t>
            </a:r>
            <a:endParaRPr lang="en-US" altLang="zh-CN" sz="2000" b="1" dirty="0" smtClean="0">
              <a:solidFill>
                <a:schemeClr val="accent2"/>
              </a:solidFill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12111" y="4601652"/>
            <a:ext cx="370034" cy="3490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10441" y="4591505"/>
            <a:ext cx="6729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总体情况</a:t>
            </a:r>
            <a:r>
              <a:rPr lang="en-US" altLang="zh-CN" dirty="0" smtClean="0"/>
              <a:t>/</a:t>
            </a:r>
            <a:r>
              <a:rPr lang="zh-CN" altLang="en-US" dirty="0" smtClean="0"/>
              <a:t>交易情况</a:t>
            </a:r>
            <a:r>
              <a:rPr lang="en-US" altLang="zh-CN" dirty="0" smtClean="0"/>
              <a:t>/</a:t>
            </a:r>
            <a:r>
              <a:rPr lang="zh-CN" altLang="en-US" dirty="0" smtClean="0"/>
              <a:t>公司信息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412112" y="5169200"/>
            <a:ext cx="370033" cy="3490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10441" y="5163155"/>
            <a:ext cx="6729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分时</a:t>
            </a:r>
            <a:r>
              <a:rPr lang="en-US" altLang="zh-CN" dirty="0"/>
              <a:t>K</a:t>
            </a:r>
            <a:r>
              <a:rPr lang="zh-CN" altLang="en-US" dirty="0"/>
              <a:t>线图</a:t>
            </a:r>
          </a:p>
        </p:txBody>
      </p:sp>
      <p:sp>
        <p:nvSpPr>
          <p:cNvPr id="18" name="矩形 17"/>
          <p:cNvSpPr/>
          <p:nvPr/>
        </p:nvSpPr>
        <p:spPr>
          <a:xfrm>
            <a:off x="1412111" y="5705908"/>
            <a:ext cx="370034" cy="3490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910440" y="5734805"/>
            <a:ext cx="21670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自选</a:t>
            </a:r>
            <a:r>
              <a:rPr lang="zh-CN" altLang="en-US" dirty="0" smtClean="0"/>
              <a:t>股和股票对比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092" y="3385267"/>
            <a:ext cx="5440138" cy="333294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1411724" y="6210721"/>
            <a:ext cx="370034" cy="3490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10053" y="6239618"/>
            <a:ext cx="21670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新闻资讯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399290" y="3615150"/>
            <a:ext cx="370034" cy="3490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897619" y="3644047"/>
            <a:ext cx="21670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新闻资讯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891" y="637012"/>
            <a:ext cx="5205847" cy="352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5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/>
          <p:cNvSpPr/>
          <p:nvPr/>
        </p:nvSpPr>
        <p:spPr>
          <a:xfrm>
            <a:off x="827315" y="1321762"/>
            <a:ext cx="2166257" cy="76200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1"/>
          <p:cNvSpPr txBox="1">
            <a:spLocks/>
          </p:cNvSpPr>
          <p:nvPr/>
        </p:nvSpPr>
        <p:spPr>
          <a:xfrm>
            <a:off x="710140" y="628521"/>
            <a:ext cx="6605060" cy="7694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chemeClr val="accent1"/>
                </a:solidFill>
              </a:rPr>
              <a:t>股票分析和趋势预测（重点</a:t>
            </a:r>
            <a:r>
              <a:rPr lang="en-US" altLang="zh-CN" sz="3200" dirty="0" smtClean="0">
                <a:solidFill>
                  <a:schemeClr val="accent1"/>
                </a:solidFill>
              </a:rPr>
              <a:t>/</a:t>
            </a:r>
            <a:r>
              <a:rPr lang="zh-CN" altLang="en-US" sz="3200" dirty="0" smtClean="0">
                <a:solidFill>
                  <a:schemeClr val="accent1"/>
                </a:solidFill>
              </a:rPr>
              <a:t>亮点）</a:t>
            </a:r>
            <a:endParaRPr lang="en-US" altLang="zh-CN" sz="3200" dirty="0">
              <a:solidFill>
                <a:schemeClr val="accent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40136" y="1809815"/>
            <a:ext cx="370034" cy="3490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338467" y="1799668"/>
            <a:ext cx="1955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舆情分析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827316" y="3116586"/>
            <a:ext cx="370033" cy="3490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325645" y="3110541"/>
            <a:ext cx="2188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股票价格预测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827316" y="4130865"/>
            <a:ext cx="370034" cy="3490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308480" y="4159762"/>
            <a:ext cx="165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股票策略验证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325646" y="4993064"/>
            <a:ext cx="2188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144" name="矩形 143"/>
          <p:cNvSpPr/>
          <p:nvPr/>
        </p:nvSpPr>
        <p:spPr>
          <a:xfrm>
            <a:off x="1481535" y="2285029"/>
            <a:ext cx="51711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通过第三方接口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爬虫获取新闻情感指数</a:t>
            </a:r>
            <a:endParaRPr lang="zh-CN" altLang="en-US" sz="1400" dirty="0"/>
          </a:p>
        </p:txBody>
      </p:sp>
      <p:sp>
        <p:nvSpPr>
          <p:cNvPr id="145" name="矩形 144"/>
          <p:cNvSpPr/>
          <p:nvPr/>
        </p:nvSpPr>
        <p:spPr>
          <a:xfrm>
            <a:off x="1481535" y="2625078"/>
            <a:ext cx="51711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收集个股新闻 </a:t>
            </a:r>
            <a:r>
              <a:rPr lang="en-US" altLang="zh-CN" sz="1400" dirty="0" smtClean="0">
                <a:sym typeface="Wingdings" panose="05000000000000000000" pitchFamily="2" charset="2"/>
              </a:rPr>
              <a:t> </a:t>
            </a:r>
            <a:r>
              <a:rPr lang="zh-CN" altLang="en-US" sz="1400" dirty="0" smtClean="0">
                <a:sym typeface="Wingdings" panose="05000000000000000000" pitchFamily="2" charset="2"/>
              </a:rPr>
              <a:t>自然语言处理 </a:t>
            </a:r>
            <a:r>
              <a:rPr lang="en-US" altLang="zh-CN" sz="1400" dirty="0" smtClean="0">
                <a:sym typeface="Wingdings" panose="05000000000000000000" pitchFamily="2" charset="2"/>
              </a:rPr>
              <a:t> </a:t>
            </a:r>
            <a:r>
              <a:rPr lang="zh-CN" altLang="en-US" sz="1400" dirty="0" smtClean="0">
                <a:sym typeface="Wingdings" panose="05000000000000000000" pitchFamily="2" charset="2"/>
              </a:rPr>
              <a:t>新闻情感指数</a:t>
            </a:r>
            <a:endParaRPr lang="zh-CN" altLang="en-US" sz="1400" dirty="0"/>
          </a:p>
        </p:txBody>
      </p:sp>
      <p:sp>
        <p:nvSpPr>
          <p:cNvPr id="146" name="矩形 145"/>
          <p:cNvSpPr/>
          <p:nvPr/>
        </p:nvSpPr>
        <p:spPr>
          <a:xfrm>
            <a:off x="1481535" y="3680186"/>
            <a:ext cx="51711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训练数据集 </a:t>
            </a:r>
            <a:r>
              <a:rPr lang="en-US" altLang="zh-CN" sz="1400" dirty="0" smtClean="0">
                <a:sym typeface="Wingdings" panose="05000000000000000000" pitchFamily="2" charset="2"/>
              </a:rPr>
              <a:t> ML</a:t>
            </a:r>
            <a:r>
              <a:rPr lang="zh-CN" altLang="en-US" sz="1400" dirty="0" smtClean="0">
                <a:sym typeface="Wingdings" panose="05000000000000000000" pitchFamily="2" charset="2"/>
              </a:rPr>
              <a:t>模型 </a:t>
            </a:r>
            <a:r>
              <a:rPr lang="en-US" altLang="zh-CN" sz="1400" dirty="0" smtClean="0">
                <a:sym typeface="Wingdings" panose="05000000000000000000" pitchFamily="2" charset="2"/>
              </a:rPr>
              <a:t> </a:t>
            </a:r>
            <a:r>
              <a:rPr lang="zh-CN" altLang="en-US" sz="1400" dirty="0" smtClean="0">
                <a:sym typeface="Wingdings" panose="05000000000000000000" pitchFamily="2" charset="2"/>
              </a:rPr>
              <a:t>预测价格趋势</a:t>
            </a:r>
            <a:endParaRPr lang="zh-CN" altLang="en-US" sz="1400" dirty="0"/>
          </a:p>
        </p:txBody>
      </p:sp>
      <p:sp>
        <p:nvSpPr>
          <p:cNvPr id="147" name="矩形 146"/>
          <p:cNvSpPr/>
          <p:nvPr/>
        </p:nvSpPr>
        <p:spPr>
          <a:xfrm>
            <a:off x="1481535" y="4700893"/>
            <a:ext cx="40981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股票历史数据 </a:t>
            </a:r>
            <a:r>
              <a:rPr lang="en-US" altLang="zh-CN" sz="1400" dirty="0" smtClean="0">
                <a:sym typeface="Wingdings" panose="05000000000000000000" pitchFamily="2" charset="2"/>
              </a:rPr>
              <a:t> </a:t>
            </a:r>
            <a:r>
              <a:rPr lang="zh-CN" altLang="en-US" sz="1400" dirty="0" smtClean="0">
                <a:sym typeface="Wingdings" panose="05000000000000000000" pitchFamily="2" charset="2"/>
              </a:rPr>
              <a:t>运用预测模型 </a:t>
            </a:r>
            <a:r>
              <a:rPr lang="en-US" altLang="zh-CN" sz="1400" dirty="0" smtClean="0">
                <a:sym typeface="Wingdings" panose="05000000000000000000" pitchFamily="2" charset="2"/>
              </a:rPr>
              <a:t> </a:t>
            </a:r>
            <a:r>
              <a:rPr lang="zh-CN" altLang="en-US" sz="1400" dirty="0" smtClean="0">
                <a:sym typeface="Wingdings" panose="05000000000000000000" pitchFamily="2" charset="2"/>
              </a:rPr>
              <a:t>检测结果吻合度  </a:t>
            </a:r>
            <a:endParaRPr lang="zh-CN" altLang="en-US" sz="1400" dirty="0"/>
          </a:p>
        </p:txBody>
      </p:sp>
      <p:sp>
        <p:nvSpPr>
          <p:cNvPr id="148" name="矩形 147"/>
          <p:cNvSpPr/>
          <p:nvPr/>
        </p:nvSpPr>
        <p:spPr>
          <a:xfrm>
            <a:off x="827316" y="5163555"/>
            <a:ext cx="370034" cy="3490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1308480" y="5192452"/>
            <a:ext cx="165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数据</a:t>
            </a:r>
            <a:r>
              <a:rPr lang="zh-CN" altLang="en-US" dirty="0"/>
              <a:t>可视化</a:t>
            </a:r>
          </a:p>
        </p:txBody>
      </p:sp>
      <p:pic>
        <p:nvPicPr>
          <p:cNvPr id="151" name="图片 1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96" y="3853568"/>
            <a:ext cx="5524979" cy="2331922"/>
          </a:xfrm>
          <a:prstGeom prst="rect">
            <a:avLst/>
          </a:prstGeom>
        </p:spPr>
      </p:pic>
      <p:pic>
        <p:nvPicPr>
          <p:cNvPr id="1026" name="Picture 2" descr="“machine learning model”的图片搜索结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396" y="1669579"/>
            <a:ext cx="5426130" cy="206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08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fzv42tnd"/>
</p:tagLst>
</file>

<file path=ppt/theme/theme1.xml><?xml version="1.0" encoding="utf-8"?>
<a:theme xmlns:a="http://schemas.openxmlformats.org/drawingml/2006/main" name="模板页面">
  <a:themeElements>
    <a:clrScheme name="12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947D"/>
      </a:accent1>
      <a:accent2>
        <a:srgbClr val="292C33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63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457</TotalTime>
  <Words>445</Words>
  <Application>Microsoft Office PowerPoint</Application>
  <PresentationFormat>宽屏</PresentationFormat>
  <Paragraphs>121</Paragraphs>
  <Slides>14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等线</vt:lpstr>
      <vt:lpstr>宋体</vt:lpstr>
      <vt:lpstr>Microsoft YaHei</vt:lpstr>
      <vt:lpstr>Microsoft YaHei</vt:lpstr>
      <vt:lpstr>Arial</vt:lpstr>
      <vt:lpstr>Century Gothic</vt:lpstr>
      <vt:lpstr>Segoe UI Light</vt:lpstr>
      <vt:lpstr>Times New Roman</vt:lpstr>
      <vt:lpstr>Wingdings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jone</cp:lastModifiedBy>
  <cp:revision>86</cp:revision>
  <dcterms:created xsi:type="dcterms:W3CDTF">2015-08-18T02:51:41Z</dcterms:created>
  <dcterms:modified xsi:type="dcterms:W3CDTF">2017-05-18T05:09:37Z</dcterms:modified>
  <cp:category/>
</cp:coreProperties>
</file>