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  <p:sldId id="268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69" r:id="rId24"/>
    <p:sldId id="279" r:id="rId25"/>
    <p:sldId id="280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DC39-8CE7-4A19-AEA6-7C0A3A21CC19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CEDB-4079-45D2-83B0-A91AE276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48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DC39-8CE7-4A19-AEA6-7C0A3A21CC19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CEDB-4079-45D2-83B0-A91AE276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36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DC39-8CE7-4A19-AEA6-7C0A3A21CC19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CEDB-4079-45D2-83B0-A91AE276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75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DC39-8CE7-4A19-AEA6-7C0A3A21CC19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CEDB-4079-45D2-83B0-A91AE276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03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DC39-8CE7-4A19-AEA6-7C0A3A21CC19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CEDB-4079-45D2-83B0-A91AE276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30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DC39-8CE7-4A19-AEA6-7C0A3A21CC19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CEDB-4079-45D2-83B0-A91AE276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14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DC39-8CE7-4A19-AEA6-7C0A3A21CC19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CEDB-4079-45D2-83B0-A91AE276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30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DC39-8CE7-4A19-AEA6-7C0A3A21CC19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CEDB-4079-45D2-83B0-A91AE276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85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DC39-8CE7-4A19-AEA6-7C0A3A21CC19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CEDB-4079-45D2-83B0-A91AE276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66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DC39-8CE7-4A19-AEA6-7C0A3A21CC19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CEDB-4079-45D2-83B0-A91AE276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78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DC39-8CE7-4A19-AEA6-7C0A3A21CC19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CEDB-4079-45D2-83B0-A91AE276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06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6DC39-8CE7-4A19-AEA6-7C0A3A21CC19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6CEDB-4079-45D2-83B0-A91AE276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32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67132" y="1795223"/>
            <a:ext cx="9144000" cy="2387600"/>
          </a:xfrm>
        </p:spPr>
        <p:txBody>
          <a:bodyPr/>
          <a:lstStyle/>
          <a:p>
            <a:r>
              <a:rPr lang="ru-RU" dirty="0"/>
              <a:t>Программирование задач линейной структуры</a:t>
            </a:r>
          </a:p>
        </p:txBody>
      </p:sp>
    </p:spTree>
    <p:extLst>
      <p:ext uri="{BB962C8B-B14F-4D97-AF65-F5344CB8AC3E}">
        <p14:creationId xmlns:p14="http://schemas.microsoft.com/office/powerpoint/2010/main" val="114775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8" y="1720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Компонент </a:t>
            </a: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Panel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b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(контейнер общего назначения)</a:t>
            </a:r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28443" y="1833373"/>
            <a:ext cx="113351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703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457200">
              <a:buFontTx/>
              <a:buChar char="•"/>
            </a:pPr>
            <a:r>
              <a:rPr lang="ru-RU" altLang="ru-RU" sz="2000" dirty="0">
                <a:solidFill>
                  <a:srgbClr val="000000"/>
                </a:solidFill>
                <a:ea typeface="Calibri" panose="020F0502020204030204" pitchFamily="34" charset="0"/>
              </a:rPr>
              <a:t>Используется для размещения на ней сгруппированных компонент.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185925"/>
              </p:ext>
            </p:extLst>
          </p:nvPr>
        </p:nvGraphicFramePr>
        <p:xfrm>
          <a:off x="563260" y="3027462"/>
          <a:ext cx="10676958" cy="1081278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918905">
                  <a:extLst>
                    <a:ext uri="{9D8B030D-6E8A-4147-A177-3AD203B41FA5}">
                      <a16:colId xmlns:a16="http://schemas.microsoft.com/office/drawing/2014/main" val="3753063790"/>
                    </a:ext>
                  </a:extLst>
                </a:gridCol>
                <a:gridCol w="2673032">
                  <a:extLst>
                    <a:ext uri="{9D8B030D-6E8A-4147-A177-3AD203B41FA5}">
                      <a16:colId xmlns:a16="http://schemas.microsoft.com/office/drawing/2014/main" val="850452285"/>
                    </a:ext>
                  </a:extLst>
                </a:gridCol>
                <a:gridCol w="6085021">
                  <a:extLst>
                    <a:ext uri="{9D8B030D-6E8A-4147-A177-3AD203B41FA5}">
                      <a16:colId xmlns:a16="http://schemas.microsoft.com/office/drawing/2014/main" val="334214803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BevelOuter 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73025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Внешняя рамка 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73025" marT="34290" marB="0"/>
                </a:tc>
                <a:tc rowSpan="2">
                  <a:txBody>
                    <a:bodyPr/>
                    <a:lstStyle/>
                    <a:p>
                      <a:pPr marR="131191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bvRaised</a:t>
                      </a:r>
                      <a:r>
                        <a:rPr lang="ru-RU" sz="2000" dirty="0">
                          <a:effectLst/>
                        </a:rPr>
                        <a:t> – выпуклая  </a:t>
                      </a:r>
                      <a:r>
                        <a:rPr lang="ru-RU" sz="2000" dirty="0" err="1">
                          <a:effectLst/>
                        </a:rPr>
                        <a:t>bvLowered</a:t>
                      </a:r>
                      <a:r>
                        <a:rPr lang="ru-RU" sz="2000" dirty="0">
                          <a:effectLst/>
                        </a:rPr>
                        <a:t> – вдавленная  </a:t>
                      </a:r>
                      <a:r>
                        <a:rPr lang="ru-RU" sz="2000" dirty="0" err="1">
                          <a:effectLst/>
                        </a:rPr>
                        <a:t>bvNone</a:t>
                      </a:r>
                      <a:r>
                        <a:rPr lang="ru-RU" sz="2000" dirty="0">
                          <a:effectLst/>
                        </a:rPr>
                        <a:t> – отсутствует 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73025" marT="34290" marB="0"/>
                </a:tc>
                <a:extLst>
                  <a:ext uri="{0D108BD9-81ED-4DB2-BD59-A6C34878D82A}">
                    <a16:rowId xmlns:a16="http://schemas.microsoft.com/office/drawing/2014/main" val="171390009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BevelInner 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73025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Внутренняя рамка 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73025" marT="3429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6691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BevelWidth 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73025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Ширина рамки 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73025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73025" marT="34290" marB="0"/>
                </a:tc>
                <a:extLst>
                  <a:ext uri="{0D108BD9-81ED-4DB2-BD59-A6C34878D82A}">
                    <a16:rowId xmlns:a16="http://schemas.microsoft.com/office/drawing/2014/main" val="2090673556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28443" y="2569239"/>
            <a:ext cx="107905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Основные свойства компонента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Panel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ru-RU" altLang="ru-RU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140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8" y="1720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Компонент </a:t>
            </a: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Button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b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(командная кнопка)</a:t>
            </a:r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28443" y="1833373"/>
            <a:ext cx="113351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703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457200">
              <a:buFontTx/>
              <a:buChar char="•"/>
            </a:pPr>
            <a:r>
              <a:rPr lang="ru-RU" altLang="ru-RU" sz="2000" dirty="0">
                <a:solidFill>
                  <a:srgbClr val="000000"/>
                </a:solidFill>
                <a:ea typeface="Calibri" panose="020F0502020204030204" pitchFamily="34" charset="0"/>
              </a:rPr>
              <a:t>Используется для задания реакции на событие. 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667015"/>
              </p:ext>
            </p:extLst>
          </p:nvPr>
        </p:nvGraphicFramePr>
        <p:xfrm>
          <a:off x="715858" y="5326319"/>
          <a:ext cx="11228847" cy="1081278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794429">
                  <a:extLst>
                    <a:ext uri="{9D8B030D-6E8A-4147-A177-3AD203B41FA5}">
                      <a16:colId xmlns:a16="http://schemas.microsoft.com/office/drawing/2014/main" val="1965253742"/>
                    </a:ext>
                  </a:extLst>
                </a:gridCol>
                <a:gridCol w="9434418">
                  <a:extLst>
                    <a:ext uri="{9D8B030D-6E8A-4147-A177-3AD203B41FA5}">
                      <a16:colId xmlns:a16="http://schemas.microsoft.com/office/drawing/2014/main" val="314193317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Caption  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73025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Надпись на кнопке </a:t>
                      </a:r>
                      <a:endParaRPr lang="ru-RU" sz="18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73025" marT="34290" marB="0"/>
                </a:tc>
                <a:extLst>
                  <a:ext uri="{0D108BD9-81ED-4DB2-BD59-A6C34878D82A}">
                    <a16:rowId xmlns:a16="http://schemas.microsoft.com/office/drawing/2014/main" val="639745033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Height  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73025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Высота кнопки 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73025" marT="34290" marB="0"/>
                </a:tc>
                <a:extLst>
                  <a:ext uri="{0D108BD9-81ED-4DB2-BD59-A6C34878D82A}">
                    <a16:rowId xmlns:a16="http://schemas.microsoft.com/office/drawing/2014/main" val="25591120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Width  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73025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Ширина кнопки 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73025" marT="34290" marB="0"/>
                </a:tc>
                <a:extLst>
                  <a:ext uri="{0D108BD9-81ED-4DB2-BD59-A6C34878D82A}">
                    <a16:rowId xmlns:a16="http://schemas.microsoft.com/office/drawing/2014/main" val="3866653976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87534"/>
              </p:ext>
            </p:extLst>
          </p:nvPr>
        </p:nvGraphicFramePr>
        <p:xfrm>
          <a:off x="715858" y="2893983"/>
          <a:ext cx="11228847" cy="173355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793607">
                  <a:extLst>
                    <a:ext uri="{9D8B030D-6E8A-4147-A177-3AD203B41FA5}">
                      <a16:colId xmlns:a16="http://schemas.microsoft.com/office/drawing/2014/main" val="19323523"/>
                    </a:ext>
                  </a:extLst>
                </a:gridCol>
                <a:gridCol w="9435240">
                  <a:extLst>
                    <a:ext uri="{9D8B030D-6E8A-4147-A177-3AD203B41FA5}">
                      <a16:colId xmlns:a16="http://schemas.microsoft.com/office/drawing/2014/main" val="3050768965"/>
                    </a:ext>
                  </a:extLst>
                </a:gridCol>
              </a:tblGrid>
              <a:tr h="356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OnClick  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22225" marT="34290" marB="0"/>
                </a:tc>
                <a:tc>
                  <a:txBody>
                    <a:bodyPr/>
                    <a:lstStyle/>
                    <a:p>
                      <a:pPr indent="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Происходит, когда пользователь щелкает основной (левой) кнопкой мыши на объекте </a:t>
                      </a:r>
                      <a:endParaRPr lang="ru-RU" sz="18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22225" marT="34290" marB="0"/>
                </a:tc>
                <a:extLst>
                  <a:ext uri="{0D108BD9-81ED-4DB2-BD59-A6C34878D82A}">
                    <a16:rowId xmlns:a16="http://schemas.microsoft.com/office/drawing/2014/main" val="3765683223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OnDbClick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22225" marT="34290" marB="0"/>
                </a:tc>
                <a:tc>
                  <a:txBody>
                    <a:bodyPr/>
                    <a:lstStyle/>
                    <a:p>
                      <a:pPr indent="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Происходит, когда пользователь дважды щелкает основной (левой) кнопкой мыши на объекте 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22225" marT="34290" marB="0"/>
                </a:tc>
                <a:extLst>
                  <a:ext uri="{0D108BD9-81ED-4DB2-BD59-A6C34878D82A}">
                    <a16:rowId xmlns:a16="http://schemas.microsoft.com/office/drawing/2014/main" val="26042831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OnClose 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22225" marT="34290" marB="0"/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Закрытие окна формы 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22225" marT="34290" marB="0"/>
                </a:tc>
                <a:extLst>
                  <a:ext uri="{0D108BD9-81ED-4DB2-BD59-A6C34878D82A}">
                    <a16:rowId xmlns:a16="http://schemas.microsoft.com/office/drawing/2014/main" val="3315310204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28442" y="2463997"/>
            <a:ext cx="1133510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63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Основные свойства компонента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Button</a:t>
            </a: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63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63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b="1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0" marR="0" lvl="0" indent="63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63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b="1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0" marR="0" lvl="0" indent="63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63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b="1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0" marR="0" lvl="0" indent="63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ru-RU" altLang="ru-RU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63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Основные события компонента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Button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ru-RU" altLang="ru-RU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210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Арифметические операции 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Функции будут работать только в том случае, если в тексте основной программы после ключевого слова </a:t>
            </a:r>
            <a:r>
              <a:rPr lang="ru-RU" dirty="0" err="1"/>
              <a:t>uses</a:t>
            </a:r>
            <a:r>
              <a:rPr lang="ru-RU" dirty="0"/>
              <a:t> (список модулей) указать имя </a:t>
            </a:r>
            <a:r>
              <a:rPr lang="ru-RU" b="1" dirty="0" err="1"/>
              <a:t>Math</a:t>
            </a:r>
            <a:r>
              <a:rPr lang="ru-RU" dirty="0"/>
              <a:t>. </a:t>
            </a:r>
          </a:p>
          <a:p>
            <a:endParaRPr lang="ru-RU" dirty="0"/>
          </a:p>
          <a:p>
            <a:r>
              <a:rPr lang="ru-RU" b="1" u="sng" dirty="0"/>
              <a:t>Пример</a:t>
            </a:r>
            <a:r>
              <a:rPr lang="en-US" b="1" u="sng" dirty="0"/>
              <a:t>.</a:t>
            </a:r>
            <a:r>
              <a:rPr lang="en-US" b="1" dirty="0"/>
              <a:t> uses Math</a:t>
            </a:r>
            <a:r>
              <a:rPr lang="en-US" dirty="0"/>
              <a:t>, Classes, </a:t>
            </a:r>
            <a:r>
              <a:rPr lang="en-US" dirty="0" err="1"/>
              <a:t>SysUtils</a:t>
            </a:r>
            <a:r>
              <a:rPr lang="en-US" dirty="0"/>
              <a:t>, </a:t>
            </a:r>
            <a:r>
              <a:rPr lang="en-US" dirty="0" err="1"/>
              <a:t>LResources</a:t>
            </a:r>
            <a:r>
              <a:rPr lang="en-US" dirty="0"/>
              <a:t>, Forms, Controls, Graphics, Dialogs, </a:t>
            </a:r>
            <a:r>
              <a:rPr lang="en-US" dirty="0" err="1"/>
              <a:t>StdCtrls</a:t>
            </a:r>
            <a:r>
              <a:rPr lang="en-US" dirty="0"/>
              <a:t>;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3949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Задание 1. Вычислить значение функции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5" name="Picture 34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257" y="3075597"/>
            <a:ext cx="3533954" cy="264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2945861"/>
            <a:ext cx="610606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Свойства выбранных компонент: 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Form1 –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Caption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– Значение функции 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Label1 –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Caption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– Введите значение х  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Label2 –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Caption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– Значение функции f 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Button1 – Caption –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Вычислить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Edit1 – Text –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пусто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Edit2 –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Text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– пусто 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7" y="1393825"/>
            <a:ext cx="3476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85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Задание 1. Вычислить значение функции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6" y="1393825"/>
            <a:ext cx="3476625" cy="132397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37867" y="2883973"/>
            <a:ext cx="11516264" cy="3766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55245" indent="-342900" algn="just">
              <a:lnSpc>
                <a:spcPct val="137000"/>
              </a:lnSpc>
              <a:spcAft>
                <a:spcPts val="605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При написании процедур необходимо помнить, что все вводимые данные воспринимаются как строки. </a:t>
            </a:r>
          </a:p>
          <a:p>
            <a:pPr marL="342900" marR="55245" indent="-342900" algn="just">
              <a:lnSpc>
                <a:spcPct val="137000"/>
              </a:lnSpc>
              <a:spcAft>
                <a:spcPts val="605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Поэтому необходимо переводить вводимые числовые данные из строки в числа, а выводимый результат переводить из числа в строку. </a:t>
            </a:r>
          </a:p>
          <a:p>
            <a:pPr marR="55245" algn="just">
              <a:lnSpc>
                <a:spcPct val="137000"/>
              </a:lnSpc>
              <a:spcAft>
                <a:spcPts val="605"/>
              </a:spcAft>
            </a:pPr>
            <a:endParaRPr lang="ru-RU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49263" marR="458470" indent="-6350">
              <a:lnSpc>
                <a:spcPct val="107000"/>
              </a:lnSpc>
              <a:spcAft>
                <a:spcPts val="440"/>
              </a:spcAft>
            </a:pPr>
            <a:r>
              <a:rPr lang="ru-RU" sz="20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StrToInt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– перевод строки в целое число </a:t>
            </a:r>
            <a:endParaRPr lang="ru-RU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49263" marR="458470" indent="-6350">
              <a:lnSpc>
                <a:spcPct val="107000"/>
              </a:lnSpc>
              <a:spcAft>
                <a:spcPts val="440"/>
              </a:spcAft>
            </a:pPr>
            <a:r>
              <a:rPr lang="ru-RU" sz="20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StrToFloat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– перевод строки в вещественное число </a:t>
            </a:r>
            <a:r>
              <a:rPr lang="ru-RU" sz="2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IntToStr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– перевод целого числа в строку </a:t>
            </a:r>
            <a:endParaRPr lang="ru-RU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49263" marR="458470" indent="-6350">
              <a:lnSpc>
                <a:spcPct val="107000"/>
              </a:lnSpc>
              <a:spcAft>
                <a:spcPts val="0"/>
              </a:spcAft>
            </a:pPr>
            <a:r>
              <a:rPr lang="ru-RU" sz="20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FloatToStr</a:t>
            </a:r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– перевод вещественного числа в строку </a:t>
            </a:r>
            <a:endParaRPr lang="ru-RU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236980" marR="458470">
              <a:lnSpc>
                <a:spcPct val="107000"/>
              </a:lnSpc>
              <a:spcAft>
                <a:spcPts val="275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	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ru-RU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221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Задание 1. Вычислить значение функции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6" y="1393825"/>
            <a:ext cx="3476625" cy="1323975"/>
          </a:xfrm>
          <a:prstGeom prst="rect">
            <a:avLst/>
          </a:prstGeom>
        </p:spPr>
      </p:pic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536277" y="2717800"/>
            <a:ext cx="598170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procedure TForm1.Button1Click(Sender: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TObject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);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var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x:integer;       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f:real;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ru-RU" sz="2000" dirty="0">
                <a:solidFill>
                  <a:srgbClr val="000000"/>
                </a:solidFill>
                <a:ea typeface="Calibri" panose="020F0502020204030204" pitchFamily="34" charset="0"/>
              </a:rPr>
              <a:t>begin </a:t>
            </a:r>
            <a:endParaRPr lang="ru-RU" altLang="ru-RU" sz="2000" dirty="0"/>
          </a:p>
          <a:p>
            <a:pPr lvl="0" indent="361950">
              <a:lnSpc>
                <a:spcPct val="150000"/>
              </a:lnSpc>
            </a:pPr>
            <a:r>
              <a:rPr lang="en-US" altLang="ru-RU" sz="2000" dirty="0">
                <a:solidFill>
                  <a:srgbClr val="000000"/>
                </a:solidFill>
                <a:ea typeface="Calibri" panose="020F0502020204030204" pitchFamily="34" charset="0"/>
              </a:rPr>
              <a:t>x:=strtoint(edit1.text); </a:t>
            </a:r>
            <a:endParaRPr lang="ru-RU" altLang="ru-RU" sz="2000" dirty="0"/>
          </a:p>
          <a:p>
            <a:pPr lvl="0" indent="361950">
              <a:lnSpc>
                <a:spcPct val="150000"/>
              </a:lnSpc>
            </a:pPr>
            <a:r>
              <a:rPr lang="en-US" altLang="ru-RU" sz="2000" dirty="0">
                <a:solidFill>
                  <a:srgbClr val="000000"/>
                </a:solidFill>
                <a:ea typeface="Calibri" panose="020F0502020204030204" pitchFamily="34" charset="0"/>
              </a:rPr>
              <a:t>f:=1/(sqr(x+1)+2)+exp(5*ln(x))-sqrt(x); </a:t>
            </a:r>
            <a:endParaRPr lang="ru-RU" altLang="ru-RU" sz="20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lvl="0" indent="361950">
              <a:lnSpc>
                <a:spcPct val="150000"/>
              </a:lnSpc>
            </a:pPr>
            <a:r>
              <a:rPr lang="en-US" altLang="ru-RU" sz="2000" dirty="0">
                <a:solidFill>
                  <a:srgbClr val="000000"/>
                </a:solidFill>
                <a:ea typeface="Calibri" panose="020F0502020204030204" pitchFamily="34" charset="0"/>
              </a:rPr>
              <a:t>edit2.text:=</a:t>
            </a:r>
            <a:r>
              <a:rPr lang="en-US" altLang="ru-RU" sz="2000" dirty="0" err="1">
                <a:solidFill>
                  <a:srgbClr val="000000"/>
                </a:solidFill>
                <a:ea typeface="Calibri" panose="020F0502020204030204" pitchFamily="34" charset="0"/>
              </a:rPr>
              <a:t>floattostr</a:t>
            </a:r>
            <a:r>
              <a:rPr lang="en-US" altLang="ru-RU" sz="2000" dirty="0">
                <a:solidFill>
                  <a:srgbClr val="000000"/>
                </a:solidFill>
                <a:ea typeface="Calibri" panose="020F0502020204030204" pitchFamily="34" charset="0"/>
              </a:rPr>
              <a:t>(f); </a:t>
            </a:r>
            <a:endParaRPr lang="ru-RU" altLang="ru-RU" sz="20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ru-RU" sz="2000" dirty="0">
                <a:solidFill>
                  <a:srgbClr val="000000"/>
                </a:solidFill>
                <a:ea typeface="Calibri" panose="020F0502020204030204" pitchFamily="34" charset="0"/>
              </a:rPr>
              <a:t>end</a:t>
            </a:r>
            <a:r>
              <a:rPr lang="ru-RU" altLang="ru-RU" sz="2000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6517979" y="2717800"/>
            <a:ext cx="5434642" cy="374871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888365">
              <a:lnSpc>
                <a:spcPct val="132000"/>
              </a:lnSpc>
              <a:spcAft>
                <a:spcPts val="25"/>
              </a:spcAft>
            </a:pPr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Задание 2. </a:t>
            </a:r>
          </a:p>
          <a:p>
            <a:pPr marL="342900" marR="888365" indent="-342900">
              <a:lnSpc>
                <a:spcPct val="132000"/>
              </a:lnSpc>
              <a:spcAft>
                <a:spcPts val="25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Добавить на форму командную кнопку </a:t>
            </a:r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Button2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</a:p>
          <a:p>
            <a:pPr marL="342900" marR="888365" indent="-342900">
              <a:lnSpc>
                <a:spcPct val="132000"/>
              </a:lnSpc>
              <a:spcAft>
                <a:spcPts val="25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Задать для нее надпись </a:t>
            </a:r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Очистить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 Задать для кнопки </a:t>
            </a:r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Очистить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реакцию на событие – при нажатии на кнопку должны очищаться компоненты Edit1 и Edit2 и курсор помещаться в компоненту Edit1. </a:t>
            </a:r>
            <a:endParaRPr lang="ru-RU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166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91188"/>
            <a:ext cx="10515600" cy="482584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Задание 2</a:t>
            </a:r>
            <a:br>
              <a:rPr kumimoji="0" lang="ru-RU" altLang="ru-RU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5877" y="935934"/>
            <a:ext cx="10515600" cy="1269188"/>
          </a:xfrm>
        </p:spPr>
        <p:txBody>
          <a:bodyPr/>
          <a:lstStyle/>
          <a:p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Известны длины сторон треугольника a, b и с. </a:t>
            </a:r>
            <a:b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Вычислить площадь S, периметр P и величины углов α, β и γ (в градусах) треугольника.</a:t>
            </a:r>
            <a:endParaRPr lang="ru-RU" dirty="0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Group 75747"/>
          <p:cNvGrpSpPr/>
          <p:nvPr/>
        </p:nvGrpSpPr>
        <p:grpSpPr>
          <a:xfrm>
            <a:off x="7869116" y="2466482"/>
            <a:ext cx="3025580" cy="1648317"/>
            <a:chOff x="0" y="0"/>
            <a:chExt cx="1929384" cy="1121664"/>
          </a:xfrm>
        </p:grpSpPr>
        <p:sp>
          <p:nvSpPr>
            <p:cNvPr id="6" name="Shape 3778"/>
            <p:cNvSpPr/>
            <p:nvPr/>
          </p:nvSpPr>
          <p:spPr>
            <a:xfrm>
              <a:off x="0" y="0"/>
              <a:ext cx="1487424" cy="545592"/>
            </a:xfrm>
            <a:custGeom>
              <a:avLst/>
              <a:gdLst/>
              <a:ahLst/>
              <a:cxnLst/>
              <a:rect l="0" t="0" r="0" b="0"/>
              <a:pathLst>
                <a:path w="1487424" h="545592">
                  <a:moveTo>
                    <a:pt x="0" y="545592"/>
                  </a:moveTo>
                  <a:lnTo>
                    <a:pt x="1487424" y="0"/>
                  </a:lnTo>
                </a:path>
              </a:pathLst>
            </a:custGeom>
            <a:ln w="9143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7" name="Shape 3779"/>
            <p:cNvSpPr/>
            <p:nvPr/>
          </p:nvSpPr>
          <p:spPr>
            <a:xfrm>
              <a:off x="0" y="545592"/>
              <a:ext cx="1929384" cy="576072"/>
            </a:xfrm>
            <a:custGeom>
              <a:avLst/>
              <a:gdLst/>
              <a:ahLst/>
              <a:cxnLst/>
              <a:rect l="0" t="0" r="0" b="0"/>
              <a:pathLst>
                <a:path w="1929384" h="576072">
                  <a:moveTo>
                    <a:pt x="0" y="0"/>
                  </a:moveTo>
                  <a:lnTo>
                    <a:pt x="1929384" y="576072"/>
                  </a:lnTo>
                </a:path>
              </a:pathLst>
            </a:custGeom>
            <a:ln w="9143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8" name="Shape 3780"/>
            <p:cNvSpPr/>
            <p:nvPr/>
          </p:nvSpPr>
          <p:spPr>
            <a:xfrm>
              <a:off x="1487424" y="0"/>
              <a:ext cx="441960" cy="1121664"/>
            </a:xfrm>
            <a:custGeom>
              <a:avLst/>
              <a:gdLst/>
              <a:ahLst/>
              <a:cxnLst/>
              <a:rect l="0" t="0" r="0" b="0"/>
              <a:pathLst>
                <a:path w="441960" h="1121664">
                  <a:moveTo>
                    <a:pt x="0" y="0"/>
                  </a:moveTo>
                  <a:lnTo>
                    <a:pt x="441960" y="1121664"/>
                  </a:lnTo>
                </a:path>
              </a:pathLst>
            </a:custGeom>
            <a:ln w="9143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9" name="Rectangle 3781"/>
            <p:cNvSpPr/>
            <p:nvPr/>
          </p:nvSpPr>
          <p:spPr>
            <a:xfrm>
              <a:off x="371856" y="405588"/>
              <a:ext cx="115937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α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3782"/>
            <p:cNvSpPr/>
            <p:nvPr/>
          </p:nvSpPr>
          <p:spPr>
            <a:xfrm>
              <a:off x="460248" y="405588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3783"/>
            <p:cNvSpPr/>
            <p:nvPr/>
          </p:nvSpPr>
          <p:spPr>
            <a:xfrm>
              <a:off x="1325880" y="79451"/>
              <a:ext cx="91519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γ</a:t>
              </a:r>
              <a:endParaRPr lang="ru-RU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3784"/>
            <p:cNvSpPr/>
            <p:nvPr/>
          </p:nvSpPr>
          <p:spPr>
            <a:xfrm>
              <a:off x="1395984" y="79451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3785"/>
            <p:cNvSpPr/>
            <p:nvPr/>
          </p:nvSpPr>
          <p:spPr>
            <a:xfrm>
              <a:off x="1694688" y="814019"/>
              <a:ext cx="10834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β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3786"/>
            <p:cNvSpPr/>
            <p:nvPr/>
          </p:nvSpPr>
          <p:spPr>
            <a:xfrm>
              <a:off x="1773936" y="814019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3787"/>
            <p:cNvSpPr/>
            <p:nvPr/>
          </p:nvSpPr>
          <p:spPr>
            <a:xfrm>
              <a:off x="603504" y="79451"/>
              <a:ext cx="105472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3788"/>
            <p:cNvSpPr/>
            <p:nvPr/>
          </p:nvSpPr>
          <p:spPr>
            <a:xfrm>
              <a:off x="682752" y="79451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3789"/>
            <p:cNvSpPr/>
            <p:nvPr/>
          </p:nvSpPr>
          <p:spPr>
            <a:xfrm>
              <a:off x="1764792" y="320243"/>
              <a:ext cx="105472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а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3790"/>
            <p:cNvSpPr/>
            <p:nvPr/>
          </p:nvSpPr>
          <p:spPr>
            <a:xfrm>
              <a:off x="1844040" y="320243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Rectangle 3791"/>
            <p:cNvSpPr/>
            <p:nvPr/>
          </p:nvSpPr>
          <p:spPr>
            <a:xfrm>
              <a:off x="822960" y="874979"/>
              <a:ext cx="85363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3792"/>
            <p:cNvSpPr/>
            <p:nvPr/>
          </p:nvSpPr>
          <p:spPr>
            <a:xfrm>
              <a:off x="886968" y="874979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5332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91188"/>
            <a:ext cx="10515600" cy="482584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Задание 2</a:t>
            </a:r>
            <a:br>
              <a:rPr kumimoji="0" lang="ru-RU" altLang="ru-RU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5877" y="935934"/>
            <a:ext cx="10515600" cy="1269188"/>
          </a:xfrm>
        </p:spPr>
        <p:txBody>
          <a:bodyPr/>
          <a:lstStyle/>
          <a:p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Известны длины сторон треугольника a, b и с. </a:t>
            </a:r>
            <a:b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Вычислить площадь S, периметр P и величины углов α, β и γ (в градусах) треугольника.</a:t>
            </a:r>
            <a:endParaRPr lang="ru-RU" dirty="0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Group 75747"/>
          <p:cNvGrpSpPr/>
          <p:nvPr/>
        </p:nvGrpSpPr>
        <p:grpSpPr>
          <a:xfrm>
            <a:off x="7869116" y="2466482"/>
            <a:ext cx="3025580" cy="1648317"/>
            <a:chOff x="0" y="0"/>
            <a:chExt cx="1929384" cy="1121664"/>
          </a:xfrm>
        </p:grpSpPr>
        <p:sp>
          <p:nvSpPr>
            <p:cNvPr id="6" name="Shape 3778"/>
            <p:cNvSpPr/>
            <p:nvPr/>
          </p:nvSpPr>
          <p:spPr>
            <a:xfrm>
              <a:off x="0" y="0"/>
              <a:ext cx="1487424" cy="545592"/>
            </a:xfrm>
            <a:custGeom>
              <a:avLst/>
              <a:gdLst/>
              <a:ahLst/>
              <a:cxnLst/>
              <a:rect l="0" t="0" r="0" b="0"/>
              <a:pathLst>
                <a:path w="1487424" h="545592">
                  <a:moveTo>
                    <a:pt x="0" y="545592"/>
                  </a:moveTo>
                  <a:lnTo>
                    <a:pt x="1487424" y="0"/>
                  </a:lnTo>
                </a:path>
              </a:pathLst>
            </a:custGeom>
            <a:ln w="9143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7" name="Shape 3779"/>
            <p:cNvSpPr/>
            <p:nvPr/>
          </p:nvSpPr>
          <p:spPr>
            <a:xfrm>
              <a:off x="0" y="545592"/>
              <a:ext cx="1929384" cy="576072"/>
            </a:xfrm>
            <a:custGeom>
              <a:avLst/>
              <a:gdLst/>
              <a:ahLst/>
              <a:cxnLst/>
              <a:rect l="0" t="0" r="0" b="0"/>
              <a:pathLst>
                <a:path w="1929384" h="576072">
                  <a:moveTo>
                    <a:pt x="0" y="0"/>
                  </a:moveTo>
                  <a:lnTo>
                    <a:pt x="1929384" y="576072"/>
                  </a:lnTo>
                </a:path>
              </a:pathLst>
            </a:custGeom>
            <a:ln w="9143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8" name="Shape 3780"/>
            <p:cNvSpPr/>
            <p:nvPr/>
          </p:nvSpPr>
          <p:spPr>
            <a:xfrm>
              <a:off x="1487424" y="0"/>
              <a:ext cx="441960" cy="1121664"/>
            </a:xfrm>
            <a:custGeom>
              <a:avLst/>
              <a:gdLst/>
              <a:ahLst/>
              <a:cxnLst/>
              <a:rect l="0" t="0" r="0" b="0"/>
              <a:pathLst>
                <a:path w="441960" h="1121664">
                  <a:moveTo>
                    <a:pt x="0" y="0"/>
                  </a:moveTo>
                  <a:lnTo>
                    <a:pt x="441960" y="1121664"/>
                  </a:lnTo>
                </a:path>
              </a:pathLst>
            </a:custGeom>
            <a:ln w="9143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9" name="Rectangle 3781"/>
            <p:cNvSpPr/>
            <p:nvPr/>
          </p:nvSpPr>
          <p:spPr>
            <a:xfrm>
              <a:off x="371856" y="405588"/>
              <a:ext cx="115937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α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3782"/>
            <p:cNvSpPr/>
            <p:nvPr/>
          </p:nvSpPr>
          <p:spPr>
            <a:xfrm>
              <a:off x="460248" y="405588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3783"/>
            <p:cNvSpPr/>
            <p:nvPr/>
          </p:nvSpPr>
          <p:spPr>
            <a:xfrm>
              <a:off x="1325880" y="79451"/>
              <a:ext cx="91519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γ</a:t>
              </a:r>
              <a:endParaRPr lang="ru-RU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3784"/>
            <p:cNvSpPr/>
            <p:nvPr/>
          </p:nvSpPr>
          <p:spPr>
            <a:xfrm>
              <a:off x="1395984" y="79451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3785"/>
            <p:cNvSpPr/>
            <p:nvPr/>
          </p:nvSpPr>
          <p:spPr>
            <a:xfrm>
              <a:off x="1694688" y="814019"/>
              <a:ext cx="10834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β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3786"/>
            <p:cNvSpPr/>
            <p:nvPr/>
          </p:nvSpPr>
          <p:spPr>
            <a:xfrm>
              <a:off x="1773936" y="814019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3787"/>
            <p:cNvSpPr/>
            <p:nvPr/>
          </p:nvSpPr>
          <p:spPr>
            <a:xfrm>
              <a:off x="603504" y="79451"/>
              <a:ext cx="105472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3788"/>
            <p:cNvSpPr/>
            <p:nvPr/>
          </p:nvSpPr>
          <p:spPr>
            <a:xfrm>
              <a:off x="682752" y="79451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3789"/>
            <p:cNvSpPr/>
            <p:nvPr/>
          </p:nvSpPr>
          <p:spPr>
            <a:xfrm>
              <a:off x="1764792" y="320243"/>
              <a:ext cx="105472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а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3790"/>
            <p:cNvSpPr/>
            <p:nvPr/>
          </p:nvSpPr>
          <p:spPr>
            <a:xfrm>
              <a:off x="1844040" y="320243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Rectangle 3791"/>
            <p:cNvSpPr/>
            <p:nvPr/>
          </p:nvSpPr>
          <p:spPr>
            <a:xfrm>
              <a:off x="822960" y="874979"/>
              <a:ext cx="85363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3792"/>
            <p:cNvSpPr/>
            <p:nvPr/>
          </p:nvSpPr>
          <p:spPr>
            <a:xfrm>
              <a:off x="886968" y="874979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37" name="Group 75742"/>
          <p:cNvGrpSpPr/>
          <p:nvPr/>
        </p:nvGrpSpPr>
        <p:grpSpPr>
          <a:xfrm>
            <a:off x="4227303" y="7839985"/>
            <a:ext cx="944880" cy="168910"/>
            <a:chOff x="0" y="0"/>
            <a:chExt cx="945261" cy="169354"/>
          </a:xfrm>
        </p:grpSpPr>
        <p:sp>
          <p:nvSpPr>
            <p:cNvPr id="38" name="Shape 3521"/>
            <p:cNvSpPr/>
            <p:nvPr/>
          </p:nvSpPr>
          <p:spPr>
            <a:xfrm>
              <a:off x="0" y="108203"/>
              <a:ext cx="13907" cy="10287"/>
            </a:xfrm>
            <a:custGeom>
              <a:avLst/>
              <a:gdLst/>
              <a:ahLst/>
              <a:cxnLst/>
              <a:rect l="0" t="0" r="0" b="0"/>
              <a:pathLst>
                <a:path w="13907" h="10287">
                  <a:moveTo>
                    <a:pt x="0" y="10287"/>
                  </a:moveTo>
                  <a:lnTo>
                    <a:pt x="13907" y="0"/>
                  </a:lnTo>
                </a:path>
              </a:pathLst>
            </a:custGeom>
            <a:ln w="524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39" name="Shape 3522"/>
            <p:cNvSpPr/>
            <p:nvPr/>
          </p:nvSpPr>
          <p:spPr>
            <a:xfrm>
              <a:off x="13907" y="111061"/>
              <a:ext cx="20193" cy="58293"/>
            </a:xfrm>
            <a:custGeom>
              <a:avLst/>
              <a:gdLst/>
              <a:ahLst/>
              <a:cxnLst/>
              <a:rect l="0" t="0" r="0" b="0"/>
              <a:pathLst>
                <a:path w="20193" h="58293">
                  <a:moveTo>
                    <a:pt x="0" y="0"/>
                  </a:moveTo>
                  <a:lnTo>
                    <a:pt x="20193" y="58293"/>
                  </a:lnTo>
                </a:path>
              </a:pathLst>
            </a:custGeom>
            <a:ln w="1049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40" name="Shape 3523"/>
            <p:cNvSpPr/>
            <p:nvPr/>
          </p:nvSpPr>
          <p:spPr>
            <a:xfrm>
              <a:off x="36386" y="0"/>
              <a:ext cx="26860" cy="169354"/>
            </a:xfrm>
            <a:custGeom>
              <a:avLst/>
              <a:gdLst/>
              <a:ahLst/>
              <a:cxnLst/>
              <a:rect l="0" t="0" r="0" b="0"/>
              <a:pathLst>
                <a:path w="26860" h="169354">
                  <a:moveTo>
                    <a:pt x="0" y="169354"/>
                  </a:moveTo>
                  <a:lnTo>
                    <a:pt x="26860" y="0"/>
                  </a:lnTo>
                </a:path>
              </a:pathLst>
            </a:custGeom>
            <a:ln w="524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41" name="Shape 3524"/>
            <p:cNvSpPr/>
            <p:nvPr/>
          </p:nvSpPr>
          <p:spPr>
            <a:xfrm>
              <a:off x="63246" y="0"/>
              <a:ext cx="882015" cy="0"/>
            </a:xfrm>
            <a:custGeom>
              <a:avLst/>
              <a:gdLst/>
              <a:ahLst/>
              <a:cxnLst/>
              <a:rect l="0" t="0" r="0" b="0"/>
              <a:pathLst>
                <a:path w="882015">
                  <a:moveTo>
                    <a:pt x="0" y="0"/>
                  </a:moveTo>
                  <a:lnTo>
                    <a:pt x="882015" y="0"/>
                  </a:lnTo>
                </a:path>
              </a:pathLst>
            </a:custGeom>
            <a:ln w="524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47" name="Прямоугольник 46"/>
          <p:cNvSpPr/>
          <p:nvPr/>
        </p:nvSpPr>
        <p:spPr>
          <a:xfrm>
            <a:off x="1143155" y="3064354"/>
            <a:ext cx="51879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/>
              <a:t>Для вычисления площади треугольника применим формулу Герона: </a:t>
            </a:r>
          </a:p>
        </p:txBody>
      </p:sp>
      <p:pic>
        <p:nvPicPr>
          <p:cNvPr id="48" name="Рисунок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19" y="3691522"/>
            <a:ext cx="26670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97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91188"/>
            <a:ext cx="10515600" cy="482584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Задание 2</a:t>
            </a:r>
            <a:br>
              <a:rPr kumimoji="0" lang="ru-RU" altLang="ru-RU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5877" y="935934"/>
            <a:ext cx="10515600" cy="1269188"/>
          </a:xfrm>
        </p:spPr>
        <p:txBody>
          <a:bodyPr/>
          <a:lstStyle/>
          <a:p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Известны длины сторон треугольника a, b и с. </a:t>
            </a:r>
            <a:b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Вычислить площадь S, периметр P и величины углов α, β и γ (в градусах) треугольника.</a:t>
            </a:r>
            <a:endParaRPr lang="ru-RU" dirty="0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Group 75747"/>
          <p:cNvGrpSpPr/>
          <p:nvPr/>
        </p:nvGrpSpPr>
        <p:grpSpPr>
          <a:xfrm>
            <a:off x="7869116" y="2466482"/>
            <a:ext cx="3025580" cy="1648317"/>
            <a:chOff x="0" y="0"/>
            <a:chExt cx="1929384" cy="1121664"/>
          </a:xfrm>
        </p:grpSpPr>
        <p:sp>
          <p:nvSpPr>
            <p:cNvPr id="6" name="Shape 3778"/>
            <p:cNvSpPr/>
            <p:nvPr/>
          </p:nvSpPr>
          <p:spPr>
            <a:xfrm>
              <a:off x="0" y="0"/>
              <a:ext cx="1487424" cy="545592"/>
            </a:xfrm>
            <a:custGeom>
              <a:avLst/>
              <a:gdLst/>
              <a:ahLst/>
              <a:cxnLst/>
              <a:rect l="0" t="0" r="0" b="0"/>
              <a:pathLst>
                <a:path w="1487424" h="545592">
                  <a:moveTo>
                    <a:pt x="0" y="545592"/>
                  </a:moveTo>
                  <a:lnTo>
                    <a:pt x="1487424" y="0"/>
                  </a:lnTo>
                </a:path>
              </a:pathLst>
            </a:custGeom>
            <a:ln w="9143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7" name="Shape 3779"/>
            <p:cNvSpPr/>
            <p:nvPr/>
          </p:nvSpPr>
          <p:spPr>
            <a:xfrm>
              <a:off x="0" y="545592"/>
              <a:ext cx="1929384" cy="576072"/>
            </a:xfrm>
            <a:custGeom>
              <a:avLst/>
              <a:gdLst/>
              <a:ahLst/>
              <a:cxnLst/>
              <a:rect l="0" t="0" r="0" b="0"/>
              <a:pathLst>
                <a:path w="1929384" h="576072">
                  <a:moveTo>
                    <a:pt x="0" y="0"/>
                  </a:moveTo>
                  <a:lnTo>
                    <a:pt x="1929384" y="576072"/>
                  </a:lnTo>
                </a:path>
              </a:pathLst>
            </a:custGeom>
            <a:ln w="9143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8" name="Shape 3780"/>
            <p:cNvSpPr/>
            <p:nvPr/>
          </p:nvSpPr>
          <p:spPr>
            <a:xfrm>
              <a:off x="1487424" y="0"/>
              <a:ext cx="441960" cy="1121664"/>
            </a:xfrm>
            <a:custGeom>
              <a:avLst/>
              <a:gdLst/>
              <a:ahLst/>
              <a:cxnLst/>
              <a:rect l="0" t="0" r="0" b="0"/>
              <a:pathLst>
                <a:path w="441960" h="1121664">
                  <a:moveTo>
                    <a:pt x="0" y="0"/>
                  </a:moveTo>
                  <a:lnTo>
                    <a:pt x="441960" y="1121664"/>
                  </a:lnTo>
                </a:path>
              </a:pathLst>
            </a:custGeom>
            <a:ln w="9143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9" name="Rectangle 3781"/>
            <p:cNvSpPr/>
            <p:nvPr/>
          </p:nvSpPr>
          <p:spPr>
            <a:xfrm>
              <a:off x="371856" y="405588"/>
              <a:ext cx="115937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α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3782"/>
            <p:cNvSpPr/>
            <p:nvPr/>
          </p:nvSpPr>
          <p:spPr>
            <a:xfrm>
              <a:off x="460248" y="405588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3783"/>
            <p:cNvSpPr/>
            <p:nvPr/>
          </p:nvSpPr>
          <p:spPr>
            <a:xfrm>
              <a:off x="1325880" y="79451"/>
              <a:ext cx="91519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γ</a:t>
              </a:r>
              <a:endParaRPr lang="ru-RU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3784"/>
            <p:cNvSpPr/>
            <p:nvPr/>
          </p:nvSpPr>
          <p:spPr>
            <a:xfrm>
              <a:off x="1395984" y="79451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3785"/>
            <p:cNvSpPr/>
            <p:nvPr/>
          </p:nvSpPr>
          <p:spPr>
            <a:xfrm>
              <a:off x="1694688" y="814019"/>
              <a:ext cx="10834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β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3786"/>
            <p:cNvSpPr/>
            <p:nvPr/>
          </p:nvSpPr>
          <p:spPr>
            <a:xfrm>
              <a:off x="1773936" y="814019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3787"/>
            <p:cNvSpPr/>
            <p:nvPr/>
          </p:nvSpPr>
          <p:spPr>
            <a:xfrm>
              <a:off x="603504" y="79451"/>
              <a:ext cx="105472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3788"/>
            <p:cNvSpPr/>
            <p:nvPr/>
          </p:nvSpPr>
          <p:spPr>
            <a:xfrm>
              <a:off x="682752" y="79451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3789"/>
            <p:cNvSpPr/>
            <p:nvPr/>
          </p:nvSpPr>
          <p:spPr>
            <a:xfrm>
              <a:off x="1764792" y="320243"/>
              <a:ext cx="105472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а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3790"/>
            <p:cNvSpPr/>
            <p:nvPr/>
          </p:nvSpPr>
          <p:spPr>
            <a:xfrm>
              <a:off x="1844040" y="320243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Rectangle 3791"/>
            <p:cNvSpPr/>
            <p:nvPr/>
          </p:nvSpPr>
          <p:spPr>
            <a:xfrm>
              <a:off x="822960" y="874979"/>
              <a:ext cx="85363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3792"/>
            <p:cNvSpPr/>
            <p:nvPr/>
          </p:nvSpPr>
          <p:spPr>
            <a:xfrm>
              <a:off x="886968" y="874979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37" name="Group 75742"/>
          <p:cNvGrpSpPr/>
          <p:nvPr/>
        </p:nvGrpSpPr>
        <p:grpSpPr>
          <a:xfrm>
            <a:off x="4227303" y="7839985"/>
            <a:ext cx="944880" cy="168910"/>
            <a:chOff x="0" y="0"/>
            <a:chExt cx="945261" cy="169354"/>
          </a:xfrm>
        </p:grpSpPr>
        <p:sp>
          <p:nvSpPr>
            <p:cNvPr id="38" name="Shape 3521"/>
            <p:cNvSpPr/>
            <p:nvPr/>
          </p:nvSpPr>
          <p:spPr>
            <a:xfrm>
              <a:off x="0" y="108203"/>
              <a:ext cx="13907" cy="10287"/>
            </a:xfrm>
            <a:custGeom>
              <a:avLst/>
              <a:gdLst/>
              <a:ahLst/>
              <a:cxnLst/>
              <a:rect l="0" t="0" r="0" b="0"/>
              <a:pathLst>
                <a:path w="13907" h="10287">
                  <a:moveTo>
                    <a:pt x="0" y="10287"/>
                  </a:moveTo>
                  <a:lnTo>
                    <a:pt x="13907" y="0"/>
                  </a:lnTo>
                </a:path>
              </a:pathLst>
            </a:custGeom>
            <a:ln w="524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39" name="Shape 3522"/>
            <p:cNvSpPr/>
            <p:nvPr/>
          </p:nvSpPr>
          <p:spPr>
            <a:xfrm>
              <a:off x="13907" y="111061"/>
              <a:ext cx="20193" cy="58293"/>
            </a:xfrm>
            <a:custGeom>
              <a:avLst/>
              <a:gdLst/>
              <a:ahLst/>
              <a:cxnLst/>
              <a:rect l="0" t="0" r="0" b="0"/>
              <a:pathLst>
                <a:path w="20193" h="58293">
                  <a:moveTo>
                    <a:pt x="0" y="0"/>
                  </a:moveTo>
                  <a:lnTo>
                    <a:pt x="20193" y="58293"/>
                  </a:lnTo>
                </a:path>
              </a:pathLst>
            </a:custGeom>
            <a:ln w="1049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40" name="Shape 3523"/>
            <p:cNvSpPr/>
            <p:nvPr/>
          </p:nvSpPr>
          <p:spPr>
            <a:xfrm>
              <a:off x="36386" y="0"/>
              <a:ext cx="26860" cy="169354"/>
            </a:xfrm>
            <a:custGeom>
              <a:avLst/>
              <a:gdLst/>
              <a:ahLst/>
              <a:cxnLst/>
              <a:rect l="0" t="0" r="0" b="0"/>
              <a:pathLst>
                <a:path w="26860" h="169354">
                  <a:moveTo>
                    <a:pt x="0" y="169354"/>
                  </a:moveTo>
                  <a:lnTo>
                    <a:pt x="26860" y="0"/>
                  </a:lnTo>
                </a:path>
              </a:pathLst>
            </a:custGeom>
            <a:ln w="524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41" name="Shape 3524"/>
            <p:cNvSpPr/>
            <p:nvPr/>
          </p:nvSpPr>
          <p:spPr>
            <a:xfrm>
              <a:off x="63246" y="0"/>
              <a:ext cx="882015" cy="0"/>
            </a:xfrm>
            <a:custGeom>
              <a:avLst/>
              <a:gdLst/>
              <a:ahLst/>
              <a:cxnLst/>
              <a:rect l="0" t="0" r="0" b="0"/>
              <a:pathLst>
                <a:path w="882015">
                  <a:moveTo>
                    <a:pt x="0" y="0"/>
                  </a:moveTo>
                  <a:lnTo>
                    <a:pt x="882015" y="0"/>
                  </a:lnTo>
                </a:path>
              </a:pathLst>
            </a:custGeom>
            <a:ln w="524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47" name="Прямоугольник 46"/>
          <p:cNvSpPr/>
          <p:nvPr/>
        </p:nvSpPr>
        <p:spPr>
          <a:xfrm>
            <a:off x="1143155" y="3064354"/>
            <a:ext cx="58570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ru-RU" sz="2000" dirty="0"/>
              <a:t>Первый угол α найдем по теореме косинусов: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640" y="3465766"/>
            <a:ext cx="25050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91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91188"/>
            <a:ext cx="10515600" cy="482584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Задание 2</a:t>
            </a:r>
            <a:br>
              <a:rPr kumimoji="0" lang="ru-RU" altLang="ru-RU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5877" y="935934"/>
            <a:ext cx="10515600" cy="1269188"/>
          </a:xfrm>
        </p:spPr>
        <p:txBody>
          <a:bodyPr/>
          <a:lstStyle/>
          <a:p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Известны длины сторон треугольника a, b и с. </a:t>
            </a:r>
            <a:b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Вычислить площадь S, периметр P и величины углов α, β и γ (в градусах) треугольника.</a:t>
            </a:r>
            <a:endParaRPr lang="ru-RU" dirty="0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Group 75747"/>
          <p:cNvGrpSpPr/>
          <p:nvPr/>
        </p:nvGrpSpPr>
        <p:grpSpPr>
          <a:xfrm>
            <a:off x="7869116" y="2466482"/>
            <a:ext cx="3025580" cy="1648317"/>
            <a:chOff x="0" y="0"/>
            <a:chExt cx="1929384" cy="1121664"/>
          </a:xfrm>
        </p:grpSpPr>
        <p:sp>
          <p:nvSpPr>
            <p:cNvPr id="6" name="Shape 3778"/>
            <p:cNvSpPr/>
            <p:nvPr/>
          </p:nvSpPr>
          <p:spPr>
            <a:xfrm>
              <a:off x="0" y="0"/>
              <a:ext cx="1487424" cy="545592"/>
            </a:xfrm>
            <a:custGeom>
              <a:avLst/>
              <a:gdLst/>
              <a:ahLst/>
              <a:cxnLst/>
              <a:rect l="0" t="0" r="0" b="0"/>
              <a:pathLst>
                <a:path w="1487424" h="545592">
                  <a:moveTo>
                    <a:pt x="0" y="545592"/>
                  </a:moveTo>
                  <a:lnTo>
                    <a:pt x="1487424" y="0"/>
                  </a:lnTo>
                </a:path>
              </a:pathLst>
            </a:custGeom>
            <a:ln w="9143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7" name="Shape 3779"/>
            <p:cNvSpPr/>
            <p:nvPr/>
          </p:nvSpPr>
          <p:spPr>
            <a:xfrm>
              <a:off x="0" y="545592"/>
              <a:ext cx="1929384" cy="576072"/>
            </a:xfrm>
            <a:custGeom>
              <a:avLst/>
              <a:gdLst/>
              <a:ahLst/>
              <a:cxnLst/>
              <a:rect l="0" t="0" r="0" b="0"/>
              <a:pathLst>
                <a:path w="1929384" h="576072">
                  <a:moveTo>
                    <a:pt x="0" y="0"/>
                  </a:moveTo>
                  <a:lnTo>
                    <a:pt x="1929384" y="576072"/>
                  </a:lnTo>
                </a:path>
              </a:pathLst>
            </a:custGeom>
            <a:ln w="9143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8" name="Shape 3780"/>
            <p:cNvSpPr/>
            <p:nvPr/>
          </p:nvSpPr>
          <p:spPr>
            <a:xfrm>
              <a:off x="1487424" y="0"/>
              <a:ext cx="441960" cy="1121664"/>
            </a:xfrm>
            <a:custGeom>
              <a:avLst/>
              <a:gdLst/>
              <a:ahLst/>
              <a:cxnLst/>
              <a:rect l="0" t="0" r="0" b="0"/>
              <a:pathLst>
                <a:path w="441960" h="1121664">
                  <a:moveTo>
                    <a:pt x="0" y="0"/>
                  </a:moveTo>
                  <a:lnTo>
                    <a:pt x="441960" y="1121664"/>
                  </a:lnTo>
                </a:path>
              </a:pathLst>
            </a:custGeom>
            <a:ln w="9143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9" name="Rectangle 3781"/>
            <p:cNvSpPr/>
            <p:nvPr/>
          </p:nvSpPr>
          <p:spPr>
            <a:xfrm>
              <a:off x="371856" y="405588"/>
              <a:ext cx="115937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α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3782"/>
            <p:cNvSpPr/>
            <p:nvPr/>
          </p:nvSpPr>
          <p:spPr>
            <a:xfrm>
              <a:off x="460248" y="405588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3783"/>
            <p:cNvSpPr/>
            <p:nvPr/>
          </p:nvSpPr>
          <p:spPr>
            <a:xfrm>
              <a:off x="1325880" y="79451"/>
              <a:ext cx="91519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γ</a:t>
              </a:r>
              <a:endParaRPr lang="ru-RU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3784"/>
            <p:cNvSpPr/>
            <p:nvPr/>
          </p:nvSpPr>
          <p:spPr>
            <a:xfrm>
              <a:off x="1395984" y="79451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3785"/>
            <p:cNvSpPr/>
            <p:nvPr/>
          </p:nvSpPr>
          <p:spPr>
            <a:xfrm>
              <a:off x="1694688" y="814019"/>
              <a:ext cx="10834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β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3786"/>
            <p:cNvSpPr/>
            <p:nvPr/>
          </p:nvSpPr>
          <p:spPr>
            <a:xfrm>
              <a:off x="1773936" y="814019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3787"/>
            <p:cNvSpPr/>
            <p:nvPr/>
          </p:nvSpPr>
          <p:spPr>
            <a:xfrm>
              <a:off x="603504" y="79451"/>
              <a:ext cx="105472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3788"/>
            <p:cNvSpPr/>
            <p:nvPr/>
          </p:nvSpPr>
          <p:spPr>
            <a:xfrm>
              <a:off x="682752" y="79451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3789"/>
            <p:cNvSpPr/>
            <p:nvPr/>
          </p:nvSpPr>
          <p:spPr>
            <a:xfrm>
              <a:off x="1764792" y="320243"/>
              <a:ext cx="105472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а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3790"/>
            <p:cNvSpPr/>
            <p:nvPr/>
          </p:nvSpPr>
          <p:spPr>
            <a:xfrm>
              <a:off x="1844040" y="320243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Rectangle 3791"/>
            <p:cNvSpPr/>
            <p:nvPr/>
          </p:nvSpPr>
          <p:spPr>
            <a:xfrm>
              <a:off x="822960" y="874979"/>
              <a:ext cx="85363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3792"/>
            <p:cNvSpPr/>
            <p:nvPr/>
          </p:nvSpPr>
          <p:spPr>
            <a:xfrm>
              <a:off x="886968" y="874979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37" name="Group 75742"/>
          <p:cNvGrpSpPr/>
          <p:nvPr/>
        </p:nvGrpSpPr>
        <p:grpSpPr>
          <a:xfrm>
            <a:off x="4227303" y="7839985"/>
            <a:ext cx="944880" cy="168910"/>
            <a:chOff x="0" y="0"/>
            <a:chExt cx="945261" cy="169354"/>
          </a:xfrm>
        </p:grpSpPr>
        <p:sp>
          <p:nvSpPr>
            <p:cNvPr id="38" name="Shape 3521"/>
            <p:cNvSpPr/>
            <p:nvPr/>
          </p:nvSpPr>
          <p:spPr>
            <a:xfrm>
              <a:off x="0" y="108203"/>
              <a:ext cx="13907" cy="10287"/>
            </a:xfrm>
            <a:custGeom>
              <a:avLst/>
              <a:gdLst/>
              <a:ahLst/>
              <a:cxnLst/>
              <a:rect l="0" t="0" r="0" b="0"/>
              <a:pathLst>
                <a:path w="13907" h="10287">
                  <a:moveTo>
                    <a:pt x="0" y="10287"/>
                  </a:moveTo>
                  <a:lnTo>
                    <a:pt x="13907" y="0"/>
                  </a:lnTo>
                </a:path>
              </a:pathLst>
            </a:custGeom>
            <a:ln w="524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39" name="Shape 3522"/>
            <p:cNvSpPr/>
            <p:nvPr/>
          </p:nvSpPr>
          <p:spPr>
            <a:xfrm>
              <a:off x="13907" y="111061"/>
              <a:ext cx="20193" cy="58293"/>
            </a:xfrm>
            <a:custGeom>
              <a:avLst/>
              <a:gdLst/>
              <a:ahLst/>
              <a:cxnLst/>
              <a:rect l="0" t="0" r="0" b="0"/>
              <a:pathLst>
                <a:path w="20193" h="58293">
                  <a:moveTo>
                    <a:pt x="0" y="0"/>
                  </a:moveTo>
                  <a:lnTo>
                    <a:pt x="20193" y="58293"/>
                  </a:lnTo>
                </a:path>
              </a:pathLst>
            </a:custGeom>
            <a:ln w="1049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40" name="Shape 3523"/>
            <p:cNvSpPr/>
            <p:nvPr/>
          </p:nvSpPr>
          <p:spPr>
            <a:xfrm>
              <a:off x="36386" y="0"/>
              <a:ext cx="26860" cy="169354"/>
            </a:xfrm>
            <a:custGeom>
              <a:avLst/>
              <a:gdLst/>
              <a:ahLst/>
              <a:cxnLst/>
              <a:rect l="0" t="0" r="0" b="0"/>
              <a:pathLst>
                <a:path w="26860" h="169354">
                  <a:moveTo>
                    <a:pt x="0" y="169354"/>
                  </a:moveTo>
                  <a:lnTo>
                    <a:pt x="26860" y="0"/>
                  </a:lnTo>
                </a:path>
              </a:pathLst>
            </a:custGeom>
            <a:ln w="524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41" name="Shape 3524"/>
            <p:cNvSpPr/>
            <p:nvPr/>
          </p:nvSpPr>
          <p:spPr>
            <a:xfrm>
              <a:off x="63246" y="0"/>
              <a:ext cx="882015" cy="0"/>
            </a:xfrm>
            <a:custGeom>
              <a:avLst/>
              <a:gdLst/>
              <a:ahLst/>
              <a:cxnLst/>
              <a:rect l="0" t="0" r="0" b="0"/>
              <a:pathLst>
                <a:path w="882015">
                  <a:moveTo>
                    <a:pt x="0" y="0"/>
                  </a:moveTo>
                  <a:lnTo>
                    <a:pt x="882015" y="0"/>
                  </a:lnTo>
                </a:path>
              </a:pathLst>
            </a:custGeom>
            <a:ln w="524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47" name="Прямоугольник 46"/>
          <p:cNvSpPr/>
          <p:nvPr/>
        </p:nvSpPr>
        <p:spPr>
          <a:xfrm>
            <a:off x="1143155" y="3064354"/>
            <a:ext cx="58570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ru-RU" sz="2000" dirty="0"/>
              <a:t>Второй угол β найдем по теореме синусов: </a:t>
            </a: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199" y="3425627"/>
            <a:ext cx="18669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9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183"/>
          <p:cNvPicPr/>
          <p:nvPr/>
        </p:nvPicPr>
        <p:blipFill>
          <a:blip r:embed="rId2"/>
          <a:stretch>
            <a:fillRect/>
          </a:stretch>
        </p:blipFill>
        <p:spPr>
          <a:xfrm>
            <a:off x="2782330" y="3037085"/>
            <a:ext cx="6370296" cy="76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35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91188"/>
            <a:ext cx="10515600" cy="482584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Задание 2</a:t>
            </a:r>
            <a:br>
              <a:rPr kumimoji="0" lang="ru-RU" altLang="ru-RU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5877" y="935934"/>
            <a:ext cx="10515600" cy="1269188"/>
          </a:xfrm>
        </p:spPr>
        <p:txBody>
          <a:bodyPr/>
          <a:lstStyle/>
          <a:p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Известны длины сторон треугольника a, b и с. </a:t>
            </a:r>
            <a:b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Вычислить площадь S, периметр P и величины углов α, β и γ (в градусах) треугольника.</a:t>
            </a:r>
            <a:endParaRPr lang="ru-RU" dirty="0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Group 75747"/>
          <p:cNvGrpSpPr/>
          <p:nvPr/>
        </p:nvGrpSpPr>
        <p:grpSpPr>
          <a:xfrm>
            <a:off x="7869116" y="2466482"/>
            <a:ext cx="3025580" cy="1648317"/>
            <a:chOff x="0" y="0"/>
            <a:chExt cx="1929384" cy="1121664"/>
          </a:xfrm>
        </p:grpSpPr>
        <p:sp>
          <p:nvSpPr>
            <p:cNvPr id="6" name="Shape 3778"/>
            <p:cNvSpPr/>
            <p:nvPr/>
          </p:nvSpPr>
          <p:spPr>
            <a:xfrm>
              <a:off x="0" y="0"/>
              <a:ext cx="1487424" cy="545592"/>
            </a:xfrm>
            <a:custGeom>
              <a:avLst/>
              <a:gdLst/>
              <a:ahLst/>
              <a:cxnLst/>
              <a:rect l="0" t="0" r="0" b="0"/>
              <a:pathLst>
                <a:path w="1487424" h="545592">
                  <a:moveTo>
                    <a:pt x="0" y="545592"/>
                  </a:moveTo>
                  <a:lnTo>
                    <a:pt x="1487424" y="0"/>
                  </a:lnTo>
                </a:path>
              </a:pathLst>
            </a:custGeom>
            <a:ln w="9143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7" name="Shape 3779"/>
            <p:cNvSpPr/>
            <p:nvPr/>
          </p:nvSpPr>
          <p:spPr>
            <a:xfrm>
              <a:off x="0" y="545592"/>
              <a:ext cx="1929384" cy="576072"/>
            </a:xfrm>
            <a:custGeom>
              <a:avLst/>
              <a:gdLst/>
              <a:ahLst/>
              <a:cxnLst/>
              <a:rect l="0" t="0" r="0" b="0"/>
              <a:pathLst>
                <a:path w="1929384" h="576072">
                  <a:moveTo>
                    <a:pt x="0" y="0"/>
                  </a:moveTo>
                  <a:lnTo>
                    <a:pt x="1929384" y="576072"/>
                  </a:lnTo>
                </a:path>
              </a:pathLst>
            </a:custGeom>
            <a:ln w="9143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8" name="Shape 3780"/>
            <p:cNvSpPr/>
            <p:nvPr/>
          </p:nvSpPr>
          <p:spPr>
            <a:xfrm>
              <a:off x="1487424" y="0"/>
              <a:ext cx="441960" cy="1121664"/>
            </a:xfrm>
            <a:custGeom>
              <a:avLst/>
              <a:gdLst/>
              <a:ahLst/>
              <a:cxnLst/>
              <a:rect l="0" t="0" r="0" b="0"/>
              <a:pathLst>
                <a:path w="441960" h="1121664">
                  <a:moveTo>
                    <a:pt x="0" y="0"/>
                  </a:moveTo>
                  <a:lnTo>
                    <a:pt x="441960" y="1121664"/>
                  </a:lnTo>
                </a:path>
              </a:pathLst>
            </a:custGeom>
            <a:ln w="9143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9" name="Rectangle 3781"/>
            <p:cNvSpPr/>
            <p:nvPr/>
          </p:nvSpPr>
          <p:spPr>
            <a:xfrm>
              <a:off x="371856" y="405588"/>
              <a:ext cx="115937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α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3782"/>
            <p:cNvSpPr/>
            <p:nvPr/>
          </p:nvSpPr>
          <p:spPr>
            <a:xfrm>
              <a:off x="460248" y="405588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3783"/>
            <p:cNvSpPr/>
            <p:nvPr/>
          </p:nvSpPr>
          <p:spPr>
            <a:xfrm>
              <a:off x="1325880" y="79451"/>
              <a:ext cx="91519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γ</a:t>
              </a:r>
              <a:endParaRPr lang="ru-RU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3784"/>
            <p:cNvSpPr/>
            <p:nvPr/>
          </p:nvSpPr>
          <p:spPr>
            <a:xfrm>
              <a:off x="1395984" y="79451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3785"/>
            <p:cNvSpPr/>
            <p:nvPr/>
          </p:nvSpPr>
          <p:spPr>
            <a:xfrm>
              <a:off x="1694688" y="814019"/>
              <a:ext cx="10834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β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3786"/>
            <p:cNvSpPr/>
            <p:nvPr/>
          </p:nvSpPr>
          <p:spPr>
            <a:xfrm>
              <a:off x="1773936" y="814019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3787"/>
            <p:cNvSpPr/>
            <p:nvPr/>
          </p:nvSpPr>
          <p:spPr>
            <a:xfrm>
              <a:off x="603504" y="79451"/>
              <a:ext cx="105472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3788"/>
            <p:cNvSpPr/>
            <p:nvPr/>
          </p:nvSpPr>
          <p:spPr>
            <a:xfrm>
              <a:off x="682752" y="79451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3789"/>
            <p:cNvSpPr/>
            <p:nvPr/>
          </p:nvSpPr>
          <p:spPr>
            <a:xfrm>
              <a:off x="1764792" y="320243"/>
              <a:ext cx="105472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а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3790"/>
            <p:cNvSpPr/>
            <p:nvPr/>
          </p:nvSpPr>
          <p:spPr>
            <a:xfrm>
              <a:off x="1844040" y="320243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Rectangle 3791"/>
            <p:cNvSpPr/>
            <p:nvPr/>
          </p:nvSpPr>
          <p:spPr>
            <a:xfrm>
              <a:off x="822960" y="874979"/>
              <a:ext cx="85363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3792"/>
            <p:cNvSpPr/>
            <p:nvPr/>
          </p:nvSpPr>
          <p:spPr>
            <a:xfrm>
              <a:off x="886968" y="874979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37" name="Group 75742"/>
          <p:cNvGrpSpPr/>
          <p:nvPr/>
        </p:nvGrpSpPr>
        <p:grpSpPr>
          <a:xfrm>
            <a:off x="4227303" y="7839985"/>
            <a:ext cx="944880" cy="168910"/>
            <a:chOff x="0" y="0"/>
            <a:chExt cx="945261" cy="169354"/>
          </a:xfrm>
        </p:grpSpPr>
        <p:sp>
          <p:nvSpPr>
            <p:cNvPr id="38" name="Shape 3521"/>
            <p:cNvSpPr/>
            <p:nvPr/>
          </p:nvSpPr>
          <p:spPr>
            <a:xfrm>
              <a:off x="0" y="108203"/>
              <a:ext cx="13907" cy="10287"/>
            </a:xfrm>
            <a:custGeom>
              <a:avLst/>
              <a:gdLst/>
              <a:ahLst/>
              <a:cxnLst/>
              <a:rect l="0" t="0" r="0" b="0"/>
              <a:pathLst>
                <a:path w="13907" h="10287">
                  <a:moveTo>
                    <a:pt x="0" y="10287"/>
                  </a:moveTo>
                  <a:lnTo>
                    <a:pt x="13907" y="0"/>
                  </a:lnTo>
                </a:path>
              </a:pathLst>
            </a:custGeom>
            <a:ln w="524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39" name="Shape 3522"/>
            <p:cNvSpPr/>
            <p:nvPr/>
          </p:nvSpPr>
          <p:spPr>
            <a:xfrm>
              <a:off x="13907" y="111061"/>
              <a:ext cx="20193" cy="58293"/>
            </a:xfrm>
            <a:custGeom>
              <a:avLst/>
              <a:gdLst/>
              <a:ahLst/>
              <a:cxnLst/>
              <a:rect l="0" t="0" r="0" b="0"/>
              <a:pathLst>
                <a:path w="20193" h="58293">
                  <a:moveTo>
                    <a:pt x="0" y="0"/>
                  </a:moveTo>
                  <a:lnTo>
                    <a:pt x="20193" y="58293"/>
                  </a:lnTo>
                </a:path>
              </a:pathLst>
            </a:custGeom>
            <a:ln w="1049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40" name="Shape 3523"/>
            <p:cNvSpPr/>
            <p:nvPr/>
          </p:nvSpPr>
          <p:spPr>
            <a:xfrm>
              <a:off x="36386" y="0"/>
              <a:ext cx="26860" cy="169354"/>
            </a:xfrm>
            <a:custGeom>
              <a:avLst/>
              <a:gdLst/>
              <a:ahLst/>
              <a:cxnLst/>
              <a:rect l="0" t="0" r="0" b="0"/>
              <a:pathLst>
                <a:path w="26860" h="169354">
                  <a:moveTo>
                    <a:pt x="0" y="169354"/>
                  </a:moveTo>
                  <a:lnTo>
                    <a:pt x="26860" y="0"/>
                  </a:lnTo>
                </a:path>
              </a:pathLst>
            </a:custGeom>
            <a:ln w="524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41" name="Shape 3524"/>
            <p:cNvSpPr/>
            <p:nvPr/>
          </p:nvSpPr>
          <p:spPr>
            <a:xfrm>
              <a:off x="63246" y="0"/>
              <a:ext cx="882015" cy="0"/>
            </a:xfrm>
            <a:custGeom>
              <a:avLst/>
              <a:gdLst/>
              <a:ahLst/>
              <a:cxnLst/>
              <a:rect l="0" t="0" r="0" b="0"/>
              <a:pathLst>
                <a:path w="882015">
                  <a:moveTo>
                    <a:pt x="0" y="0"/>
                  </a:moveTo>
                  <a:lnTo>
                    <a:pt x="882015" y="0"/>
                  </a:lnTo>
                </a:path>
              </a:pathLst>
            </a:custGeom>
            <a:ln w="524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47" name="Прямоугольник 46"/>
          <p:cNvSpPr/>
          <p:nvPr/>
        </p:nvSpPr>
        <p:spPr>
          <a:xfrm>
            <a:off x="1143155" y="3064354"/>
            <a:ext cx="58570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ru-RU" sz="2000" dirty="0"/>
              <a:t>Третий угол γ найдем по формуле: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440" y="3493349"/>
            <a:ext cx="18192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63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91188"/>
            <a:ext cx="10515600" cy="482584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Задание 2</a:t>
            </a:r>
            <a:br>
              <a:rPr kumimoji="0" lang="ru-RU" altLang="ru-RU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5877" y="935934"/>
            <a:ext cx="10515600" cy="1269188"/>
          </a:xfrm>
        </p:spPr>
        <p:txBody>
          <a:bodyPr/>
          <a:lstStyle/>
          <a:p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Известны длины сторон треугольника a, b и с. </a:t>
            </a:r>
            <a:b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Вычислить площадь S, периметр P и величины углов α, β и γ (в градусах) треугольника.</a:t>
            </a:r>
            <a:endParaRPr lang="ru-RU" dirty="0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Group 75747"/>
          <p:cNvGrpSpPr/>
          <p:nvPr/>
        </p:nvGrpSpPr>
        <p:grpSpPr>
          <a:xfrm>
            <a:off x="7869116" y="2466482"/>
            <a:ext cx="3025580" cy="1648317"/>
            <a:chOff x="0" y="0"/>
            <a:chExt cx="1929384" cy="1121664"/>
          </a:xfrm>
        </p:grpSpPr>
        <p:sp>
          <p:nvSpPr>
            <p:cNvPr id="6" name="Shape 3778"/>
            <p:cNvSpPr/>
            <p:nvPr/>
          </p:nvSpPr>
          <p:spPr>
            <a:xfrm>
              <a:off x="0" y="0"/>
              <a:ext cx="1487424" cy="545592"/>
            </a:xfrm>
            <a:custGeom>
              <a:avLst/>
              <a:gdLst/>
              <a:ahLst/>
              <a:cxnLst/>
              <a:rect l="0" t="0" r="0" b="0"/>
              <a:pathLst>
                <a:path w="1487424" h="545592">
                  <a:moveTo>
                    <a:pt x="0" y="545592"/>
                  </a:moveTo>
                  <a:lnTo>
                    <a:pt x="1487424" y="0"/>
                  </a:lnTo>
                </a:path>
              </a:pathLst>
            </a:custGeom>
            <a:ln w="9143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7" name="Shape 3779"/>
            <p:cNvSpPr/>
            <p:nvPr/>
          </p:nvSpPr>
          <p:spPr>
            <a:xfrm>
              <a:off x="0" y="545592"/>
              <a:ext cx="1929384" cy="576072"/>
            </a:xfrm>
            <a:custGeom>
              <a:avLst/>
              <a:gdLst/>
              <a:ahLst/>
              <a:cxnLst/>
              <a:rect l="0" t="0" r="0" b="0"/>
              <a:pathLst>
                <a:path w="1929384" h="576072">
                  <a:moveTo>
                    <a:pt x="0" y="0"/>
                  </a:moveTo>
                  <a:lnTo>
                    <a:pt x="1929384" y="576072"/>
                  </a:lnTo>
                </a:path>
              </a:pathLst>
            </a:custGeom>
            <a:ln w="9143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8" name="Shape 3780"/>
            <p:cNvSpPr/>
            <p:nvPr/>
          </p:nvSpPr>
          <p:spPr>
            <a:xfrm>
              <a:off x="1487424" y="0"/>
              <a:ext cx="441960" cy="1121664"/>
            </a:xfrm>
            <a:custGeom>
              <a:avLst/>
              <a:gdLst/>
              <a:ahLst/>
              <a:cxnLst/>
              <a:rect l="0" t="0" r="0" b="0"/>
              <a:pathLst>
                <a:path w="441960" h="1121664">
                  <a:moveTo>
                    <a:pt x="0" y="0"/>
                  </a:moveTo>
                  <a:lnTo>
                    <a:pt x="441960" y="1121664"/>
                  </a:lnTo>
                </a:path>
              </a:pathLst>
            </a:custGeom>
            <a:ln w="9143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9" name="Rectangle 3781"/>
            <p:cNvSpPr/>
            <p:nvPr/>
          </p:nvSpPr>
          <p:spPr>
            <a:xfrm>
              <a:off x="371856" y="405588"/>
              <a:ext cx="115937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α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3782"/>
            <p:cNvSpPr/>
            <p:nvPr/>
          </p:nvSpPr>
          <p:spPr>
            <a:xfrm>
              <a:off x="460248" y="405588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3783"/>
            <p:cNvSpPr/>
            <p:nvPr/>
          </p:nvSpPr>
          <p:spPr>
            <a:xfrm>
              <a:off x="1325880" y="79451"/>
              <a:ext cx="91519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γ</a:t>
              </a:r>
              <a:endParaRPr lang="ru-RU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3784"/>
            <p:cNvSpPr/>
            <p:nvPr/>
          </p:nvSpPr>
          <p:spPr>
            <a:xfrm>
              <a:off x="1395984" y="79451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3785"/>
            <p:cNvSpPr/>
            <p:nvPr/>
          </p:nvSpPr>
          <p:spPr>
            <a:xfrm>
              <a:off x="1694688" y="814019"/>
              <a:ext cx="10834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β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3786"/>
            <p:cNvSpPr/>
            <p:nvPr/>
          </p:nvSpPr>
          <p:spPr>
            <a:xfrm>
              <a:off x="1773936" y="814019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3787"/>
            <p:cNvSpPr/>
            <p:nvPr/>
          </p:nvSpPr>
          <p:spPr>
            <a:xfrm>
              <a:off x="603504" y="79451"/>
              <a:ext cx="105472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3788"/>
            <p:cNvSpPr/>
            <p:nvPr/>
          </p:nvSpPr>
          <p:spPr>
            <a:xfrm>
              <a:off x="682752" y="79451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3789"/>
            <p:cNvSpPr/>
            <p:nvPr/>
          </p:nvSpPr>
          <p:spPr>
            <a:xfrm>
              <a:off x="1764792" y="320243"/>
              <a:ext cx="105472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а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3790"/>
            <p:cNvSpPr/>
            <p:nvPr/>
          </p:nvSpPr>
          <p:spPr>
            <a:xfrm>
              <a:off x="1844040" y="320243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Rectangle 3791"/>
            <p:cNvSpPr/>
            <p:nvPr/>
          </p:nvSpPr>
          <p:spPr>
            <a:xfrm>
              <a:off x="822960" y="874979"/>
              <a:ext cx="85363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3792"/>
            <p:cNvSpPr/>
            <p:nvPr/>
          </p:nvSpPr>
          <p:spPr>
            <a:xfrm>
              <a:off x="886968" y="874979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37" name="Group 75742"/>
          <p:cNvGrpSpPr/>
          <p:nvPr/>
        </p:nvGrpSpPr>
        <p:grpSpPr>
          <a:xfrm>
            <a:off x="4227303" y="7839985"/>
            <a:ext cx="944880" cy="168910"/>
            <a:chOff x="0" y="0"/>
            <a:chExt cx="945261" cy="169354"/>
          </a:xfrm>
        </p:grpSpPr>
        <p:sp>
          <p:nvSpPr>
            <p:cNvPr id="38" name="Shape 3521"/>
            <p:cNvSpPr/>
            <p:nvPr/>
          </p:nvSpPr>
          <p:spPr>
            <a:xfrm>
              <a:off x="0" y="108203"/>
              <a:ext cx="13907" cy="10287"/>
            </a:xfrm>
            <a:custGeom>
              <a:avLst/>
              <a:gdLst/>
              <a:ahLst/>
              <a:cxnLst/>
              <a:rect l="0" t="0" r="0" b="0"/>
              <a:pathLst>
                <a:path w="13907" h="10287">
                  <a:moveTo>
                    <a:pt x="0" y="10287"/>
                  </a:moveTo>
                  <a:lnTo>
                    <a:pt x="13907" y="0"/>
                  </a:lnTo>
                </a:path>
              </a:pathLst>
            </a:custGeom>
            <a:ln w="524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39" name="Shape 3522"/>
            <p:cNvSpPr/>
            <p:nvPr/>
          </p:nvSpPr>
          <p:spPr>
            <a:xfrm>
              <a:off x="13907" y="111061"/>
              <a:ext cx="20193" cy="58293"/>
            </a:xfrm>
            <a:custGeom>
              <a:avLst/>
              <a:gdLst/>
              <a:ahLst/>
              <a:cxnLst/>
              <a:rect l="0" t="0" r="0" b="0"/>
              <a:pathLst>
                <a:path w="20193" h="58293">
                  <a:moveTo>
                    <a:pt x="0" y="0"/>
                  </a:moveTo>
                  <a:lnTo>
                    <a:pt x="20193" y="58293"/>
                  </a:lnTo>
                </a:path>
              </a:pathLst>
            </a:custGeom>
            <a:ln w="1049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40" name="Shape 3523"/>
            <p:cNvSpPr/>
            <p:nvPr/>
          </p:nvSpPr>
          <p:spPr>
            <a:xfrm>
              <a:off x="36386" y="0"/>
              <a:ext cx="26860" cy="169354"/>
            </a:xfrm>
            <a:custGeom>
              <a:avLst/>
              <a:gdLst/>
              <a:ahLst/>
              <a:cxnLst/>
              <a:rect l="0" t="0" r="0" b="0"/>
              <a:pathLst>
                <a:path w="26860" h="169354">
                  <a:moveTo>
                    <a:pt x="0" y="169354"/>
                  </a:moveTo>
                  <a:lnTo>
                    <a:pt x="26860" y="0"/>
                  </a:lnTo>
                </a:path>
              </a:pathLst>
            </a:custGeom>
            <a:ln w="524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41" name="Shape 3524"/>
            <p:cNvSpPr/>
            <p:nvPr/>
          </p:nvSpPr>
          <p:spPr>
            <a:xfrm>
              <a:off x="63246" y="0"/>
              <a:ext cx="882015" cy="0"/>
            </a:xfrm>
            <a:custGeom>
              <a:avLst/>
              <a:gdLst/>
              <a:ahLst/>
              <a:cxnLst/>
              <a:rect l="0" t="0" r="0" b="0"/>
              <a:pathLst>
                <a:path w="882015">
                  <a:moveTo>
                    <a:pt x="0" y="0"/>
                  </a:moveTo>
                  <a:lnTo>
                    <a:pt x="882015" y="0"/>
                  </a:lnTo>
                </a:path>
              </a:pathLst>
            </a:custGeom>
            <a:ln w="524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47" name="Прямоугольник 46"/>
          <p:cNvSpPr/>
          <p:nvPr/>
        </p:nvSpPr>
        <p:spPr>
          <a:xfrm>
            <a:off x="1143155" y="2601621"/>
            <a:ext cx="58570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ru-RU" sz="2000" dirty="0"/>
              <a:t>Необходимо помнить, что найденные углы по приведенным формулам будут вычислены в радианах. Для перевода радиан в градусы надо воспользоваться формулой:</a:t>
            </a: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528" y="4060944"/>
            <a:ext cx="12477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55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37" name="Group 75742"/>
          <p:cNvGrpSpPr/>
          <p:nvPr/>
        </p:nvGrpSpPr>
        <p:grpSpPr>
          <a:xfrm>
            <a:off x="4227303" y="7839985"/>
            <a:ext cx="944880" cy="168910"/>
            <a:chOff x="0" y="0"/>
            <a:chExt cx="945261" cy="169354"/>
          </a:xfrm>
        </p:grpSpPr>
        <p:sp>
          <p:nvSpPr>
            <p:cNvPr id="38" name="Shape 3521"/>
            <p:cNvSpPr/>
            <p:nvPr/>
          </p:nvSpPr>
          <p:spPr>
            <a:xfrm>
              <a:off x="0" y="108203"/>
              <a:ext cx="13907" cy="10287"/>
            </a:xfrm>
            <a:custGeom>
              <a:avLst/>
              <a:gdLst/>
              <a:ahLst/>
              <a:cxnLst/>
              <a:rect l="0" t="0" r="0" b="0"/>
              <a:pathLst>
                <a:path w="13907" h="10287">
                  <a:moveTo>
                    <a:pt x="0" y="10287"/>
                  </a:moveTo>
                  <a:lnTo>
                    <a:pt x="13907" y="0"/>
                  </a:lnTo>
                </a:path>
              </a:pathLst>
            </a:custGeom>
            <a:ln w="524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39" name="Shape 3522"/>
            <p:cNvSpPr/>
            <p:nvPr/>
          </p:nvSpPr>
          <p:spPr>
            <a:xfrm>
              <a:off x="13907" y="111061"/>
              <a:ext cx="20193" cy="58293"/>
            </a:xfrm>
            <a:custGeom>
              <a:avLst/>
              <a:gdLst/>
              <a:ahLst/>
              <a:cxnLst/>
              <a:rect l="0" t="0" r="0" b="0"/>
              <a:pathLst>
                <a:path w="20193" h="58293">
                  <a:moveTo>
                    <a:pt x="0" y="0"/>
                  </a:moveTo>
                  <a:lnTo>
                    <a:pt x="20193" y="58293"/>
                  </a:lnTo>
                </a:path>
              </a:pathLst>
            </a:custGeom>
            <a:ln w="1049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40" name="Shape 3523"/>
            <p:cNvSpPr/>
            <p:nvPr/>
          </p:nvSpPr>
          <p:spPr>
            <a:xfrm>
              <a:off x="36386" y="0"/>
              <a:ext cx="26860" cy="169354"/>
            </a:xfrm>
            <a:custGeom>
              <a:avLst/>
              <a:gdLst/>
              <a:ahLst/>
              <a:cxnLst/>
              <a:rect l="0" t="0" r="0" b="0"/>
              <a:pathLst>
                <a:path w="26860" h="169354">
                  <a:moveTo>
                    <a:pt x="0" y="169354"/>
                  </a:moveTo>
                  <a:lnTo>
                    <a:pt x="26860" y="0"/>
                  </a:lnTo>
                </a:path>
              </a:pathLst>
            </a:custGeom>
            <a:ln w="524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41" name="Shape 3524"/>
            <p:cNvSpPr/>
            <p:nvPr/>
          </p:nvSpPr>
          <p:spPr>
            <a:xfrm>
              <a:off x="63246" y="0"/>
              <a:ext cx="882015" cy="0"/>
            </a:xfrm>
            <a:custGeom>
              <a:avLst/>
              <a:gdLst/>
              <a:ahLst/>
              <a:cxnLst/>
              <a:rect l="0" t="0" r="0" b="0"/>
              <a:pathLst>
                <a:path w="882015">
                  <a:moveTo>
                    <a:pt x="0" y="0"/>
                  </a:moveTo>
                  <a:lnTo>
                    <a:pt x="882015" y="0"/>
                  </a:lnTo>
                </a:path>
              </a:pathLst>
            </a:custGeom>
            <a:ln w="524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50790"/>
            <a:ext cx="11955400" cy="288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18911" tIns="723672" rIns="657018" bIns="4697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Определим в программе входные и выходные переменные: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входные переменные: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a, b, c (стороны):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integer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; 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выходные переменные: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alfa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betta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gamma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(углы), S (площадь), r (полупериметр):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real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; P (периметр):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integer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Свойства выбранных компонент: 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5" name="Picture 3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118" y="2178687"/>
            <a:ext cx="4355015" cy="352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019291" y="2076502"/>
            <a:ext cx="4958409" cy="395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72757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72757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72757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72757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72757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2757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2757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2757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2757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ctr"/>
              </a:tabLst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Form1 –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Caption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– Параметры треугольника 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ctr"/>
              </a:tabLst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Label1 – Caption –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Введите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длины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сторон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ctr"/>
              </a:tabLst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Label2 – Caption –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а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= 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ctr"/>
              </a:tabLst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Label3 – Caption – b= 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ctr"/>
              </a:tabLst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Label4 – Caption –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с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= 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ctr"/>
              </a:tabLst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Label5 – Caption –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Величины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углов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ctr"/>
              </a:tabLst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Label6 – Caption –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alfa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= 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ctr"/>
              </a:tabLst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Label7 – Caption – betta= 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ctr"/>
              </a:tabLst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Label8 – Caption –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gamm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а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= 	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ctr"/>
              </a:tabLst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Label9 – Caption –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Периметр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Р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= 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ctr"/>
              </a:tabLst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Label10 – Caption –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Площадь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S= 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ctr"/>
              </a:tabLst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Button1 – Caption –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Вычислить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ctr"/>
              </a:tabLst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Button2 – Caption –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Очистить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ctr"/>
              </a:tabLst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Edit1 – Text –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пусто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ctr"/>
              </a:tabLst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Edit2 – Text –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пусто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ctr"/>
              </a:tabLst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Edit3 – Text –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пусто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ctr"/>
              </a:tabLst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Edit4 – Text –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пусто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ctr"/>
              </a:tabLst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Edit5 – Text –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пусто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955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2978" y="71299"/>
            <a:ext cx="598170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procedure TForm1.Button1Click(Sender: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TObject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);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80975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var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a,b,c,P:integer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;       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80975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alfa,betta,gamma,S,r:real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;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begin 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3966" y="1225689"/>
            <a:ext cx="5836854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a:=strtoint(edit1.text);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R="0" lvl="0" indent="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b:=strtoint(edit2.text);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R="0" lvl="0" indent="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c:=strtoint(edit3.text);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R="0" lvl="0" indent="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P:=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a+b+c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;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R="0" lvl="0" indent="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r:=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Р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/2; 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S:=sqrt(r*(r-a)*(r-b)*(r-c));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R="0" lvl="0" indent="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alfa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:=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arccos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((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sqr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(b)+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sqr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(c)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sqr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(a))/(2*b*c));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R="0" lvl="0" indent="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betta:=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arcsin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(b/a*sin(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alfa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)); 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gamma:=pi-(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alfa+betta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);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alfa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:=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alfa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*180/pi;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R="0" lvl="0" indent="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betta:=betta*180/pi;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R="0" lvl="0" indent="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gamma:=gamma*180/pi; 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Label6.caption:='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alfa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='+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floattostr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alfa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); 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Label7.caption:='betta='+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floattostr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(betta); 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Label8.caption:='gamma='+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floattostr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(gamma); 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Edit4.text:=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inttostr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(P); 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Edit5.text:=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floattostr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(S); 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;     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253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53683" y="1082248"/>
            <a:ext cx="645255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procedure TForm1.Button2Click(Sender: </a:t>
            </a:r>
            <a:r>
              <a:rPr lang="en-US" sz="2400" dirty="0" err="1"/>
              <a:t>TObject</a:t>
            </a:r>
            <a:r>
              <a:rPr lang="en-US" sz="2400" dirty="0"/>
              <a:t>); begin </a:t>
            </a:r>
            <a:endParaRPr lang="ru-RU" sz="2400" dirty="0"/>
          </a:p>
          <a:p>
            <a:pPr marL="361950"/>
            <a:r>
              <a:rPr lang="en-US" sz="2400" dirty="0"/>
              <a:t>edit1.clear; </a:t>
            </a:r>
            <a:endParaRPr lang="ru-RU" sz="2400" dirty="0"/>
          </a:p>
          <a:p>
            <a:pPr marL="361950"/>
            <a:r>
              <a:rPr lang="en-US" sz="2400" dirty="0"/>
              <a:t>edit2.clear; </a:t>
            </a:r>
            <a:endParaRPr lang="ru-RU" sz="2400" dirty="0"/>
          </a:p>
          <a:p>
            <a:pPr marL="361950"/>
            <a:r>
              <a:rPr lang="en-US" sz="2400" dirty="0"/>
              <a:t>edit3.clear; </a:t>
            </a:r>
            <a:endParaRPr lang="ru-RU" sz="2400" dirty="0"/>
          </a:p>
          <a:p>
            <a:pPr marL="361950"/>
            <a:r>
              <a:rPr lang="en-US" sz="2400" dirty="0"/>
              <a:t>edit4.clear; </a:t>
            </a:r>
            <a:endParaRPr lang="ru-RU" sz="2400" dirty="0"/>
          </a:p>
          <a:p>
            <a:pPr marL="361950"/>
            <a:r>
              <a:rPr lang="en-US" sz="2400" dirty="0"/>
              <a:t>edit5.clear; </a:t>
            </a:r>
            <a:endParaRPr lang="ru-RU" sz="2400" dirty="0"/>
          </a:p>
          <a:p>
            <a:pPr marL="361950"/>
            <a:r>
              <a:rPr lang="en-US" sz="2400" dirty="0"/>
              <a:t>edit1.setfocus; </a:t>
            </a:r>
            <a:endParaRPr lang="ru-RU" sz="2400" dirty="0"/>
          </a:p>
          <a:p>
            <a:pPr marL="361950"/>
            <a:r>
              <a:rPr lang="en-US" sz="2400" dirty="0"/>
              <a:t>label6.caption:='</a:t>
            </a:r>
            <a:r>
              <a:rPr lang="en-US" sz="2400" dirty="0" err="1"/>
              <a:t>alfa</a:t>
            </a:r>
            <a:r>
              <a:rPr lang="en-US" sz="2400" dirty="0"/>
              <a:t>='; </a:t>
            </a:r>
            <a:endParaRPr lang="ru-RU" sz="2400" dirty="0"/>
          </a:p>
          <a:p>
            <a:pPr marL="361950"/>
            <a:r>
              <a:rPr lang="en-US" sz="2400" dirty="0"/>
              <a:t>label7.caption:='betta='; label8.caption:='gamma='; </a:t>
            </a:r>
          </a:p>
          <a:p>
            <a:r>
              <a:rPr lang="en-US" sz="2400" dirty="0"/>
              <a:t>end; </a:t>
            </a:r>
          </a:p>
        </p:txBody>
      </p:sp>
    </p:spTree>
    <p:extLst>
      <p:ext uri="{BB962C8B-B14F-4D97-AF65-F5344CB8AC3E}">
        <p14:creationId xmlns:p14="http://schemas.microsoft.com/office/powerpoint/2010/main" val="2639234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92163"/>
          <p:cNvPicPr/>
          <p:nvPr/>
        </p:nvPicPr>
        <p:blipFill rotWithShape="1">
          <a:blip r:embed="rId2"/>
          <a:srcRect l="16816" b="34500"/>
          <a:stretch/>
        </p:blipFill>
        <p:spPr>
          <a:xfrm>
            <a:off x="1337094" y="207034"/>
            <a:ext cx="9721970" cy="644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3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44"/>
          <p:cNvPicPr/>
          <p:nvPr/>
        </p:nvPicPr>
        <p:blipFill>
          <a:blip r:embed="rId2"/>
          <a:stretch>
            <a:fillRect/>
          </a:stretch>
        </p:blipFill>
        <p:spPr>
          <a:xfrm>
            <a:off x="3959679" y="2023620"/>
            <a:ext cx="4261293" cy="305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8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72"/>
          <p:cNvPicPr/>
          <p:nvPr/>
        </p:nvPicPr>
        <p:blipFill>
          <a:blip r:embed="rId2"/>
          <a:stretch>
            <a:fillRect/>
          </a:stretch>
        </p:blipFill>
        <p:spPr>
          <a:xfrm>
            <a:off x="4685443" y="1599072"/>
            <a:ext cx="2284701" cy="369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3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78"/>
          <p:cNvPicPr/>
          <p:nvPr/>
        </p:nvPicPr>
        <p:blipFill>
          <a:blip r:embed="rId2"/>
          <a:stretch>
            <a:fillRect/>
          </a:stretch>
        </p:blipFill>
        <p:spPr>
          <a:xfrm>
            <a:off x="4555469" y="1825625"/>
            <a:ext cx="3081062" cy="248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1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/>
              <a:t>Краткая характеристика некоторых компонентов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всех компонент есть свойство </a:t>
            </a:r>
            <a:r>
              <a:rPr lang="ru-RU" b="1" dirty="0" err="1"/>
              <a:t>Name</a:t>
            </a:r>
            <a:r>
              <a:rPr lang="ru-RU" dirty="0"/>
              <a:t> – имя компонента. </a:t>
            </a:r>
          </a:p>
          <a:p>
            <a:r>
              <a:rPr lang="ru-RU" dirty="0"/>
              <a:t>Имена создаются средой </a:t>
            </a:r>
            <a:r>
              <a:rPr lang="ru-RU" dirty="0" err="1"/>
              <a:t>Lazarus</a:t>
            </a:r>
            <a:r>
              <a:rPr lang="ru-RU" dirty="0"/>
              <a:t> по такому принципу: сначала идет название компонента (</a:t>
            </a:r>
            <a:r>
              <a:rPr lang="ru-RU" dirty="0" err="1"/>
              <a:t>Form</a:t>
            </a:r>
            <a:r>
              <a:rPr lang="ru-RU" dirty="0"/>
              <a:t>), а за ним порядковый номер размещенного на форме компонента (1). То есть если добавить еще одну форму, то она получит имя Form2, следующее – Form3 и т.д. Имя, заданное по умолчанию можно изменить, но при этом желательно использовать только английские буквы и цифры. </a:t>
            </a:r>
          </a:p>
          <a:p>
            <a:r>
              <a:rPr lang="ru-RU" b="1" u="sng" dirty="0"/>
              <a:t>Запомните!</a:t>
            </a:r>
            <a:r>
              <a:rPr lang="ru-RU" b="1" dirty="0"/>
              <a:t> </a:t>
            </a:r>
            <a:r>
              <a:rPr lang="ru-RU" dirty="0"/>
              <a:t>Свойство </a:t>
            </a:r>
            <a:r>
              <a:rPr lang="ru-RU" dirty="0" err="1"/>
              <a:t>Name</a:t>
            </a:r>
            <a:r>
              <a:rPr lang="ru-RU" dirty="0"/>
              <a:t> задается первоначально, это имя переменной с которой вы будете работать при написании программы.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19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8" y="158414"/>
            <a:ext cx="10515600" cy="1325563"/>
          </a:xfrm>
        </p:spPr>
        <p:txBody>
          <a:bodyPr/>
          <a:lstStyle/>
          <a:p>
            <a:pPr algn="ctr"/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Компонент </a:t>
            </a: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Form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b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(экранная форма)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25082"/>
              </p:ext>
            </p:extLst>
          </p:nvPr>
        </p:nvGraphicFramePr>
        <p:xfrm>
          <a:off x="1452434" y="2885989"/>
          <a:ext cx="9023362" cy="2059686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3305361">
                  <a:extLst>
                    <a:ext uri="{9D8B030D-6E8A-4147-A177-3AD203B41FA5}">
                      <a16:colId xmlns:a16="http://schemas.microsoft.com/office/drawing/2014/main" val="1404044831"/>
                    </a:ext>
                  </a:extLst>
                </a:gridCol>
                <a:gridCol w="5718001">
                  <a:extLst>
                    <a:ext uri="{9D8B030D-6E8A-4147-A177-3AD203B41FA5}">
                      <a16:colId xmlns:a16="http://schemas.microsoft.com/office/drawing/2014/main" val="3063217773"/>
                    </a:ext>
                  </a:extLst>
                </a:gridCol>
              </a:tblGrid>
              <a:tr h="228686"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Caption 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Заголовок окна формы </a:t>
                      </a:r>
                      <a:endParaRPr lang="ru-RU" sz="18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4290" marB="0"/>
                </a:tc>
                <a:extLst>
                  <a:ext uri="{0D108BD9-81ED-4DB2-BD59-A6C34878D82A}">
                    <a16:rowId xmlns:a16="http://schemas.microsoft.com/office/drawing/2014/main" val="1388711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Color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Цвет формы 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4290" marB="0"/>
                </a:tc>
                <a:extLst>
                  <a:ext uri="{0D108BD9-81ED-4DB2-BD59-A6C34878D82A}">
                    <a16:rowId xmlns:a16="http://schemas.microsoft.com/office/drawing/2014/main" val="1482823349"/>
                  </a:ext>
                </a:extLst>
              </a:tr>
              <a:tr h="707390"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Font 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Атрибуты шрифта заголовка окна формы: 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Color</a:t>
                      </a:r>
                      <a:r>
                        <a:rPr lang="ru-RU" sz="2000" dirty="0">
                          <a:effectLst/>
                        </a:rPr>
                        <a:t> – цвет шрифта 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Size</a:t>
                      </a:r>
                      <a:r>
                        <a:rPr lang="ru-RU" sz="2000" dirty="0">
                          <a:effectLst/>
                        </a:rPr>
                        <a:t> – размер шрифта 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Style</a:t>
                      </a:r>
                      <a:r>
                        <a:rPr lang="ru-RU" sz="2000" dirty="0">
                          <a:effectLst/>
                        </a:rPr>
                        <a:t> – стиль шрифта 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4290" marB="0"/>
                </a:tc>
                <a:extLst>
                  <a:ext uri="{0D108BD9-81ED-4DB2-BD59-A6C34878D82A}">
                    <a16:rowId xmlns:a16="http://schemas.microsoft.com/office/drawing/2014/main" val="210715393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593949"/>
              </p:ext>
            </p:extLst>
          </p:nvPr>
        </p:nvGraphicFramePr>
        <p:xfrm>
          <a:off x="1452434" y="5702279"/>
          <a:ext cx="9023362" cy="720852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3195488">
                  <a:extLst>
                    <a:ext uri="{9D8B030D-6E8A-4147-A177-3AD203B41FA5}">
                      <a16:colId xmlns:a16="http://schemas.microsoft.com/office/drawing/2014/main" val="1842054041"/>
                    </a:ext>
                  </a:extLst>
                </a:gridCol>
                <a:gridCol w="5827874">
                  <a:extLst>
                    <a:ext uri="{9D8B030D-6E8A-4147-A177-3AD203B41FA5}">
                      <a16:colId xmlns:a16="http://schemas.microsoft.com/office/drawing/2014/main" val="124545126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OnCreate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Создание формы </a:t>
                      </a:r>
                      <a:endParaRPr lang="ru-RU" sz="18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4290" marB="0"/>
                </a:tc>
                <a:extLst>
                  <a:ext uri="{0D108BD9-81ED-4DB2-BD59-A6C34878D82A}">
                    <a16:rowId xmlns:a16="http://schemas.microsoft.com/office/drawing/2014/main" val="3186854348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OnClose 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Закрытие формы 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4290" marB="0"/>
                </a:tc>
                <a:extLst>
                  <a:ext uri="{0D108BD9-81ED-4DB2-BD59-A6C34878D82A}">
                    <a16:rowId xmlns:a16="http://schemas.microsoft.com/office/drawing/2014/main" val="417287376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28444" y="1383623"/>
            <a:ext cx="1133510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703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Форма представляет не только внешний вид окна приложения, но и сама является полноценным компонентом с собственными свойствами и событиями, хотя на палитре компонентов ее нет. 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179882" y="2415989"/>
            <a:ext cx="5349157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marR="64135" indent="-6350" algn="ctr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Основные свойства компонента 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Form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ru-RU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179882" y="5240614"/>
            <a:ext cx="5234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Основные события компоненты 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Form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27802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413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Компонент </a:t>
            </a: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Label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b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(надпись или метка) </a:t>
            </a:r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28444" y="1403937"/>
            <a:ext cx="113351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703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457200">
              <a:buFontTx/>
              <a:buChar char="•"/>
            </a:pPr>
            <a:r>
              <a:rPr lang="ru-RU" altLang="ru-RU" sz="2000" dirty="0">
                <a:solidFill>
                  <a:srgbClr val="000000"/>
                </a:solidFill>
                <a:ea typeface="Calibri" panose="020F0502020204030204" pitchFamily="34" charset="0"/>
              </a:rPr>
              <a:t>Можно использовать для вывода ответа или пояснения вводимых данных.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13104" y="2241174"/>
            <a:ext cx="5502020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marR="64135" indent="-6350" algn="ctr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Основные свойства компоненты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Label 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ru-RU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199539"/>
              </p:ext>
            </p:extLst>
          </p:nvPr>
        </p:nvGraphicFramePr>
        <p:xfrm>
          <a:off x="563260" y="2827996"/>
          <a:ext cx="10801708" cy="343281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610117">
                  <a:extLst>
                    <a:ext uri="{9D8B030D-6E8A-4147-A177-3AD203B41FA5}">
                      <a16:colId xmlns:a16="http://schemas.microsoft.com/office/drawing/2014/main" val="3407052883"/>
                    </a:ext>
                  </a:extLst>
                </a:gridCol>
                <a:gridCol w="9191591">
                  <a:extLst>
                    <a:ext uri="{9D8B030D-6E8A-4147-A177-3AD203B41FA5}">
                      <a16:colId xmlns:a16="http://schemas.microsoft.com/office/drawing/2014/main" val="2468862223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Caption</a:t>
                      </a:r>
                      <a:r>
                        <a:rPr lang="ru-RU" sz="2000" dirty="0">
                          <a:effectLst/>
                        </a:rPr>
                        <a:t>  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27940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Заголовок надписи, выводимой на форму </a:t>
                      </a:r>
                      <a:endParaRPr lang="ru-RU" sz="18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27940" marT="34290" marB="0"/>
                </a:tc>
                <a:extLst>
                  <a:ext uri="{0D108BD9-81ED-4DB2-BD59-A6C34878D82A}">
                    <a16:rowId xmlns:a16="http://schemas.microsoft.com/office/drawing/2014/main" val="4046812714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AutoSize  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27940" marT="3429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Позволяет автоматически менять размеры метки, чтобы соответствовать размерам надписи (по умолчанию принимает значение </a:t>
                      </a:r>
                      <a:r>
                        <a:rPr lang="ru-RU" sz="2000" dirty="0" err="1">
                          <a:effectLst/>
                        </a:rPr>
                        <a:t>True</a:t>
                      </a:r>
                      <a:r>
                        <a:rPr lang="ru-RU" sz="2000" dirty="0">
                          <a:effectLst/>
                        </a:rPr>
                        <a:t>). 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27940" marT="34290" marB="0"/>
                </a:tc>
                <a:extLst>
                  <a:ext uri="{0D108BD9-81ED-4DB2-BD59-A6C34878D82A}">
                    <a16:rowId xmlns:a16="http://schemas.microsoft.com/office/drawing/2014/main" val="27650266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Font</a:t>
                      </a:r>
                      <a:r>
                        <a:rPr lang="ru-RU" sz="2000" dirty="0">
                          <a:effectLst/>
                        </a:rPr>
                        <a:t>  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27940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Шрифт, используемый для отображения текста в метке 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27940" marT="34290" marB="0"/>
                </a:tc>
                <a:extLst>
                  <a:ext uri="{0D108BD9-81ED-4DB2-BD59-A6C34878D82A}">
                    <a16:rowId xmlns:a16="http://schemas.microsoft.com/office/drawing/2014/main" val="481604231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Visible  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27940" marT="3429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Видимость надписи на экране. Имеет два значения: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True</a:t>
                      </a:r>
                      <a:r>
                        <a:rPr lang="ru-RU" sz="2000" dirty="0">
                          <a:effectLst/>
                        </a:rPr>
                        <a:t> – надпись видна на форме,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False</a:t>
                      </a:r>
                      <a:r>
                        <a:rPr lang="ru-RU" sz="2000" dirty="0">
                          <a:effectLst/>
                        </a:rPr>
                        <a:t> – надпись не видна на форме. 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27940" marT="34290" marB="0"/>
                </a:tc>
                <a:extLst>
                  <a:ext uri="{0D108BD9-81ED-4DB2-BD59-A6C34878D82A}">
                    <a16:rowId xmlns:a16="http://schemas.microsoft.com/office/drawing/2014/main" val="2890200454"/>
                  </a:ext>
                </a:extLst>
              </a:tr>
              <a:tr h="707390"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Alignment 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27940" marT="34290" marB="0"/>
                </a:tc>
                <a:tc>
                  <a:txBody>
                    <a:bodyPr/>
                    <a:lstStyle/>
                    <a:p>
                      <a:pPr marR="132588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Выравнивание текста по горизонтали относительно границ: </a:t>
                      </a:r>
                      <a:r>
                        <a:rPr lang="ru-RU" sz="2000" dirty="0" err="1">
                          <a:effectLst/>
                        </a:rPr>
                        <a:t>taRightJustify</a:t>
                      </a:r>
                      <a:r>
                        <a:rPr lang="ru-RU" sz="2000" dirty="0">
                          <a:effectLst/>
                        </a:rPr>
                        <a:t> –прижат к правой границе </a:t>
                      </a:r>
                      <a:r>
                        <a:rPr lang="ru-RU" sz="2000" dirty="0" err="1">
                          <a:effectLst/>
                        </a:rPr>
                        <a:t>taCenter</a:t>
                      </a:r>
                      <a:r>
                        <a:rPr lang="ru-RU" sz="2000" dirty="0">
                          <a:effectLst/>
                        </a:rPr>
                        <a:t> – выровнен по центру </a:t>
                      </a:r>
                      <a:r>
                        <a:rPr lang="ru-RU" sz="2000" dirty="0" err="1">
                          <a:effectLst/>
                        </a:rPr>
                        <a:t>taLeftJustify</a:t>
                      </a:r>
                      <a:r>
                        <a:rPr lang="ru-RU" sz="2000" dirty="0">
                          <a:effectLst/>
                        </a:rPr>
                        <a:t> –прижат к левой границе 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27940" marT="34290" marB="0"/>
                </a:tc>
                <a:extLst>
                  <a:ext uri="{0D108BD9-81ED-4DB2-BD59-A6C34878D82A}">
                    <a16:rowId xmlns:a16="http://schemas.microsoft.com/office/drawing/2014/main" val="1016696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666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8" y="1720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Компонент </a:t>
            </a: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Edit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b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(однострочное окно ввода/вывода)</a:t>
            </a:r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28444" y="1443776"/>
            <a:ext cx="113351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703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457200">
              <a:buFontTx/>
              <a:buChar char="•"/>
            </a:pPr>
            <a:r>
              <a:rPr lang="ru-RU" altLang="ru-RU" sz="2000" dirty="0">
                <a:solidFill>
                  <a:srgbClr val="000000"/>
                </a:solidFill>
                <a:ea typeface="Calibri" panose="020F0502020204030204" pitchFamily="34" charset="0"/>
              </a:rPr>
              <a:t>Используется для ввода/вывода чисел и текста в программу. 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934082"/>
              </p:ext>
            </p:extLst>
          </p:nvPr>
        </p:nvGraphicFramePr>
        <p:xfrm>
          <a:off x="563260" y="2407949"/>
          <a:ext cx="10790538" cy="2450974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881281">
                  <a:extLst>
                    <a:ext uri="{9D8B030D-6E8A-4147-A177-3AD203B41FA5}">
                      <a16:colId xmlns:a16="http://schemas.microsoft.com/office/drawing/2014/main" val="3643844208"/>
                    </a:ext>
                  </a:extLst>
                </a:gridCol>
                <a:gridCol w="8909257">
                  <a:extLst>
                    <a:ext uri="{9D8B030D-6E8A-4147-A177-3AD203B41FA5}">
                      <a16:colId xmlns:a16="http://schemas.microsoft.com/office/drawing/2014/main" val="183409532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BorderStyle  </a:t>
                      </a:r>
                      <a:endParaRPr lang="ru-RU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25400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effectLst/>
                        </a:rPr>
                        <a:t>Стиль обрамления: </a:t>
                      </a:r>
                      <a:endParaRPr lang="ru-RU" sz="20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err="1">
                          <a:effectLst/>
                        </a:rPr>
                        <a:t>bsNone</a:t>
                      </a:r>
                      <a:r>
                        <a:rPr lang="ru-RU" sz="2400" b="0" dirty="0">
                          <a:effectLst/>
                        </a:rPr>
                        <a:t> – нет обрамления </a:t>
                      </a:r>
                      <a:endParaRPr lang="ru-RU" sz="20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err="1">
                          <a:effectLst/>
                        </a:rPr>
                        <a:t>bsSingle</a:t>
                      </a:r>
                      <a:r>
                        <a:rPr lang="ru-RU" sz="2400" b="0" dirty="0">
                          <a:effectLst/>
                        </a:rPr>
                        <a:t> – обрамление одной линией </a:t>
                      </a:r>
                      <a:endParaRPr lang="ru-RU" sz="2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25400" marT="34290" marB="0"/>
                </a:tc>
                <a:extLst>
                  <a:ext uri="{0D108BD9-81ED-4DB2-BD59-A6C34878D82A}">
                    <a16:rowId xmlns:a16="http://schemas.microsoft.com/office/drawing/2014/main" val="300574708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MaxLength </a:t>
                      </a:r>
                      <a:endParaRPr lang="ru-RU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25400" marT="3429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Определяет максимальную длину текстовой строки. Если имеет значение 0, длина строки не ограничена </a:t>
                      </a:r>
                      <a:endParaRPr lang="ru-RU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25400" marT="34290" marB="0"/>
                </a:tc>
                <a:extLst>
                  <a:ext uri="{0D108BD9-81ED-4DB2-BD59-A6C34878D82A}">
                    <a16:rowId xmlns:a16="http://schemas.microsoft.com/office/drawing/2014/main" val="29059740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effectLst/>
                        </a:rPr>
                        <a:t>Text</a:t>
                      </a:r>
                      <a:r>
                        <a:rPr lang="ru-RU" sz="2400" dirty="0">
                          <a:effectLst/>
                        </a:rPr>
                        <a:t>  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25400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Содержимое строки редактирования 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25400" marT="34290" marB="0"/>
                </a:tc>
                <a:extLst>
                  <a:ext uri="{0D108BD9-81ED-4DB2-BD59-A6C34878D82A}">
                    <a16:rowId xmlns:a16="http://schemas.microsoft.com/office/drawing/2014/main" val="3856883831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352014"/>
              </p:ext>
            </p:extLst>
          </p:nvPr>
        </p:nvGraphicFramePr>
        <p:xfrm>
          <a:off x="563260" y="5677735"/>
          <a:ext cx="10790538" cy="851282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903895">
                  <a:extLst>
                    <a:ext uri="{9D8B030D-6E8A-4147-A177-3AD203B41FA5}">
                      <a16:colId xmlns:a16="http://schemas.microsoft.com/office/drawing/2014/main" val="4165573003"/>
                    </a:ext>
                  </a:extLst>
                </a:gridCol>
                <a:gridCol w="8886643">
                  <a:extLst>
                    <a:ext uri="{9D8B030D-6E8A-4147-A177-3AD203B41FA5}">
                      <a16:colId xmlns:a16="http://schemas.microsoft.com/office/drawing/2014/main" val="250632668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Clear </a:t>
                      </a:r>
                      <a:endParaRPr lang="ru-RU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effectLst/>
                        </a:rPr>
                        <a:t>Удаляет весь текст </a:t>
                      </a:r>
                      <a:endParaRPr lang="ru-RU" sz="2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4290" marB="0"/>
                </a:tc>
                <a:extLst>
                  <a:ext uri="{0D108BD9-81ED-4DB2-BD59-A6C34878D82A}">
                    <a16:rowId xmlns:a16="http://schemas.microsoft.com/office/drawing/2014/main" val="553186399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SetFocus </a:t>
                      </a:r>
                      <a:endParaRPr lang="ru-RU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Устанавливает фокус ввода 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4290" marB="0"/>
                </a:tc>
                <a:extLst>
                  <a:ext uri="{0D108BD9-81ED-4DB2-BD59-A6C34878D82A}">
                    <a16:rowId xmlns:a16="http://schemas.microsoft.com/office/drawing/2014/main" val="1916477014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63260" y="1964606"/>
            <a:ext cx="1079053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578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Основные свойства компонента 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Edit</a:t>
            </a:r>
            <a:endParaRPr lang="ru-RU" altLang="ru-RU" sz="2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Основные методы компонента 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Edit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48145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1473</Words>
  <Application>Microsoft Office PowerPoint</Application>
  <PresentationFormat>Широкоэкранный</PresentationFormat>
  <Paragraphs>272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Тема Office</vt:lpstr>
      <vt:lpstr>Программирование задач линейной структуры</vt:lpstr>
      <vt:lpstr>Презентация PowerPoint</vt:lpstr>
      <vt:lpstr>Презентация PowerPoint</vt:lpstr>
      <vt:lpstr>Презентация PowerPoint</vt:lpstr>
      <vt:lpstr>Презентация PowerPoint</vt:lpstr>
      <vt:lpstr>Краткая характеристика некоторых компонентов </vt:lpstr>
      <vt:lpstr>Компонент Form  (экранная форма)</vt:lpstr>
      <vt:lpstr>Компонент Label  (надпись или метка) </vt:lpstr>
      <vt:lpstr>Компонент Edit  (однострочное окно ввода/вывода)</vt:lpstr>
      <vt:lpstr>Компонент Panel  (контейнер общего назначения)</vt:lpstr>
      <vt:lpstr>Компонент Button  (командная кнопка)</vt:lpstr>
      <vt:lpstr>Арифметические операции  </vt:lpstr>
      <vt:lpstr>Задание 1. Вычислить значение функции</vt:lpstr>
      <vt:lpstr>Задание 1. Вычислить значение функции</vt:lpstr>
      <vt:lpstr>Задание 1. Вычислить значение функции</vt:lpstr>
      <vt:lpstr>Задание 2 </vt:lpstr>
      <vt:lpstr>Задание 2 </vt:lpstr>
      <vt:lpstr>Задание 2 </vt:lpstr>
      <vt:lpstr>Задание 2 </vt:lpstr>
      <vt:lpstr>Задание 2 </vt:lpstr>
      <vt:lpstr>Задание 2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задач линейной структуры</dc:title>
  <dc:creator>Сергеева Елизавета Григорьевна</dc:creator>
  <cp:lastModifiedBy>Сергеева Елизавета Григорьевна</cp:lastModifiedBy>
  <cp:revision>6</cp:revision>
  <dcterms:created xsi:type="dcterms:W3CDTF">2022-02-07T07:29:34Z</dcterms:created>
  <dcterms:modified xsi:type="dcterms:W3CDTF">2023-03-16T07:03:52Z</dcterms:modified>
</cp:coreProperties>
</file>