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2639160"/>
            <a:ext cx="70207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729360" y="2639160"/>
            <a:ext cx="70207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729360" y="2639160"/>
            <a:ext cx="70207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729360" y="2639160"/>
            <a:ext cx="70207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2639160"/>
            <a:ext cx="70207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7352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d9b2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ru-RU" sz="4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</a:t>
            </a:r>
            <a:r>
              <a:rPr b="0" lang="ru-RU" sz="42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9E2438-DF19-4DC5-BE69-23A34B3B8792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6D0E98-1192-44BD-999C-821F13199996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grpSp>
        <p:nvGrpSpPr>
          <p:cNvPr id="47" name="Group 5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8" name="CustomShape 6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7352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7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d9b2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rgbClr val="d9cd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8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6CDCE2-C0EC-4E3A-A10E-8FA3011F2325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grpSp>
        <p:nvGrpSpPr>
          <p:cNvPr id="93" name="Group 8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94" name="CustomShape 9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7352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0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d9b2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tIns="91440" bIns="91440" anchor="ctr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684FB3-48D5-4CE5-8999-A1068EA3DFA7}" type="slidenum">
              <a:rPr b="0" lang="en-GB" sz="1000" spc="-1" strike="noStrike">
                <a:solidFill>
                  <a:srgbClr val="595959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35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830520" y="4169520"/>
            <a:ext cx="745200" cy="45360"/>
            <a:chOff x="830520" y="4169520"/>
            <a:chExt cx="745200" cy="45360"/>
          </a:xfrm>
        </p:grpSpPr>
        <p:sp>
          <p:nvSpPr>
            <p:cNvPr id="172" name="CustomShape 2"/>
            <p:cNvSpPr/>
            <p:nvPr/>
          </p:nvSpPr>
          <p:spPr>
            <a:xfrm rot="16200000">
              <a:off x="1366560" y="4005720"/>
              <a:ext cx="45360" cy="372600"/>
            </a:xfrm>
            <a:prstGeom prst="rect">
              <a:avLst/>
            </a:prstGeom>
            <a:solidFill>
              <a:srgbClr val="d9cd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"/>
            <p:cNvSpPr/>
            <p:nvPr/>
          </p:nvSpPr>
          <p:spPr>
            <a:xfrm rot="16200000">
              <a:off x="995400" y="4004280"/>
              <a:ext cx="45360" cy="375480"/>
            </a:xfrm>
            <a:prstGeom prst="rect">
              <a:avLst/>
            </a:prstGeom>
            <a:solidFill>
              <a:srgbClr val="d9cdb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6AE692-DDFC-46C4-9140-4A93576D2CBC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c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29720" y="1528200"/>
            <a:ext cx="7687800" cy="1664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4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6170f"/>
                </a:solidFill>
                <a:latin typeface="Raleway"/>
                <a:ea typeface="Raleway"/>
              </a:rPr>
              <a:t>Итоговый проект на тему: Интернет магазин  </a:t>
            </a:r>
            <a:br/>
            <a:r>
              <a:rPr b="1" lang="en-GB" sz="4200" spc="-1" strike="noStrike">
                <a:solidFill>
                  <a:srgbClr val="26170f"/>
                </a:solidFill>
                <a:latin typeface="Raleway"/>
                <a:ea typeface="Raleway"/>
              </a:rPr>
              <a:t>«Чашка кофе»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29720" y="337860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5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Программа профессиональной переподготовки: Fullstack-разработка на языке Java</a:t>
            </a:r>
            <a:endParaRPr b="0" lang="ru-RU" sz="245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729720" y="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50" spc="-1" strike="noStrike">
                <a:solidFill>
                  <a:srgbClr val="000000"/>
                </a:solidFill>
                <a:latin typeface="Arial"/>
                <a:ea typeface="Arial"/>
              </a:rPr>
              <a:t>ФГБОУ ВО «Российский экономический университет им. Г.В. Плеханова»</a:t>
            </a:r>
            <a:endParaRPr b="0" lang="ru-RU" sz="2450" spc="-1" strike="noStrike"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1329480" y="450648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27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Елисеева Анна Юрьевна</a:t>
            </a:r>
            <a:endParaRPr b="0" lang="ru-RU" sz="29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Группа: FSJ-1-22</a:t>
            </a:r>
            <a:endParaRPr b="0" lang="ru-RU" sz="2900" spc="-1" strike="noStrike">
              <a:latin typeface="Arial"/>
            </a:endParaRPr>
          </a:p>
        </p:txBody>
      </p:sp>
      <p:pic>
        <p:nvPicPr>
          <p:cNvPr id="217" name="Google Shape;93;p13" descr=""/>
          <p:cNvPicPr/>
          <p:nvPr/>
        </p:nvPicPr>
        <p:blipFill>
          <a:blip r:embed="rId1"/>
          <a:stretch/>
        </p:blipFill>
        <p:spPr>
          <a:xfrm>
            <a:off x="938520" y="595800"/>
            <a:ext cx="540720" cy="54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600" spc="-1" strike="noStrike">
                <a:solidFill>
                  <a:srgbClr val="d9cdbf"/>
                </a:solidFill>
                <a:latin typeface="Raleway"/>
                <a:ea typeface="Raleway"/>
              </a:rPr>
              <a:t>Спасибо за внимание!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Google Shape;149;p22" descr=""/>
          <p:cNvPicPr/>
          <p:nvPr/>
        </p:nvPicPr>
        <p:blipFill>
          <a:blip r:embed="rId1"/>
          <a:stretch/>
        </p:blipFill>
        <p:spPr>
          <a:xfrm>
            <a:off x="862200" y="3564360"/>
            <a:ext cx="601920" cy="6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600" spc="-1" strike="noStrike">
                <a:solidFill>
                  <a:srgbClr val="26170f"/>
                </a:solidFill>
                <a:latin typeface="Raleway"/>
                <a:ea typeface="Raleway"/>
              </a:rPr>
              <a:t>Предметная область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729360" y="2079000"/>
            <a:ext cx="73177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GB" sz="1900" spc="-1" strike="noStrike">
                <a:solidFill>
                  <a:srgbClr val="595959"/>
                </a:solidFill>
                <a:latin typeface="Lato"/>
                <a:ea typeface="Lato"/>
              </a:rPr>
              <a:t>Интернет магазин «Кофейное зерно» специализируется на продаже кофе.  Интернет магазины продают товар </a:t>
            </a:r>
            <a:br/>
            <a:r>
              <a:rPr b="0" lang="en-GB" sz="1900" spc="-1" strike="noStrike">
                <a:solidFill>
                  <a:srgbClr val="595959"/>
                </a:solidFill>
                <a:latin typeface="Lato"/>
                <a:ea typeface="Lato"/>
              </a:rPr>
              <a:t>со своего склада. Позволяет пользователям выбрать кофе из представленного ассортимента на сайте </a:t>
            </a:r>
            <a:br/>
            <a:r>
              <a:rPr b="0" lang="en-GB" sz="1900" spc="-1" strike="noStrike">
                <a:solidFill>
                  <a:srgbClr val="595959"/>
                </a:solidFill>
                <a:latin typeface="Lato"/>
                <a:ea typeface="Lato"/>
              </a:rPr>
              <a:t>и сформировать заказ на покупку.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600" spc="-1" strike="noStrike">
                <a:solidFill>
                  <a:srgbClr val="735236"/>
                </a:solidFill>
                <a:latin typeface="Raleway"/>
                <a:ea typeface="Raleway"/>
              </a:rPr>
              <a:t>ER-модель БД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30080" y="2112480"/>
            <a:ext cx="422064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В проекте использовались 6 таблиц: 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товары, 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категории товаров,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 </a:t>
            </a: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изображения для товаров, 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пользователи и администраторы магазина, 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корзина, </a:t>
            </a:r>
            <a:endParaRPr b="0" lang="ru-RU" sz="1300" spc="-1" strike="noStrike"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735236"/>
              </a:buClr>
              <a:buFont typeface="Lato"/>
              <a:buChar char="●"/>
              <a:tabLst>
                <a:tab algn="l" pos="0"/>
              </a:tabLst>
            </a:pPr>
            <a:r>
              <a:rPr b="0" lang="en-GB" sz="1300" spc="-1" strike="noStrike">
                <a:solidFill>
                  <a:srgbClr val="735236"/>
                </a:solidFill>
                <a:latin typeface="Lato"/>
                <a:ea typeface="Lato"/>
              </a:rPr>
              <a:t>заказы.</a:t>
            </a:r>
            <a:endParaRPr b="0" lang="ru-RU" sz="1300" spc="-1" strike="noStrike">
              <a:latin typeface="Arial"/>
            </a:endParaRPr>
          </a:p>
        </p:txBody>
      </p:sp>
      <p:pic>
        <p:nvPicPr>
          <p:cNvPr id="222" name="Google Shape;106;p15" descr=""/>
          <p:cNvPicPr/>
          <p:nvPr/>
        </p:nvPicPr>
        <p:blipFill>
          <a:blip r:embed="rId1"/>
          <a:stretch/>
        </p:blipFill>
        <p:spPr>
          <a:xfrm>
            <a:off x="4572000" y="266760"/>
            <a:ext cx="4571640" cy="4609800"/>
          </a:xfrm>
          <a:prstGeom prst="rect">
            <a:avLst/>
          </a:prstGeom>
          <a:ln>
            <a:noFill/>
          </a:ln>
        </p:spPr>
      </p:pic>
      <p:pic>
        <p:nvPicPr>
          <p:cNvPr id="223" name="Google Shape;107;p15" descr=""/>
          <p:cNvPicPr/>
          <p:nvPr/>
        </p:nvPicPr>
        <p:blipFill>
          <a:blip r:embed="rId2"/>
          <a:stretch/>
        </p:blipFill>
        <p:spPr>
          <a:xfrm>
            <a:off x="862920" y="588240"/>
            <a:ext cx="646200" cy="6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600" spc="-1" strike="noStrike">
                <a:solidFill>
                  <a:srgbClr val="26170f"/>
                </a:solidFill>
                <a:latin typeface="Raleway"/>
                <a:ea typeface="Raleway"/>
              </a:rPr>
              <a:t>Инструментальные средства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729360" y="1926360"/>
            <a:ext cx="7688520" cy="300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Для разработки итогового проекта использовались следующие средства: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Backend  - фреймворк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Java Spring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. В том числе: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Lato"/>
              <a:buAutoNum type="alphaLcPeriod"/>
              <a:tabLst>
                <a:tab algn="l" pos="0"/>
              </a:tabLst>
            </a:pPr>
            <a:r>
              <a:rPr b="1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Spring Security</a:t>
            </a:r>
            <a:r>
              <a:rPr b="0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 — для аутентификации и авторизации пользователей. Фреймворк также применяется для защиты приложений на Spring.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spcBef>
                <a:spcPts val="99"/>
              </a:spcBef>
              <a:buClr>
                <a:srgbClr val="595959"/>
              </a:buClr>
              <a:buFont typeface="Lato"/>
              <a:buAutoNum type="alphaLcPeriod"/>
              <a:tabLst>
                <a:tab algn="l" pos="0"/>
              </a:tabLst>
            </a:pPr>
            <a:r>
              <a:rPr b="1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Spring Boot</a:t>
            </a:r>
            <a:r>
              <a:rPr b="0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 — автоматически конфигурирует проекты на основе одного из стартовых пакетов для них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spcBef>
                <a:spcPts val="99"/>
              </a:spcBef>
              <a:buClr>
                <a:srgbClr val="595959"/>
              </a:buClr>
              <a:buFont typeface="Lato"/>
              <a:buAutoNum type="alphaLcPeriod"/>
              <a:tabLst>
                <a:tab algn="l" pos="0"/>
              </a:tabLst>
            </a:pPr>
            <a:r>
              <a:rPr b="1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Thymeleaf</a:t>
            </a:r>
            <a:r>
              <a:rPr b="0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 —  библиотека на основе Java, используемая для создания веб-приложения.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spcBef>
                <a:spcPts val="99"/>
              </a:spcBef>
              <a:buClr>
                <a:srgbClr val="595959"/>
              </a:buClr>
              <a:buFont typeface="Lato"/>
              <a:buAutoNum type="alphaLcPeriod"/>
              <a:tabLst>
                <a:tab algn="l" pos="0"/>
              </a:tabLst>
            </a:pPr>
            <a:r>
              <a:rPr b="1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Spring Data JPA</a:t>
            </a:r>
            <a:r>
              <a:rPr b="0" lang="en-GB" sz="1100" spc="-1" strike="noStrike">
                <a:solidFill>
                  <a:srgbClr val="595959"/>
                </a:solidFill>
                <a:latin typeface="Lato"/>
                <a:ea typeface="Lato"/>
              </a:rPr>
              <a:t> — для сохранения и получения данных из реляционной БД.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50000"/>
              </a:lnSpc>
              <a:spcBef>
                <a:spcPts val="1001"/>
              </a:spcBef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Frontend -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Bootstrap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50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Базы данных - </a:t>
            </a:r>
            <a:r>
              <a:rPr b="1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Postgresql</a:t>
            </a:r>
            <a:r>
              <a:rPr b="0" lang="en-GB" sz="1300" spc="-1" strike="noStrike">
                <a:solidFill>
                  <a:srgbClr val="595959"/>
                </a:solidFill>
                <a:latin typeface="Lato"/>
                <a:ea typeface="Lato"/>
              </a:rPr>
              <a:t>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727920" y="194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119;p17" descr=""/>
          <p:cNvPicPr/>
          <p:nvPr/>
        </p:nvPicPr>
        <p:blipFill>
          <a:blip r:embed="rId1"/>
          <a:stretch/>
        </p:blipFill>
        <p:spPr>
          <a:xfrm>
            <a:off x="152280" y="687600"/>
            <a:ext cx="883872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27920" y="194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oogle Shape;125;p18" descr=""/>
          <p:cNvPicPr/>
          <p:nvPr/>
        </p:nvPicPr>
        <p:blipFill>
          <a:blip r:embed="rId1"/>
          <a:stretch/>
        </p:blipFill>
        <p:spPr>
          <a:xfrm>
            <a:off x="152280" y="687600"/>
            <a:ext cx="883872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27920" y="194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oogle Shape;131;p19" descr=""/>
          <p:cNvPicPr/>
          <p:nvPr/>
        </p:nvPicPr>
        <p:blipFill>
          <a:blip r:embed="rId1"/>
          <a:stretch/>
        </p:blipFill>
        <p:spPr>
          <a:xfrm>
            <a:off x="152280" y="687600"/>
            <a:ext cx="883872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727920" y="194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1a1a1a"/>
                </a:solidFill>
                <a:latin typeface="Raleway"/>
                <a:ea typeface="Raleway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137;p20" descr=""/>
          <p:cNvPicPr/>
          <p:nvPr/>
        </p:nvPicPr>
        <p:blipFill>
          <a:blip r:embed="rId1"/>
          <a:stretch/>
        </p:blipFill>
        <p:spPr>
          <a:xfrm>
            <a:off x="152280" y="687600"/>
            <a:ext cx="883872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27920" y="194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1a1a1a"/>
                </a:solidFill>
                <a:latin typeface="Raleway"/>
                <a:ea typeface="Raleway"/>
              </a:rPr>
              <a:t>Видео презентация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2022-12-14T05:15:20Z</dcterms:modified>
  <cp:revision>1</cp:revision>
  <dc:subject/>
  <dc:title/>
</cp:coreProperties>
</file>