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Catamaran"/>
      <p:regular r:id="rId15"/>
      <p:bold r:id="rId16"/>
    </p:embeddedFont>
    <p:embeddedFont>
      <p:font typeface="Playfair Display"/>
      <p:regular r:id="rId17"/>
      <p:bold r:id="rId18"/>
      <p:italic r:id="rId19"/>
      <p:boldItalic r:id="rId20"/>
    </p:embeddedFont>
    <p:embeddedFont>
      <p:font typeface="Bebas Neue"/>
      <p:regular r:id="rId21"/>
    </p:embeddedFont>
    <p:embeddedFont>
      <p:font typeface="PT Sans"/>
      <p:regular r:id="rId22"/>
      <p:bold r:id="rId23"/>
      <p:italic r:id="rId24"/>
      <p:boldItalic r:id="rId25"/>
    </p:embeddedFont>
    <p:embeddedFont>
      <p:font typeface="Playfair Display Black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22" Type="http://schemas.openxmlformats.org/officeDocument/2006/relationships/font" Target="fonts/PTSans-regular.fntdata"/><Relationship Id="rId21" Type="http://schemas.openxmlformats.org/officeDocument/2006/relationships/font" Target="fonts/BebasNeue-regular.fntdata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layfairDisplayBlack-bold.fntdata"/><Relationship Id="rId25" Type="http://schemas.openxmlformats.org/officeDocument/2006/relationships/font" Target="fonts/PTSans-boldItalic.fntdata"/><Relationship Id="rId27" Type="http://schemas.openxmlformats.org/officeDocument/2006/relationships/font" Target="fonts/PlayfairDisplayBlack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Catamaran-regular.fntdata"/><Relationship Id="rId14" Type="http://schemas.openxmlformats.org/officeDocument/2006/relationships/slide" Target="slides/slide10.xml"/><Relationship Id="rId17" Type="http://schemas.openxmlformats.org/officeDocument/2006/relationships/font" Target="fonts/PlayfairDisplay-regular.fntdata"/><Relationship Id="rId16" Type="http://schemas.openxmlformats.org/officeDocument/2006/relationships/font" Target="fonts/Catamaran-bold.fntdata"/><Relationship Id="rId19" Type="http://schemas.openxmlformats.org/officeDocument/2006/relationships/font" Target="fonts/PlayfairDisplay-italic.fntdata"/><Relationship Id="rId1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0fc89da2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0fc89da2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7b6c6cdac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7b6c6cdac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7b6c6cdac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7b6c6cdac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fd63f34b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fd63f34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0fd63f34b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0fd63f34b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7b6c6cdac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7b6c6cdac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7b6c6cdac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7b6c6cdac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03befef0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103befef0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26200" y="1325746"/>
            <a:ext cx="4682400" cy="16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26200" y="3733863"/>
            <a:ext cx="46824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-163200" y="4112875"/>
            <a:ext cx="9470400" cy="882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1284000" y="886225"/>
            <a:ext cx="6576000" cy="19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284000" y="2799925"/>
            <a:ext cx="65760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type="title"/>
          </p:nvPr>
        </p:nvSpPr>
        <p:spPr>
          <a:xfrm>
            <a:off x="2819962" y="1699650"/>
            <a:ext cx="182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2" type="title"/>
          </p:nvPr>
        </p:nvSpPr>
        <p:spPr>
          <a:xfrm>
            <a:off x="1588313" y="1699650"/>
            <a:ext cx="665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94288" y="1691700"/>
            <a:ext cx="23496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6" name="Google Shape;76;p13"/>
          <p:cNvSpPr txBox="1"/>
          <p:nvPr>
            <p:ph idx="3" type="title"/>
          </p:nvPr>
        </p:nvSpPr>
        <p:spPr>
          <a:xfrm>
            <a:off x="2820090" y="2403403"/>
            <a:ext cx="182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4" type="title"/>
          </p:nvPr>
        </p:nvSpPr>
        <p:spPr>
          <a:xfrm>
            <a:off x="1588613" y="2404150"/>
            <a:ext cx="665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5" type="subTitle"/>
          </p:nvPr>
        </p:nvSpPr>
        <p:spPr>
          <a:xfrm>
            <a:off x="5094288" y="2395450"/>
            <a:ext cx="23496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9" name="Google Shape;79;p13"/>
          <p:cNvSpPr txBox="1"/>
          <p:nvPr>
            <p:ph idx="6" type="title"/>
          </p:nvPr>
        </p:nvSpPr>
        <p:spPr>
          <a:xfrm>
            <a:off x="2819898" y="3107894"/>
            <a:ext cx="182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0" name="Google Shape;80;p13"/>
          <p:cNvSpPr txBox="1"/>
          <p:nvPr>
            <p:ph hasCustomPrompt="1" idx="7" type="title"/>
          </p:nvPr>
        </p:nvSpPr>
        <p:spPr>
          <a:xfrm>
            <a:off x="1588438" y="3108643"/>
            <a:ext cx="665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idx="8" type="subTitle"/>
          </p:nvPr>
        </p:nvSpPr>
        <p:spPr>
          <a:xfrm>
            <a:off x="5094288" y="3812400"/>
            <a:ext cx="23496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2" name="Google Shape;82;p13"/>
          <p:cNvSpPr txBox="1"/>
          <p:nvPr>
            <p:ph idx="9" type="title"/>
          </p:nvPr>
        </p:nvSpPr>
        <p:spPr>
          <a:xfrm>
            <a:off x="2820026" y="3812398"/>
            <a:ext cx="182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13" type="title"/>
          </p:nvPr>
        </p:nvSpPr>
        <p:spPr>
          <a:xfrm>
            <a:off x="1588438" y="3813143"/>
            <a:ext cx="665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14" type="subTitle"/>
          </p:nvPr>
        </p:nvSpPr>
        <p:spPr>
          <a:xfrm>
            <a:off x="5094288" y="3103925"/>
            <a:ext cx="23496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5" name="Google Shape;85;p13"/>
          <p:cNvSpPr txBox="1"/>
          <p:nvPr>
            <p:ph idx="15" type="title"/>
          </p:nvPr>
        </p:nvSpPr>
        <p:spPr>
          <a:xfrm>
            <a:off x="720000" y="539496"/>
            <a:ext cx="7704000" cy="7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-163200" y="4112875"/>
            <a:ext cx="9470400" cy="882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1770600" y="2956639"/>
            <a:ext cx="56028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770600" y="1681413"/>
            <a:ext cx="5602800" cy="12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0000" y="1987500"/>
            <a:ext cx="41154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720000" y="1160000"/>
            <a:ext cx="4115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>
            <p:ph type="title"/>
          </p:nvPr>
        </p:nvSpPr>
        <p:spPr>
          <a:xfrm>
            <a:off x="4778600" y="1829300"/>
            <a:ext cx="3645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4778600" y="2402000"/>
            <a:ext cx="3645300" cy="13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726800" y="1362650"/>
            <a:ext cx="7704000" cy="32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720000" y="539400"/>
            <a:ext cx="7704000" cy="7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726800" y="1533450"/>
            <a:ext cx="3791100" cy="30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720000" y="539400"/>
            <a:ext cx="7704000" cy="7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434343"/>
                </a:solidFill>
              </a:defRPr>
            </a:lvl1pPr>
            <a:lvl2pPr lvl="1" rtl="0">
              <a:buNone/>
              <a:defRPr>
                <a:solidFill>
                  <a:srgbClr val="434343"/>
                </a:solidFill>
              </a:defRPr>
            </a:lvl2pPr>
            <a:lvl3pPr lvl="2" rtl="0">
              <a:buNone/>
              <a:defRPr>
                <a:solidFill>
                  <a:srgbClr val="434343"/>
                </a:solidFill>
              </a:defRPr>
            </a:lvl3pPr>
            <a:lvl4pPr lvl="3" rtl="0">
              <a:buNone/>
              <a:defRPr>
                <a:solidFill>
                  <a:srgbClr val="434343"/>
                </a:solidFill>
              </a:defRPr>
            </a:lvl4pPr>
            <a:lvl5pPr lvl="4" rtl="0">
              <a:buNone/>
              <a:defRPr>
                <a:solidFill>
                  <a:srgbClr val="434343"/>
                </a:solidFill>
              </a:defRPr>
            </a:lvl5pPr>
            <a:lvl6pPr lvl="5" rtl="0">
              <a:buNone/>
              <a:defRPr>
                <a:solidFill>
                  <a:srgbClr val="434343"/>
                </a:solidFill>
              </a:defRPr>
            </a:lvl6pPr>
            <a:lvl7pPr lvl="6" rtl="0">
              <a:buNone/>
              <a:defRPr>
                <a:solidFill>
                  <a:srgbClr val="434343"/>
                </a:solidFill>
              </a:defRPr>
            </a:lvl7pPr>
            <a:lvl8pPr lvl="7" rtl="0">
              <a:buNone/>
              <a:defRPr>
                <a:solidFill>
                  <a:srgbClr val="434343"/>
                </a:solidFill>
              </a:defRPr>
            </a:lvl8pPr>
            <a:lvl9pPr lvl="8" rtl="0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4572000" y="1533450"/>
            <a:ext cx="3858900" cy="30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720000" y="539496"/>
            <a:ext cx="7704000" cy="7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2" type="title"/>
          </p:nvPr>
        </p:nvSpPr>
        <p:spPr>
          <a:xfrm>
            <a:off x="720000" y="28322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720000" y="3359900"/>
            <a:ext cx="2305500" cy="7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3" type="title"/>
          </p:nvPr>
        </p:nvSpPr>
        <p:spPr>
          <a:xfrm>
            <a:off x="3419218" y="28322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5" name="Google Shape;125;p19"/>
          <p:cNvSpPr txBox="1"/>
          <p:nvPr>
            <p:ph idx="4" type="subTitle"/>
          </p:nvPr>
        </p:nvSpPr>
        <p:spPr>
          <a:xfrm>
            <a:off x="3419221" y="3359900"/>
            <a:ext cx="2305500" cy="7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5" type="title"/>
          </p:nvPr>
        </p:nvSpPr>
        <p:spPr>
          <a:xfrm>
            <a:off x="6118444" y="28322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7" name="Google Shape;127;p19"/>
          <p:cNvSpPr txBox="1"/>
          <p:nvPr>
            <p:ph idx="6" type="subTitle"/>
          </p:nvPr>
        </p:nvSpPr>
        <p:spPr>
          <a:xfrm>
            <a:off x="6118450" y="3359900"/>
            <a:ext cx="2305500" cy="7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720000" y="539500"/>
            <a:ext cx="7704000" cy="7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2" type="title"/>
          </p:nvPr>
        </p:nvSpPr>
        <p:spPr>
          <a:xfrm>
            <a:off x="2347525" y="1755050"/>
            <a:ext cx="19230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4" name="Google Shape;134;p20"/>
          <p:cNvSpPr txBox="1"/>
          <p:nvPr>
            <p:ph idx="1" type="subTitle"/>
          </p:nvPr>
        </p:nvSpPr>
        <p:spPr>
          <a:xfrm>
            <a:off x="2347525" y="2204775"/>
            <a:ext cx="1923000" cy="6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3" type="title"/>
          </p:nvPr>
        </p:nvSpPr>
        <p:spPr>
          <a:xfrm>
            <a:off x="6279677" y="1755050"/>
            <a:ext cx="19230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6" name="Google Shape;136;p20"/>
          <p:cNvSpPr txBox="1"/>
          <p:nvPr>
            <p:ph idx="4" type="subTitle"/>
          </p:nvPr>
        </p:nvSpPr>
        <p:spPr>
          <a:xfrm>
            <a:off x="6279675" y="2204775"/>
            <a:ext cx="1923000" cy="6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5" type="title"/>
          </p:nvPr>
        </p:nvSpPr>
        <p:spPr>
          <a:xfrm>
            <a:off x="2347525" y="3188475"/>
            <a:ext cx="19230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8" name="Google Shape;138;p20"/>
          <p:cNvSpPr txBox="1"/>
          <p:nvPr>
            <p:ph idx="6" type="subTitle"/>
          </p:nvPr>
        </p:nvSpPr>
        <p:spPr>
          <a:xfrm>
            <a:off x="2347525" y="3638175"/>
            <a:ext cx="1923000" cy="618900"/>
          </a:xfrm>
          <a:prstGeom prst="rect">
            <a:avLst/>
          </a:prstGeom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7" type="title"/>
          </p:nvPr>
        </p:nvSpPr>
        <p:spPr>
          <a:xfrm>
            <a:off x="6279677" y="3188475"/>
            <a:ext cx="19230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0" name="Google Shape;140;p20"/>
          <p:cNvSpPr txBox="1"/>
          <p:nvPr>
            <p:ph idx="8" type="subTitle"/>
          </p:nvPr>
        </p:nvSpPr>
        <p:spPr>
          <a:xfrm>
            <a:off x="6279676" y="3638175"/>
            <a:ext cx="1923000" cy="618900"/>
          </a:xfrm>
          <a:prstGeom prst="rect">
            <a:avLst/>
          </a:prstGeom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713100" y="2830425"/>
            <a:ext cx="2467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964350" y="1481551"/>
            <a:ext cx="9144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13100" y="3672275"/>
            <a:ext cx="3591600" cy="5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type="title"/>
          </p:nvPr>
        </p:nvSpPr>
        <p:spPr>
          <a:xfrm>
            <a:off x="720000" y="539400"/>
            <a:ext cx="7704000" cy="7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2" type="title"/>
          </p:nvPr>
        </p:nvSpPr>
        <p:spPr>
          <a:xfrm>
            <a:off x="1101175" y="180502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7" name="Google Shape;147;p21"/>
          <p:cNvSpPr txBox="1"/>
          <p:nvPr>
            <p:ph idx="1" type="subTitle"/>
          </p:nvPr>
        </p:nvSpPr>
        <p:spPr>
          <a:xfrm>
            <a:off x="1101175" y="233272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3" type="title"/>
          </p:nvPr>
        </p:nvSpPr>
        <p:spPr>
          <a:xfrm>
            <a:off x="3578948" y="180502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9" name="Google Shape;149;p21"/>
          <p:cNvSpPr txBox="1"/>
          <p:nvPr>
            <p:ph idx="4" type="subTitle"/>
          </p:nvPr>
        </p:nvSpPr>
        <p:spPr>
          <a:xfrm>
            <a:off x="3579000" y="233272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5" type="title"/>
          </p:nvPr>
        </p:nvSpPr>
        <p:spPr>
          <a:xfrm>
            <a:off x="1101175" y="323842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1" name="Google Shape;151;p21"/>
          <p:cNvSpPr txBox="1"/>
          <p:nvPr>
            <p:ph idx="6" type="subTitle"/>
          </p:nvPr>
        </p:nvSpPr>
        <p:spPr>
          <a:xfrm>
            <a:off x="1101175" y="3766125"/>
            <a:ext cx="1986000" cy="527700"/>
          </a:xfrm>
          <a:prstGeom prst="rect">
            <a:avLst/>
          </a:prstGeom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7" type="title"/>
          </p:nvPr>
        </p:nvSpPr>
        <p:spPr>
          <a:xfrm>
            <a:off x="3578948" y="323842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3" name="Google Shape;153;p21"/>
          <p:cNvSpPr txBox="1"/>
          <p:nvPr>
            <p:ph idx="8" type="subTitle"/>
          </p:nvPr>
        </p:nvSpPr>
        <p:spPr>
          <a:xfrm>
            <a:off x="3578947" y="3766125"/>
            <a:ext cx="1986000" cy="527700"/>
          </a:xfrm>
          <a:prstGeom prst="rect">
            <a:avLst/>
          </a:prstGeom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9" type="title"/>
          </p:nvPr>
        </p:nvSpPr>
        <p:spPr>
          <a:xfrm>
            <a:off x="6056727" y="180502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5" name="Google Shape;155;p21"/>
          <p:cNvSpPr txBox="1"/>
          <p:nvPr>
            <p:ph idx="13" type="subTitle"/>
          </p:nvPr>
        </p:nvSpPr>
        <p:spPr>
          <a:xfrm>
            <a:off x="6056725" y="233272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14" type="title"/>
          </p:nvPr>
        </p:nvSpPr>
        <p:spPr>
          <a:xfrm>
            <a:off x="6056727" y="323842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" name="Google Shape;157;p21"/>
          <p:cNvSpPr txBox="1"/>
          <p:nvPr>
            <p:ph idx="15" type="subTitle"/>
          </p:nvPr>
        </p:nvSpPr>
        <p:spPr>
          <a:xfrm>
            <a:off x="6056725" y="3766125"/>
            <a:ext cx="1986000" cy="527700"/>
          </a:xfrm>
          <a:prstGeom prst="rect">
            <a:avLst/>
          </a:prstGeom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>
            <p:ph hasCustomPrompt="1" type="title"/>
          </p:nvPr>
        </p:nvSpPr>
        <p:spPr>
          <a:xfrm>
            <a:off x="713100" y="3058306"/>
            <a:ext cx="2258100" cy="9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3" name="Google Shape;163;p22"/>
          <p:cNvSpPr txBox="1"/>
          <p:nvPr>
            <p:ph idx="1" type="subTitle"/>
          </p:nvPr>
        </p:nvSpPr>
        <p:spPr>
          <a:xfrm>
            <a:off x="713100" y="4005302"/>
            <a:ext cx="2258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4" name="Google Shape;164;p22"/>
          <p:cNvSpPr txBox="1"/>
          <p:nvPr>
            <p:ph hasCustomPrompt="1" idx="2" type="title"/>
          </p:nvPr>
        </p:nvSpPr>
        <p:spPr>
          <a:xfrm>
            <a:off x="3442950" y="1405973"/>
            <a:ext cx="2258100" cy="9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5" name="Google Shape;165;p22"/>
          <p:cNvSpPr txBox="1"/>
          <p:nvPr>
            <p:ph idx="3" type="subTitle"/>
          </p:nvPr>
        </p:nvSpPr>
        <p:spPr>
          <a:xfrm>
            <a:off x="3442950" y="2353076"/>
            <a:ext cx="2258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6" name="Google Shape;166;p22"/>
          <p:cNvSpPr txBox="1"/>
          <p:nvPr>
            <p:ph hasCustomPrompt="1" idx="4" type="title"/>
          </p:nvPr>
        </p:nvSpPr>
        <p:spPr>
          <a:xfrm>
            <a:off x="6172800" y="3058300"/>
            <a:ext cx="2258100" cy="9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7" name="Google Shape;167;p22"/>
          <p:cNvSpPr txBox="1"/>
          <p:nvPr>
            <p:ph idx="5" type="subTitle"/>
          </p:nvPr>
        </p:nvSpPr>
        <p:spPr>
          <a:xfrm>
            <a:off x="6172800" y="4005273"/>
            <a:ext cx="2258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2"/>
          <p:cNvSpPr txBox="1"/>
          <p:nvPr>
            <p:ph idx="6" type="title"/>
          </p:nvPr>
        </p:nvSpPr>
        <p:spPr>
          <a:xfrm>
            <a:off x="720000" y="539500"/>
            <a:ext cx="7704000" cy="7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-163200" y="4112875"/>
            <a:ext cx="9470400" cy="882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3"/>
          <p:cNvSpPr txBox="1"/>
          <p:nvPr>
            <p:ph type="title"/>
          </p:nvPr>
        </p:nvSpPr>
        <p:spPr>
          <a:xfrm>
            <a:off x="4685200" y="1459013"/>
            <a:ext cx="3591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5" name="Google Shape;175;p23"/>
          <p:cNvSpPr txBox="1"/>
          <p:nvPr>
            <p:ph idx="1" type="subTitle"/>
          </p:nvPr>
        </p:nvSpPr>
        <p:spPr>
          <a:xfrm>
            <a:off x="4685200" y="3169088"/>
            <a:ext cx="3591600" cy="5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hasCustomPrompt="1" idx="2" type="title"/>
          </p:nvPr>
        </p:nvSpPr>
        <p:spPr>
          <a:xfrm>
            <a:off x="7613125" y="2179375"/>
            <a:ext cx="702900" cy="8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8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4"/>
          <p:cNvSpPr txBox="1"/>
          <p:nvPr>
            <p:ph type="title"/>
          </p:nvPr>
        </p:nvSpPr>
        <p:spPr>
          <a:xfrm>
            <a:off x="713100" y="1654950"/>
            <a:ext cx="3591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2" name="Google Shape;182;p24"/>
          <p:cNvSpPr txBox="1"/>
          <p:nvPr>
            <p:ph idx="1" type="subTitle"/>
          </p:nvPr>
        </p:nvSpPr>
        <p:spPr>
          <a:xfrm>
            <a:off x="713100" y="3365025"/>
            <a:ext cx="3591600" cy="5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hasCustomPrompt="1" idx="2" type="title"/>
          </p:nvPr>
        </p:nvSpPr>
        <p:spPr>
          <a:xfrm>
            <a:off x="3334900" y="2378200"/>
            <a:ext cx="702900" cy="8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8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/>
          <p:nvPr/>
        </p:nvSpPr>
        <p:spPr>
          <a:xfrm>
            <a:off x="-163200" y="4112875"/>
            <a:ext cx="9470400" cy="882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>
            <p:ph type="title"/>
          </p:nvPr>
        </p:nvSpPr>
        <p:spPr>
          <a:xfrm>
            <a:off x="720000" y="539400"/>
            <a:ext cx="34347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8" name="Google Shape;188;p25"/>
          <p:cNvSpPr txBox="1"/>
          <p:nvPr>
            <p:ph idx="1" type="subTitle"/>
          </p:nvPr>
        </p:nvSpPr>
        <p:spPr>
          <a:xfrm>
            <a:off x="720000" y="2447525"/>
            <a:ext cx="34347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5"/>
          <p:cNvSpPr txBox="1"/>
          <p:nvPr>
            <p:ph idx="2" type="subTitle"/>
          </p:nvPr>
        </p:nvSpPr>
        <p:spPr>
          <a:xfrm>
            <a:off x="720000" y="2038600"/>
            <a:ext cx="34347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720000" y="3408900"/>
            <a:ext cx="330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lang="en" sz="1200">
                <a:solidFill>
                  <a:srgbClr val="434343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b="1" lang="en" sz="1200">
                <a:solidFill>
                  <a:srgbClr val="434343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" sz="1200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rPr>
              <a:t>and infographics &amp; images by </a:t>
            </a:r>
            <a:r>
              <a:rPr b="1" lang="en" sz="1200">
                <a:solidFill>
                  <a:srgbClr val="434343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rgbClr val="43434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-163200" y="4112875"/>
            <a:ext cx="9470400" cy="882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539400"/>
            <a:ext cx="7704000" cy="7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285875"/>
            <a:ext cx="7704000" cy="33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720000" y="539500"/>
            <a:ext cx="7704000" cy="7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title"/>
          </p:nvPr>
        </p:nvSpPr>
        <p:spPr>
          <a:xfrm>
            <a:off x="1225113" y="3014225"/>
            <a:ext cx="25563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3" type="title"/>
          </p:nvPr>
        </p:nvSpPr>
        <p:spPr>
          <a:xfrm>
            <a:off x="5362565" y="1403700"/>
            <a:ext cx="25563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5362579" y="1859400"/>
            <a:ext cx="2556300" cy="11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225100" y="3469800"/>
            <a:ext cx="2556300" cy="11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720000" y="539500"/>
            <a:ext cx="7704000" cy="7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720000" y="2565775"/>
            <a:ext cx="4085700" cy="20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20000" y="1015750"/>
            <a:ext cx="4294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-163200" y="4112875"/>
            <a:ext cx="9470400" cy="882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1144500" y="1015075"/>
            <a:ext cx="68550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/>
          <p:nvPr/>
        </p:nvSpPr>
        <p:spPr>
          <a:xfrm>
            <a:off x="-163200" y="4112875"/>
            <a:ext cx="9470400" cy="882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4343400" y="1675100"/>
            <a:ext cx="4112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4343400" y="2516900"/>
            <a:ext cx="4112400" cy="13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 txBox="1"/>
          <p:nvPr>
            <p:ph type="title"/>
          </p:nvPr>
        </p:nvSpPr>
        <p:spPr>
          <a:xfrm>
            <a:off x="713100" y="1194100"/>
            <a:ext cx="3222600" cy="23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-163200" y="4995775"/>
            <a:ext cx="9470400" cy="39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388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b="1" sz="3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950925" y="219450"/>
            <a:ext cx="548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i="1"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b="1" i="1"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b="1" i="1"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b="1" i="1"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b="1" i="1"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b="1" i="1"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b="1" i="1"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b="1" i="1"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b="1" i="1"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squarespace.com/websites/create-a-portfolio/?channel=pnb&amp;subchannel=go&amp;campaign=pnb-go-us-en-core_verticals_portfolio_tier1-e&amp;subcampaign=(portfolio_portfolio-website_e)&amp;&amp;cid=13842267317&amp;aid=125919727618&amp;tid=kwd-40580193&amp;mt=e&amp;eid=&amp;loc_p_ms=9003544&amp;loc_i_ms=&amp;nw=g&amp;d=c&amp;adid=532615424616&amp;channel2=pnb&amp;subchannel2=go&amp;gad_source=1&amp;gclid=Cj0KCQjwsoe5BhDiARIsAOXVoUsGKCJGr62DbICVvC74BkF_G3So0gEF6SEQwMOHozHo6K1RISppMrAaAtuqEALw_wcB&amp;gclsrc=aw.ds" TargetMode="External"/><Relationship Id="rId4" Type="http://schemas.openxmlformats.org/officeDocument/2006/relationships/hyperlink" Target="https://www.wix.com/blog/best-portfolio-websites" TargetMode="External"/><Relationship Id="rId5" Type="http://schemas.openxmlformats.org/officeDocument/2006/relationships/hyperlink" Target="https://stock.adobe.com/search?gclid=Cj0KCQjwsoe5BhDiARIsAOXVoUvnItWO-aYP4dCl3ByU2x4WmGnTvZeycy_NLhrTEu9CV8knPGI7TGQaAl1bEALw_wcB&amp;k=architecture%20portfolio%20template&amp;ef_id=Cj0KCQjwsoe5BhDiARIsAOXVoUvnItWO-aYP4dCl3ByU2x4WmGnTvZeycy_NLhrTEu9CV8knPGI7TGQaAl1bEALw_wcB:G:s&amp;s_kwcid=AL!3085!3!514860269679!!!g!!!2089170876!84594855331&amp;as_channel=sem&amp;as_campclass=nonbrand&amp;as_campaign=US%7CCPRO%7CStock%7CPURCH%7CDSA_Website_pages%7CGG%7C%7C&amp;as_source=google&amp;as_camptype=acquisition&amp;sdid=LZ32SSQD&amp;mv=search&amp;mv2=paidsearch&amp;as_audience=core&amp;gad_source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ctrTitle"/>
          </p:nvPr>
        </p:nvSpPr>
        <p:spPr>
          <a:xfrm>
            <a:off x="626200" y="1325746"/>
            <a:ext cx="4682400" cy="16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242424"/>
                </a:solidFill>
              </a:rPr>
              <a:t>Designer’s</a:t>
            </a:r>
            <a:endParaRPr sz="4500">
              <a:solidFill>
                <a:srgbClr val="24242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242424"/>
                </a:solidFill>
              </a:rPr>
              <a:t>Archive</a:t>
            </a:r>
            <a:endParaRPr sz="4500">
              <a:solidFill>
                <a:srgbClr val="242424"/>
              </a:solidFill>
            </a:endParaRPr>
          </a:p>
        </p:txBody>
      </p:sp>
      <p:sp>
        <p:nvSpPr>
          <p:cNvPr id="203" name="Google Shape;203;p28"/>
          <p:cNvSpPr txBox="1"/>
          <p:nvPr>
            <p:ph idx="1" type="subTitle"/>
          </p:nvPr>
        </p:nvSpPr>
        <p:spPr>
          <a:xfrm>
            <a:off x="98600" y="4381375"/>
            <a:ext cx="48564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Made by: Angelina Persaud, Nayeli Taveras, Melania Headley, Nicole Tran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Section: 005 Group 12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204" name="Google Shape;204;p28"/>
          <p:cNvSpPr txBox="1"/>
          <p:nvPr>
            <p:ph type="ctrTitle"/>
          </p:nvPr>
        </p:nvSpPr>
        <p:spPr>
          <a:xfrm>
            <a:off x="626200" y="221350"/>
            <a:ext cx="16809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</a:rPr>
              <a:t>CS Midterm Project</a:t>
            </a:r>
            <a:endParaRPr i="1" sz="1200">
              <a:solidFill>
                <a:schemeClr val="dk2"/>
              </a:solidFill>
            </a:endParaRPr>
          </a:p>
        </p:txBody>
      </p:sp>
      <p:sp>
        <p:nvSpPr>
          <p:cNvPr id="205" name="Google Shape;205;p28"/>
          <p:cNvSpPr txBox="1"/>
          <p:nvPr>
            <p:ph type="ctrTitle"/>
          </p:nvPr>
        </p:nvSpPr>
        <p:spPr>
          <a:xfrm>
            <a:off x="3798450" y="221350"/>
            <a:ext cx="15471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Designer’s Archive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680600" y="2965250"/>
            <a:ext cx="4573610" cy="3230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4A86E8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Playfair Display"/>
              </a:rPr>
              <a:t>PORTFOLIO WEBSITE</a:t>
            </a:r>
          </a:p>
        </p:txBody>
      </p:sp>
      <p:sp>
        <p:nvSpPr>
          <p:cNvPr id="207" name="Google Shape;207;p28"/>
          <p:cNvSpPr/>
          <p:nvPr/>
        </p:nvSpPr>
        <p:spPr>
          <a:xfrm>
            <a:off x="5566725" y="728525"/>
            <a:ext cx="3362400" cy="4038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513" y="1807576"/>
            <a:ext cx="3268823" cy="188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/>
          <p:nvPr>
            <p:ph type="title"/>
          </p:nvPr>
        </p:nvSpPr>
        <p:spPr>
          <a:xfrm>
            <a:off x="720000" y="539400"/>
            <a:ext cx="7704000" cy="7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7"/>
          <p:cNvSpPr txBox="1"/>
          <p:nvPr>
            <p:ph idx="1" type="body"/>
          </p:nvPr>
        </p:nvSpPr>
        <p:spPr>
          <a:xfrm>
            <a:off x="720000" y="1285875"/>
            <a:ext cx="7704000" cy="33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"/>
          <p:cNvSpPr txBox="1"/>
          <p:nvPr>
            <p:ph idx="12" type="sldNum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9" name="Google Shape;309;p37"/>
          <p:cNvPicPr preferRelativeResize="0"/>
          <p:nvPr/>
        </p:nvPicPr>
        <p:blipFill rotWithShape="1">
          <a:blip r:embed="rId3">
            <a:alphaModFix/>
          </a:blip>
          <a:srcRect b="10492" l="35509" r="15511" t="31823"/>
          <a:stretch/>
        </p:blipFill>
        <p:spPr>
          <a:xfrm>
            <a:off x="0" y="110049"/>
            <a:ext cx="9073802" cy="695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720000" y="1868025"/>
            <a:ext cx="4085700" cy="27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Our project is a website made for student designers that are looking for a space to begin documenting their work. 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Users can create an account to upload their work and create portfolio pages for others to view like firms and future employers.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So far, we have worked on features such as: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Login screen, header, footer, feedback page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Different pages included in the nav bar such as home, contact, about, profile, etc.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4" name="Google Shape;214;p29"/>
          <p:cNvSpPr txBox="1"/>
          <p:nvPr>
            <p:ph type="title"/>
          </p:nvPr>
        </p:nvSpPr>
        <p:spPr>
          <a:xfrm>
            <a:off x="720000" y="937425"/>
            <a:ext cx="4294800" cy="860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Our Project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15" name="Google Shape;215;p29"/>
          <p:cNvSpPr txBox="1"/>
          <p:nvPr>
            <p:ph idx="12" type="sldNum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9"/>
          <p:cNvSpPr txBox="1"/>
          <p:nvPr>
            <p:ph idx="4294967295" type="ctrTitle"/>
          </p:nvPr>
        </p:nvSpPr>
        <p:spPr>
          <a:xfrm>
            <a:off x="3798450" y="221350"/>
            <a:ext cx="15471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Designer’s Archive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5249175" y="984125"/>
            <a:ext cx="3337500" cy="3719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 b="8433" l="672" r="24611" t="13264"/>
          <a:stretch/>
        </p:blipFill>
        <p:spPr>
          <a:xfrm>
            <a:off x="5342736" y="1074375"/>
            <a:ext cx="3150377" cy="214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 rotWithShape="1">
          <a:blip r:embed="rId4">
            <a:alphaModFix/>
          </a:blip>
          <a:srcRect b="44604" l="0" r="0" t="0"/>
          <a:stretch/>
        </p:blipFill>
        <p:spPr>
          <a:xfrm>
            <a:off x="5345550" y="3371700"/>
            <a:ext cx="3150397" cy="122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720000" y="539500"/>
            <a:ext cx="7704000" cy="7497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Our Roles and Responsibilities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25" name="Google Shape;225;p30"/>
          <p:cNvSpPr txBox="1"/>
          <p:nvPr>
            <p:ph idx="12" type="sldNum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0"/>
          <p:cNvSpPr txBox="1"/>
          <p:nvPr/>
        </p:nvSpPr>
        <p:spPr>
          <a:xfrm>
            <a:off x="4688750" y="1415800"/>
            <a:ext cx="3550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Front-end Web Developer</a:t>
            </a: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b="1"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Designing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Html and css for various pages 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Helping to record 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struggles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faced and complete 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progress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reports. 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297393" y="1505750"/>
            <a:ext cx="2171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Angelina</a:t>
            </a:r>
            <a:endParaRPr b="1" sz="2000">
              <a:solidFill>
                <a:schemeClr val="lt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4688753" y="2298600"/>
            <a:ext cx="35502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Planner and </a:t>
            </a: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editor</a:t>
            </a: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b="1"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Requirement gathering and analysis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Prioritization of tasks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Helping with css and final presentation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297381" y="2333650"/>
            <a:ext cx="2171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Nayeli</a:t>
            </a:r>
            <a:endParaRPr b="1" sz="2000">
              <a:solidFill>
                <a:schemeClr val="lt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4688753" y="3126500"/>
            <a:ext cx="35502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Planning Assistant</a:t>
            </a:r>
            <a:endParaRPr b="1"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Created mockups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Helped with css and html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297381" y="3161550"/>
            <a:ext cx="2171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Melania</a:t>
            </a:r>
            <a:endParaRPr b="1" sz="2000">
              <a:solidFill>
                <a:schemeClr val="lt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4688753" y="3954400"/>
            <a:ext cx="35502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Project Manager/Web Developer</a:t>
            </a:r>
            <a:endParaRPr b="1"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Created/organized documents for reports 1&amp;2 and the final presentation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Focused on developing CSS for page layouts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297381" y="3989450"/>
            <a:ext cx="2171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Nicole</a:t>
            </a:r>
            <a:endParaRPr b="1" sz="2000">
              <a:solidFill>
                <a:schemeClr val="lt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34" name="Google Shape;234;p30"/>
          <p:cNvCxnSpPr>
            <a:stCxn id="227" idx="3"/>
            <a:endCxn id="226" idx="1"/>
          </p:cNvCxnSpPr>
          <p:nvPr/>
        </p:nvCxnSpPr>
        <p:spPr>
          <a:xfrm>
            <a:off x="2469093" y="1779950"/>
            <a:ext cx="2219700" cy="1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0"/>
          <p:cNvCxnSpPr>
            <a:stCxn id="229" idx="3"/>
            <a:endCxn id="228" idx="1"/>
          </p:cNvCxnSpPr>
          <p:nvPr/>
        </p:nvCxnSpPr>
        <p:spPr>
          <a:xfrm>
            <a:off x="2469081" y="2607850"/>
            <a:ext cx="2219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0"/>
          <p:cNvCxnSpPr>
            <a:stCxn id="231" idx="3"/>
            <a:endCxn id="230" idx="1"/>
          </p:cNvCxnSpPr>
          <p:nvPr/>
        </p:nvCxnSpPr>
        <p:spPr>
          <a:xfrm>
            <a:off x="2469081" y="3435750"/>
            <a:ext cx="2219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0"/>
          <p:cNvCxnSpPr>
            <a:stCxn id="233" idx="3"/>
            <a:endCxn id="232" idx="1"/>
          </p:cNvCxnSpPr>
          <p:nvPr/>
        </p:nvCxnSpPr>
        <p:spPr>
          <a:xfrm>
            <a:off x="2469081" y="4263650"/>
            <a:ext cx="2219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30"/>
          <p:cNvSpPr txBox="1"/>
          <p:nvPr>
            <p:ph idx="4294967295" type="ctrTitle"/>
          </p:nvPr>
        </p:nvSpPr>
        <p:spPr>
          <a:xfrm>
            <a:off x="3798450" y="221350"/>
            <a:ext cx="15471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Designer’s Archive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/>
        </p:nvSpPr>
        <p:spPr>
          <a:xfrm>
            <a:off x="626200" y="221350"/>
            <a:ext cx="10941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Project</a:t>
            </a:r>
            <a:endParaRPr i="1" sz="1200">
              <a:solidFill>
                <a:schemeClr val="dk2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244" name="Google Shape;244;p31"/>
          <p:cNvSpPr txBox="1"/>
          <p:nvPr>
            <p:ph type="title"/>
          </p:nvPr>
        </p:nvSpPr>
        <p:spPr>
          <a:xfrm>
            <a:off x="329100" y="727775"/>
            <a:ext cx="4115400" cy="9978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Analysis</a:t>
            </a:r>
            <a:r>
              <a:rPr lang="en">
                <a:solidFill>
                  <a:srgbClr val="0000FF"/>
                </a:solidFill>
              </a:rPr>
              <a:t>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720000" y="1987500"/>
            <a:ext cx="41154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Competing </a:t>
            </a:r>
            <a:r>
              <a:rPr lang="en">
                <a:solidFill>
                  <a:schemeClr val="dk1"/>
                </a:solidFill>
              </a:rPr>
              <a:t>websites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Adobe Portfolio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Squarespace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Webflow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Unlike theses websites ours: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Is not only a place to </a:t>
            </a:r>
            <a:r>
              <a:rPr lang="en">
                <a:solidFill>
                  <a:schemeClr val="dk1"/>
                </a:solidFill>
              </a:rPr>
              <a:t>design</a:t>
            </a:r>
            <a:r>
              <a:rPr lang="en">
                <a:solidFill>
                  <a:schemeClr val="dk1"/>
                </a:solidFill>
              </a:rPr>
              <a:t> a </a:t>
            </a:r>
            <a:r>
              <a:rPr lang="en">
                <a:solidFill>
                  <a:schemeClr val="dk1"/>
                </a:solidFill>
              </a:rPr>
              <a:t>portfolio</a:t>
            </a:r>
            <a:r>
              <a:rPr lang="en">
                <a:solidFill>
                  <a:schemeClr val="dk1"/>
                </a:solidFill>
              </a:rPr>
              <a:t> but also a place to share it with a </a:t>
            </a:r>
            <a:r>
              <a:rPr lang="en">
                <a:solidFill>
                  <a:schemeClr val="dk1"/>
                </a:solidFill>
              </a:rPr>
              <a:t>community</a:t>
            </a:r>
            <a:r>
              <a:rPr lang="en">
                <a:solidFill>
                  <a:schemeClr val="dk1"/>
                </a:solidFill>
              </a:rPr>
              <a:t> of </a:t>
            </a:r>
            <a:r>
              <a:rPr lang="en">
                <a:solidFill>
                  <a:schemeClr val="dk1"/>
                </a:solidFill>
              </a:rPr>
              <a:t>designers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Can receive feedback/comments from viewers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6" name="Google Shape;246;p31"/>
          <p:cNvSpPr txBox="1"/>
          <p:nvPr>
            <p:ph idx="12" type="sldNum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1"/>
          <p:cNvSpPr txBox="1"/>
          <p:nvPr>
            <p:ph idx="4294967295" type="ctrTitle"/>
          </p:nvPr>
        </p:nvSpPr>
        <p:spPr>
          <a:xfrm>
            <a:off x="3798450" y="221350"/>
            <a:ext cx="15471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Designer’s Archive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48" name="Google Shape;248;p31"/>
          <p:cNvSpPr/>
          <p:nvPr/>
        </p:nvSpPr>
        <p:spPr>
          <a:xfrm>
            <a:off x="5165100" y="1316975"/>
            <a:ext cx="3483900" cy="3045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Tasks available in Designer Archives: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Space to upload portfolio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Can also see others portfolios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Space to upload resume and bio 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Questions available to be answered from quizzes provided to get a more personalized bio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1631750" y="638238"/>
            <a:ext cx="5808900" cy="8418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Mock-ups/Feedback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54" name="Google Shape;254;p32"/>
          <p:cNvSpPr txBox="1"/>
          <p:nvPr>
            <p:ph idx="12" type="sldNum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32"/>
          <p:cNvSpPr txBox="1"/>
          <p:nvPr>
            <p:ph idx="4294967295" type="ctrTitle"/>
          </p:nvPr>
        </p:nvSpPr>
        <p:spPr>
          <a:xfrm>
            <a:off x="3798450" y="221350"/>
            <a:ext cx="15471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Designer’s Archive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76" y="1875125"/>
            <a:ext cx="2297132" cy="190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6436" y="1778175"/>
            <a:ext cx="2111290" cy="211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8619" y="1687700"/>
            <a:ext cx="4021399" cy="228204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2"/>
          <p:cNvSpPr txBox="1"/>
          <p:nvPr/>
        </p:nvSpPr>
        <p:spPr>
          <a:xfrm>
            <a:off x="284100" y="4177400"/>
            <a:ext cx="857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We took a total of 30 surveys and 100% said that they would utilize the website. They want to see that we include internship opportunities, User templates, live chats with firms, place that showcases their resumes, portfolio, skills, etc.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3973125" y="594788"/>
            <a:ext cx="3147300" cy="8418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Challenges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65" name="Google Shape;265;p33"/>
          <p:cNvSpPr txBox="1"/>
          <p:nvPr>
            <p:ph idx="1" type="subTitle"/>
          </p:nvPr>
        </p:nvSpPr>
        <p:spPr>
          <a:xfrm>
            <a:off x="3735675" y="1436600"/>
            <a:ext cx="5500500" cy="24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Simple challenges with Github, such as some of the font changes would not showing on the website and certain areas would attach to the wrong side of the website.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Coming up with every requirement needed for every user to navigate through the website easily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was a bit challenging trying to figure out how to code questions that required selecting a choice and giving the user the option to deselect it as well.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tried setting the footer to auto-margin but it would take up the entire page, etc.</a:t>
            </a:r>
            <a:endParaRPr/>
          </a:p>
        </p:txBody>
      </p:sp>
      <p:sp>
        <p:nvSpPr>
          <p:cNvPr id="266" name="Google Shape;266;p33"/>
          <p:cNvSpPr txBox="1"/>
          <p:nvPr>
            <p:ph idx="12" type="sldNum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33"/>
          <p:cNvSpPr txBox="1"/>
          <p:nvPr>
            <p:ph idx="4294967295" type="ctrTitle"/>
          </p:nvPr>
        </p:nvSpPr>
        <p:spPr>
          <a:xfrm>
            <a:off x="3798450" y="221350"/>
            <a:ext cx="15471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Designer’s Archive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268" name="Google Shape;268;p33"/>
          <p:cNvPicPr preferRelativeResize="0"/>
          <p:nvPr/>
        </p:nvPicPr>
        <p:blipFill rotWithShape="1">
          <a:blip r:embed="rId3">
            <a:alphaModFix/>
          </a:blip>
          <a:srcRect b="10495" l="0" r="25489" t="13998"/>
          <a:stretch/>
        </p:blipFill>
        <p:spPr>
          <a:xfrm>
            <a:off x="64350" y="990325"/>
            <a:ext cx="3836099" cy="252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/>
        </p:nvSpPr>
        <p:spPr>
          <a:xfrm>
            <a:off x="626200" y="221350"/>
            <a:ext cx="10941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Project</a:t>
            </a:r>
            <a:endParaRPr i="1" sz="1200">
              <a:solidFill>
                <a:schemeClr val="dk2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274" name="Google Shape;274;p34"/>
          <p:cNvSpPr txBox="1"/>
          <p:nvPr>
            <p:ph type="title"/>
          </p:nvPr>
        </p:nvSpPr>
        <p:spPr>
          <a:xfrm>
            <a:off x="720000" y="1160000"/>
            <a:ext cx="4115400" cy="9978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Remaining Tasks &amp;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Approach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75" name="Google Shape;275;p34"/>
          <p:cNvSpPr txBox="1"/>
          <p:nvPr>
            <p:ph idx="1" type="body"/>
          </p:nvPr>
        </p:nvSpPr>
        <p:spPr>
          <a:xfrm>
            <a:off x="626200" y="2157800"/>
            <a:ext cx="41154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15900" lvl="0" marL="2413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Complete HTML and CSS design for all the pages: Create Portfolio page with example portfolios and format About and Contact Pages</a:t>
            </a:r>
            <a:endParaRPr>
              <a:solidFill>
                <a:schemeClr val="dk1"/>
              </a:solidFill>
            </a:endParaRPr>
          </a:p>
          <a:p>
            <a:pPr indent="-215900" lvl="0" marL="2413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Basic functions like search bar, login, and sign up, user profiles,</a:t>
            </a:r>
            <a:endParaRPr>
              <a:solidFill>
                <a:schemeClr val="dk1"/>
              </a:solidFill>
            </a:endParaRPr>
          </a:p>
          <a:p>
            <a:pPr indent="-215900" lvl="0" marL="2413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Have following system and discussion pages for users to give feedback, leave comments, and discuss portfolios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4294967295" type="ctrTitle"/>
          </p:nvPr>
        </p:nvSpPr>
        <p:spPr>
          <a:xfrm>
            <a:off x="3798450" y="221350"/>
            <a:ext cx="15471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Designer’s Archive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278" name="Google Shape;2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200" y="3155024"/>
            <a:ext cx="3029325" cy="17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4"/>
          <p:cNvPicPr preferRelativeResize="0"/>
          <p:nvPr/>
        </p:nvPicPr>
        <p:blipFill rotWithShape="1">
          <a:blip r:embed="rId4">
            <a:alphaModFix/>
          </a:blip>
          <a:srcRect b="9298" l="0" r="26745" t="13403"/>
          <a:stretch/>
        </p:blipFill>
        <p:spPr>
          <a:xfrm>
            <a:off x="5409925" y="727864"/>
            <a:ext cx="3089700" cy="2120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type="title"/>
          </p:nvPr>
        </p:nvSpPr>
        <p:spPr>
          <a:xfrm>
            <a:off x="720000" y="539500"/>
            <a:ext cx="7704000" cy="7497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What We Did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85" name="Google Shape;285;p35"/>
          <p:cNvSpPr txBox="1"/>
          <p:nvPr>
            <p:ph idx="2" type="title"/>
          </p:nvPr>
        </p:nvSpPr>
        <p:spPr>
          <a:xfrm>
            <a:off x="403023" y="1495657"/>
            <a:ext cx="21228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Angelina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6" name="Google Shape;286;p35"/>
          <p:cNvSpPr txBox="1"/>
          <p:nvPr>
            <p:ph idx="4" type="subTitle"/>
          </p:nvPr>
        </p:nvSpPr>
        <p:spPr>
          <a:xfrm>
            <a:off x="376675" y="1951384"/>
            <a:ext cx="2122800" cy="24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Created Html code for homepage and profile page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Applied CSS to profile page and in other areas  of website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Defined our scope and possible issues we would now be able to </a:t>
            </a:r>
            <a:r>
              <a:rPr lang="en" sz="1200"/>
              <a:t>address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7" name="Google Shape;287;p35"/>
          <p:cNvSpPr txBox="1"/>
          <p:nvPr>
            <p:ph idx="12" type="sldNum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5"/>
          <p:cNvSpPr txBox="1"/>
          <p:nvPr>
            <p:ph idx="4294967295" type="ctrTitle"/>
          </p:nvPr>
        </p:nvSpPr>
        <p:spPr>
          <a:xfrm>
            <a:off x="3798450" y="221350"/>
            <a:ext cx="15471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Designer’s Archive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89" name="Google Shape;289;p35"/>
          <p:cNvSpPr txBox="1"/>
          <p:nvPr>
            <p:ph idx="2" type="title"/>
          </p:nvPr>
        </p:nvSpPr>
        <p:spPr>
          <a:xfrm>
            <a:off x="2578525" y="1495643"/>
            <a:ext cx="21228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Melania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0" name="Google Shape;290;p35"/>
          <p:cNvSpPr txBox="1"/>
          <p:nvPr>
            <p:ph idx="2" type="title"/>
          </p:nvPr>
        </p:nvSpPr>
        <p:spPr>
          <a:xfrm>
            <a:off x="4574498" y="1495657"/>
            <a:ext cx="21228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Nayeli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1" name="Google Shape;291;p35"/>
          <p:cNvSpPr txBox="1"/>
          <p:nvPr>
            <p:ph idx="4" type="subTitle"/>
          </p:nvPr>
        </p:nvSpPr>
        <p:spPr>
          <a:xfrm>
            <a:off x="4548150" y="1951375"/>
            <a:ext cx="2122800" cy="20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Gathered requirements and analysis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Helped edit Html codes and css design  of website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Created prioritization of tasks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Helped with midterm presentation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5"/>
          <p:cNvSpPr txBox="1"/>
          <p:nvPr>
            <p:ph idx="2" type="title"/>
          </p:nvPr>
        </p:nvSpPr>
        <p:spPr>
          <a:xfrm>
            <a:off x="6644550" y="1495643"/>
            <a:ext cx="21228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Nicole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3" name="Google Shape;293;p35"/>
          <p:cNvSpPr txBox="1"/>
          <p:nvPr>
            <p:ph idx="4" type="subTitle"/>
          </p:nvPr>
        </p:nvSpPr>
        <p:spPr>
          <a:xfrm>
            <a:off x="6644562" y="1951387"/>
            <a:ext cx="2122800" cy="16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Create and organize document for Project Report 1 &amp; 2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Create and format presentation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Edited basic webpage .html files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Developed .css files for each page</a:t>
            </a:r>
            <a:endParaRPr sz="1200"/>
          </a:p>
        </p:txBody>
      </p:sp>
      <p:sp>
        <p:nvSpPr>
          <p:cNvPr id="294" name="Google Shape;294;p35"/>
          <p:cNvSpPr txBox="1"/>
          <p:nvPr>
            <p:ph idx="4" type="subTitle"/>
          </p:nvPr>
        </p:nvSpPr>
        <p:spPr>
          <a:xfrm>
            <a:off x="2578534" y="1951375"/>
            <a:ext cx="2122800" cy="24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Helped to brainstorm and come up with a mock-up for the design website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Created the survey/feedback page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type="title"/>
          </p:nvPr>
        </p:nvSpPr>
        <p:spPr>
          <a:xfrm>
            <a:off x="720000" y="1044750"/>
            <a:ext cx="4115400" cy="5727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References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00" name="Google Shape;300;p36"/>
          <p:cNvSpPr txBox="1"/>
          <p:nvPr>
            <p:ph idx="12" type="sldNum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36"/>
          <p:cNvSpPr txBox="1"/>
          <p:nvPr>
            <p:ph idx="1" type="body"/>
          </p:nvPr>
        </p:nvSpPr>
        <p:spPr>
          <a:xfrm>
            <a:off x="720000" y="1987500"/>
            <a:ext cx="77382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www.squarespace.com/websites/create-a-portfolio/?channel=pnb&amp;subchannel=go&amp;campaign=pnb-go-us-en-core_verticals_portfolio_tier1-e&amp;subcampaign=(portfolio_portfolio-website_e)&amp;&amp;cid=13842267317&amp;aid=125919727618&amp;tid=kwd-40580193&amp;mt=e&amp;eid=&amp;loc_p_ms=9003544&amp;loc_i_ms=&amp;nw=g&amp;d=c&amp;adid=532615424616&amp;channel2=pnb&amp;subchannel2=go&amp;gad_source=1&amp;gclid=Cj0KCQjwsoe5BhDiARIsAOXVoUsGKCJGr62DbICVvC74BkF_G3So0gEF6SEQwMOHozHo6K1RISppMrAaAtuqEALw_wcB&amp;gclsrc=aw.ds</a:t>
            </a: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https://www.wix.com/blog/best-portfolio-websites</a:t>
            </a: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stock.adobe.com/search?gclid=Cj0KCQjwsoe5BhDiARIsAOXVoUvnItWO-aYP4dCl3ByU2x4WmGnTvZeycy_NLhrTEu9CV8knPGI7TGQaAl1bEALw_wcB&amp;k=architecture%20portfolio%20template&amp;ef_id=Cj0KCQjwsoe5BhDiARIsAOXVoUvnItWO-aYP4dCl3ByU2x4WmGnTvZeycy_NLhrTEu9CV8knPGI7TGQaAl1bEALw_wcB:G:s&amp;s_kwcid=AL!3085!3!514860269679!!!g!!!2089170876!84594855331&amp;as_channel=sem&amp;as_campclass=nonbrand&amp;as_campaign=US|CPRO|Stock|PURCH|DSA_Website_pages|GG||&amp;as_source=google&amp;as_camptype=acquisition&amp;sdid=LZ32SSQD&amp;mv=search&amp;mv2=paidsearch&amp;as_audience=core&amp;gad_source=1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orean Style Grayscale Portfolio by Slidesgo">
  <a:themeElements>
    <a:clrScheme name="Simple Light">
      <a:dk1>
        <a:srgbClr val="191919"/>
      </a:dk1>
      <a:lt1>
        <a:srgbClr val="FFFFFF"/>
      </a:lt1>
      <a:dk2>
        <a:srgbClr val="4B4A4A"/>
      </a:dk2>
      <a:lt2>
        <a:srgbClr val="767676"/>
      </a:lt2>
      <a:accent1>
        <a:srgbClr val="D9D9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