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7"/>
  </p:notesMasterIdLst>
  <p:sldIdLst>
    <p:sldId id="520" r:id="rId2"/>
    <p:sldId id="529" r:id="rId3"/>
    <p:sldId id="528" r:id="rId4"/>
    <p:sldId id="530" r:id="rId5"/>
    <p:sldId id="531" r:id="rId6"/>
    <p:sldId id="532" r:id="rId7"/>
    <p:sldId id="533" r:id="rId8"/>
    <p:sldId id="534" r:id="rId9"/>
    <p:sldId id="535" r:id="rId10"/>
    <p:sldId id="536" r:id="rId11"/>
    <p:sldId id="537" r:id="rId12"/>
    <p:sldId id="538" r:id="rId13"/>
    <p:sldId id="541" r:id="rId14"/>
    <p:sldId id="540" r:id="rId15"/>
    <p:sldId id="269" r:id="rId16"/>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257" userDrawn="1">
          <p15:clr>
            <a:srgbClr val="A4A3A4"/>
          </p15:clr>
        </p15:guide>
        <p15:guide id="7" pos="7423" userDrawn="1">
          <p15:clr>
            <a:srgbClr val="A4A3A4"/>
          </p15:clr>
        </p15:guide>
        <p15:guide id="8" orient="horz" pos="2432" userDrawn="1">
          <p15:clr>
            <a:srgbClr val="A4A3A4"/>
          </p15:clr>
        </p15:guide>
        <p15:guide id="9" orient="horz" pos="1525" userDrawn="1">
          <p15:clr>
            <a:srgbClr val="A4A3A4"/>
          </p15:clr>
        </p15:guide>
        <p15:guide id="10" orient="horz" pos="3385" userDrawn="1">
          <p15:clr>
            <a:srgbClr val="A4A3A4"/>
          </p15:clr>
        </p15:guide>
        <p15:guide id="11" pos="1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OU Maria-Anna" initials="FM" lastIdx="21" clrIdx="0">
    <p:extLst>
      <p:ext uri="{19B8F6BF-5375-455C-9EA6-DF929625EA0E}">
        <p15:presenceInfo xmlns:p15="http://schemas.microsoft.com/office/powerpoint/2012/main" userId="S-1-5-21-910234651-2472166293-2568471742-13512" providerId="AD"/>
      </p:ext>
    </p:extLst>
  </p:cmAuthor>
  <p:cmAuthor id="2" name="YIALELIS Nicholas" initials="YN" lastIdx="7" clrIdx="1">
    <p:extLst>
      <p:ext uri="{19B8F6BF-5375-455C-9EA6-DF929625EA0E}">
        <p15:presenceInfo xmlns:p15="http://schemas.microsoft.com/office/powerpoint/2012/main" userId="S-1-5-21-2788770225-3767355608-264476496-2862" providerId="AD"/>
      </p:ext>
    </p:extLst>
  </p:cmAuthor>
  <p:cmAuthor id="3" name="PETROU Vasilios" initials="PV" lastIdx="1" clrIdx="2">
    <p:extLst>
      <p:ext uri="{19B8F6BF-5375-455C-9EA6-DF929625EA0E}">
        <p15:presenceInfo xmlns:p15="http://schemas.microsoft.com/office/powerpoint/2012/main" userId="S::vpetrou@intrasoft-intl.com::99a65bb1-f3e5-4a9e-a8c6-9b8eb411d8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2E8"/>
    <a:srgbClr val="3A729A"/>
    <a:srgbClr val="FF7769"/>
    <a:srgbClr val="00C1EF"/>
    <a:srgbClr val="0061B9"/>
    <a:srgbClr val="6B7377"/>
    <a:srgbClr val="63727A"/>
    <a:srgbClr val="DBDFE2"/>
    <a:srgbClr val="B1BABF"/>
    <a:srgbClr val="E6E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6391" autoAdjust="0"/>
  </p:normalViewPr>
  <p:slideViewPr>
    <p:cSldViewPr>
      <p:cViewPr varScale="1">
        <p:scale>
          <a:sx n="111" d="100"/>
          <a:sy n="111" d="100"/>
        </p:scale>
        <p:origin x="384" y="108"/>
      </p:cViewPr>
      <p:guideLst>
        <p:guide pos="257"/>
        <p:guide pos="7423"/>
        <p:guide orient="horz" pos="2432"/>
        <p:guide orient="horz" pos="1525"/>
        <p:guide orient="horz" pos="3385"/>
        <p:guide pos="179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8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D570748-4EC3-4140-98F3-73B8EAC5D0F8}" type="datetimeFigureOut">
              <a:rPr lang="en-GB" smtClean="0"/>
              <a:pPr/>
              <a:t>27/10/2020</a:t>
            </a:fld>
            <a:endParaRPr lang="en-GB"/>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ADFFCCF-F66D-4BF9-A92C-434375CDC91C}" type="slidenum">
              <a:rPr lang="en-GB" smtClean="0"/>
              <a:pPr/>
              <a:t>‹#›</a:t>
            </a:fld>
            <a:endParaRPr lang="en-GB"/>
          </a:p>
        </p:txBody>
      </p:sp>
    </p:spTree>
    <p:extLst>
      <p:ext uri="{BB962C8B-B14F-4D97-AF65-F5344CB8AC3E}">
        <p14:creationId xmlns:p14="http://schemas.microsoft.com/office/powerpoint/2010/main" val="205917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928997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47689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7852296"/>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610456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19000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2487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51413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943863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230549"/>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3" name="Picture 2" descr="A close up of a logo&#10;&#10;Description automatically generated">
            <a:extLst>
              <a:ext uri="{FF2B5EF4-FFF2-40B4-BE49-F238E27FC236}">
                <a16:creationId xmlns:a16="http://schemas.microsoft.com/office/drawing/2014/main" id="{E09A5EB5-5B91-9E44-999B-5AF05DD277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48"/>
            <a:ext cx="12192000" cy="6851904"/>
          </a:xfrm>
          <a:prstGeom prst="rect">
            <a:avLst/>
          </a:prstGeom>
        </p:spPr>
      </p:pic>
      <p:pic>
        <p:nvPicPr>
          <p:cNvPr id="4" name="Picture 3">
            <a:extLst>
              <a:ext uri="{FF2B5EF4-FFF2-40B4-BE49-F238E27FC236}">
                <a16:creationId xmlns:a16="http://schemas.microsoft.com/office/drawing/2014/main" id="{97AE11A5-2DD9-7646-B548-8AFE3B76025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1869" y="381000"/>
            <a:ext cx="3931063" cy="1243699"/>
          </a:xfrm>
          <a:prstGeom prst="rect">
            <a:avLst/>
          </a:prstGeom>
        </p:spPr>
      </p:pic>
    </p:spTree>
    <p:extLst>
      <p:ext uri="{BB962C8B-B14F-4D97-AF65-F5344CB8AC3E}">
        <p14:creationId xmlns:p14="http://schemas.microsoft.com/office/powerpoint/2010/main" val="428017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Διαφάνεια τίτλου">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D35254-DF5E-45DE-A79D-2D0A8C9BB4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cxnSp>
        <p:nvCxnSpPr>
          <p:cNvPr id="9" name="Straight Connector 8">
            <a:extLst>
              <a:ext uri="{FF2B5EF4-FFF2-40B4-BE49-F238E27FC236}">
                <a16:creationId xmlns:a16="http://schemas.microsoft.com/office/drawing/2014/main" id="{ACE4AC52-3CE9-4277-88BC-6A5FA87F141E}"/>
              </a:ext>
            </a:extLst>
          </p:cNvPr>
          <p:cNvCxnSpPr/>
          <p:nvPr userDrawn="1"/>
        </p:nvCxnSpPr>
        <p:spPr>
          <a:xfrm>
            <a:off x="0" y="3411748"/>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4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8218922"/>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3" name="Picture 2">
            <a:extLst>
              <a:ext uri="{FF2B5EF4-FFF2-40B4-BE49-F238E27FC236}">
                <a16:creationId xmlns:a16="http://schemas.microsoft.com/office/drawing/2014/main" id="{A32A8ACA-953C-A84B-9607-F68CC811BC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cxnSp>
        <p:nvCxnSpPr>
          <p:cNvPr id="4" name="Straight Connector 3">
            <a:extLst>
              <a:ext uri="{FF2B5EF4-FFF2-40B4-BE49-F238E27FC236}">
                <a16:creationId xmlns:a16="http://schemas.microsoft.com/office/drawing/2014/main" id="{A1C962B7-907B-324B-8527-540C64F36174}"/>
              </a:ext>
            </a:extLst>
          </p:cNvPr>
          <p:cNvCxnSpPr>
            <a:cxnSpLocks/>
          </p:cNvCxnSpPr>
          <p:nvPr userDrawn="1"/>
        </p:nvCxnSpPr>
        <p:spPr>
          <a:xfrm>
            <a:off x="0" y="3420374"/>
            <a:ext cx="12192000" cy="0"/>
          </a:xfrm>
          <a:prstGeom prst="line">
            <a:avLst/>
          </a:prstGeom>
          <a:ln w="19050">
            <a:solidFill>
              <a:srgbClr val="6372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55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5" name="Picture 4">
            <a:extLst>
              <a:ext uri="{FF2B5EF4-FFF2-40B4-BE49-F238E27FC236}">
                <a16:creationId xmlns:a16="http://schemas.microsoft.com/office/drawing/2014/main" id="{7B1287D1-B871-D743-8740-EE6A45C85F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cxnSp>
        <p:nvCxnSpPr>
          <p:cNvPr id="6" name="Straight Connector 5">
            <a:extLst>
              <a:ext uri="{FF2B5EF4-FFF2-40B4-BE49-F238E27FC236}">
                <a16:creationId xmlns:a16="http://schemas.microsoft.com/office/drawing/2014/main" id="{1FD09D13-B7A3-F941-BD54-3739C7015824}"/>
              </a:ext>
            </a:extLst>
          </p:cNvPr>
          <p:cNvCxnSpPr/>
          <p:nvPr userDrawn="1"/>
        </p:nvCxnSpPr>
        <p:spPr>
          <a:xfrm>
            <a:off x="0" y="3411748"/>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65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D222B7-F565-7948-9E81-15FF40A3CC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5" y="0"/>
            <a:ext cx="12191999" cy="6858000"/>
          </a:xfrm>
          <a:prstGeom prst="rect">
            <a:avLst/>
          </a:prstGeom>
        </p:spPr>
      </p:pic>
      <p:cxnSp>
        <p:nvCxnSpPr>
          <p:cNvPr id="10" name="Straight Connector 9">
            <a:extLst>
              <a:ext uri="{FF2B5EF4-FFF2-40B4-BE49-F238E27FC236}">
                <a16:creationId xmlns:a16="http://schemas.microsoft.com/office/drawing/2014/main" id="{49350859-C8FE-F444-B72A-1E8B292564D6}"/>
              </a:ext>
            </a:extLst>
          </p:cNvPr>
          <p:cNvCxnSpPr/>
          <p:nvPr userDrawn="1"/>
        </p:nvCxnSpPr>
        <p:spPr>
          <a:xfrm>
            <a:off x="0" y="3420374"/>
            <a:ext cx="12192000" cy="0"/>
          </a:xfrm>
          <a:prstGeom prst="line">
            <a:avLst/>
          </a:prstGeom>
          <a:ln w="19050">
            <a:solidFill>
              <a:srgbClr val="00C1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59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spTree>
    <p:extLst>
      <p:ext uri="{BB962C8B-B14F-4D97-AF65-F5344CB8AC3E}">
        <p14:creationId xmlns:p14="http://schemas.microsoft.com/office/powerpoint/2010/main" val="250821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83174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362567"/>
      </p:ext>
    </p:extLst>
  </p:cSld>
  <p:clrMapOvr>
    <a:masterClrMapping/>
  </p:clrMapOvr>
  <p:hf sldNum="0" hd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851688"/>
      </p:ext>
    </p:extLst>
  </p:cSld>
  <p:clrMapOvr>
    <a:masterClrMapping/>
  </p:clrMapOvr>
  <p:hf sldNum="0" hd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68759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Rectangle 4">
            <a:extLst>
              <a:ext uri="{FF2B5EF4-FFF2-40B4-BE49-F238E27FC236}">
                <a16:creationId xmlns:a16="http://schemas.microsoft.com/office/drawing/2014/main" id="{A15EED55-3DD3-487B-B4A6-A94DFB60BA65}"/>
              </a:ext>
            </a:extLst>
          </p:cNvPr>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sp>
        <p:nvSpPr>
          <p:cNvPr id="6" name="Rectangle 5">
            <a:extLst>
              <a:ext uri="{FF2B5EF4-FFF2-40B4-BE49-F238E27FC236}">
                <a16:creationId xmlns:a16="http://schemas.microsoft.com/office/drawing/2014/main" id="{EBB54ED8-D8BC-4E8D-9121-E4F2B58AC488}"/>
              </a:ext>
            </a:extLst>
          </p:cNvPr>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7" name="Picture 6">
            <a:extLst>
              <a:ext uri="{FF2B5EF4-FFF2-40B4-BE49-F238E27FC236}">
                <a16:creationId xmlns:a16="http://schemas.microsoft.com/office/drawing/2014/main" id="{3B8F8BA3-CCF1-4703-9B63-E2FD8F3529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8658" y="148405"/>
            <a:ext cx="1833871" cy="580195"/>
          </a:xfrm>
          <a:prstGeom prst="rect">
            <a:avLst/>
          </a:prstGeom>
        </p:spPr>
      </p:pic>
      <p:cxnSp>
        <p:nvCxnSpPr>
          <p:cNvPr id="8" name="Straight Connector 7">
            <a:extLst>
              <a:ext uri="{FF2B5EF4-FFF2-40B4-BE49-F238E27FC236}">
                <a16:creationId xmlns:a16="http://schemas.microsoft.com/office/drawing/2014/main" id="{50E34B97-DD6E-4A47-8CE8-8B04512B94EC}"/>
              </a:ext>
            </a:extLst>
          </p:cNvPr>
          <p:cNvCxnSpPr/>
          <p:nvPr userDrawn="1"/>
        </p:nvCxnSpPr>
        <p:spPr>
          <a:xfrm>
            <a:off x="0" y="898805"/>
            <a:ext cx="12192000" cy="0"/>
          </a:xfrm>
          <a:prstGeom prst="line">
            <a:avLst/>
          </a:prstGeom>
          <a:ln w="12700">
            <a:solidFill>
              <a:srgbClr val="63727A">
                <a:alpha val="50196"/>
              </a:srgb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2A419A-B2B1-445D-B51F-6603C2395E1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385" b="62645"/>
          <a:stretch/>
        </p:blipFill>
        <p:spPr>
          <a:xfrm>
            <a:off x="9677400" y="4979127"/>
            <a:ext cx="2514600" cy="1878873"/>
          </a:xfrm>
          <a:prstGeom prst="rect">
            <a:avLst/>
          </a:prstGeom>
        </p:spPr>
      </p:pic>
    </p:spTree>
    <p:extLst>
      <p:ext uri="{BB962C8B-B14F-4D97-AF65-F5344CB8AC3E}">
        <p14:creationId xmlns:p14="http://schemas.microsoft.com/office/powerpoint/2010/main" val="255044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735596"/>
      </p:ext>
    </p:extLst>
  </p:cSld>
  <p:clrMapOvr>
    <a:masterClrMapping/>
  </p:clrMapOvr>
  <p:hf sldNum="0" hd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089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38355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659" r:id="rId20"/>
    <p:sldLayoutId id="2147483660" r:id="rId21"/>
    <p:sldLayoutId id="2147483665" r:id="rId22"/>
    <p:sldLayoutId id="2147483663"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67A3-D036-4230-80B2-45D42C80CCC6}"/>
              </a:ext>
            </a:extLst>
          </p:cNvPr>
          <p:cNvSpPr>
            <a:spLocks noGrp="1"/>
          </p:cNvSpPr>
          <p:nvPr>
            <p:ph type="ctrTitle"/>
          </p:nvPr>
        </p:nvSpPr>
        <p:spPr>
          <a:xfrm>
            <a:off x="2529574" y="2030963"/>
            <a:ext cx="8791575" cy="1242624"/>
          </a:xfrm>
        </p:spPr>
        <p:txBody>
          <a:bodyPr>
            <a:normAutofit/>
          </a:bodyPr>
          <a:lstStyle/>
          <a:p>
            <a:pPr algn="l"/>
            <a:r>
              <a:rPr lang="el-GR" sz="3600" cap="all" dirty="0">
                <a:latin typeface="Calibri Light" panose="020F0302020204030204" pitchFamily="34" charset="0"/>
                <a:cs typeface="Calibri Light" panose="020F0302020204030204" pitchFamily="34" charset="0"/>
              </a:rPr>
              <a:t>ΕΥΕλικτες μεθοδολογιες ανΑπτυξης λογισμικοΥ υπολογιστικΗς νΕφους</a:t>
            </a:r>
            <a:endParaRPr lang="en-US" sz="3600" cap="all" dirty="0">
              <a:latin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7EDF103F-9280-4291-814A-46D0E47DE7B4}"/>
              </a:ext>
            </a:extLst>
          </p:cNvPr>
          <p:cNvSpPr>
            <a:spLocks noGrp="1"/>
          </p:cNvSpPr>
          <p:nvPr>
            <p:ph type="subTitle" idx="1"/>
          </p:nvPr>
        </p:nvSpPr>
        <p:spPr>
          <a:xfrm>
            <a:off x="2529574" y="3365664"/>
            <a:ext cx="8791575" cy="652720"/>
          </a:xfrm>
        </p:spPr>
        <p:txBody>
          <a:bodyPr>
            <a:normAutofit/>
          </a:bodyPr>
          <a:lstStyle/>
          <a:p>
            <a:pPr algn="l"/>
            <a:r>
              <a:rPr lang="el-GR" sz="2800" cap="all" dirty="0">
                <a:solidFill>
                  <a:srgbClr val="0070C0"/>
                </a:solidFill>
                <a:latin typeface="Calibri Light" panose="020F0302020204030204" pitchFamily="34" charset="0"/>
                <a:cs typeface="Calibri Light" panose="020F0302020204030204" pitchFamily="34" charset="0"/>
              </a:rPr>
              <a:t>ΔΕ3: ΣυνεχΗς ΟλοκλΗρωση και ΕυΕλικτος Ελεγχος</a:t>
            </a:r>
          </a:p>
        </p:txBody>
      </p:sp>
      <p:sp>
        <p:nvSpPr>
          <p:cNvPr id="8" name="Title 1">
            <a:extLst>
              <a:ext uri="{FF2B5EF4-FFF2-40B4-BE49-F238E27FC236}">
                <a16:creationId xmlns:a16="http://schemas.microsoft.com/office/drawing/2014/main" id="{A63DFD86-CA32-4A02-BD7D-D5DBCAA17293}"/>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
        <p:nvSpPr>
          <p:cNvPr id="9" name="Subtitle 2">
            <a:extLst>
              <a:ext uri="{FF2B5EF4-FFF2-40B4-BE49-F238E27FC236}">
                <a16:creationId xmlns:a16="http://schemas.microsoft.com/office/drawing/2014/main" id="{E7A64C18-A641-478C-A4C2-EE1FD1BCA370}"/>
              </a:ext>
            </a:extLst>
          </p:cNvPr>
          <p:cNvSpPr txBox="1">
            <a:spLocks/>
          </p:cNvSpPr>
          <p:nvPr/>
        </p:nvSpPr>
        <p:spPr>
          <a:xfrm>
            <a:off x="3865418" y="4622731"/>
            <a:ext cx="7793182" cy="78903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4000" cap="none" dirty="0">
                <a:solidFill>
                  <a:schemeClr val="accent5">
                    <a:lumMod val="75000"/>
                  </a:schemeClr>
                </a:solidFill>
                <a:latin typeface="Calibri Light" panose="020F0302020204030204" pitchFamily="34" charset="0"/>
                <a:cs typeface="Calibri Light" panose="020F0302020204030204" pitchFamily="34" charset="0"/>
              </a:rPr>
              <a:t>Cucumber BDD</a:t>
            </a:r>
          </a:p>
        </p:txBody>
      </p:sp>
      <p:pic>
        <p:nvPicPr>
          <p:cNvPr id="1034" name="Picture 10" descr="Πανεπιστήμιο Μακεδονίας">
            <a:extLst>
              <a:ext uri="{FF2B5EF4-FFF2-40B4-BE49-F238E27FC236}">
                <a16:creationId xmlns:a16="http://schemas.microsoft.com/office/drawing/2014/main" id="{E55BFE17-8FD7-46B7-BF42-074FF0FE2A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9574" y="687204"/>
            <a:ext cx="2117063" cy="12426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Πλατφόρμα elearning Κέντρου δια βίου μάθησης Πανεπιστημίου Μακεδονίας">
            <a:extLst>
              <a:ext uri="{FF2B5EF4-FFF2-40B4-BE49-F238E27FC236}">
                <a16:creationId xmlns:a16="http://schemas.microsoft.com/office/drawing/2014/main" id="{21634972-BCFC-4863-A281-20919F1B1F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59"/>
          <a:stretch/>
        </p:blipFill>
        <p:spPr bwMode="auto">
          <a:xfrm>
            <a:off x="4873202" y="742836"/>
            <a:ext cx="2445596" cy="11960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D38D41B-EC7A-433E-B35C-AACFA00B3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0339" y="381000"/>
            <a:ext cx="1672683" cy="1371600"/>
          </a:xfrm>
          <a:prstGeom prst="rect">
            <a:avLst/>
          </a:prstGeom>
        </p:spPr>
      </p:pic>
    </p:spTree>
    <p:extLst>
      <p:ext uri="{BB962C8B-B14F-4D97-AF65-F5344CB8AC3E}">
        <p14:creationId xmlns:p14="http://schemas.microsoft.com/office/powerpoint/2010/main" val="86524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D6B475-882D-4DE5-8082-CA33A68195CC}"/>
              </a:ext>
            </a:extLst>
          </p:cNvPr>
          <p:cNvSpPr>
            <a:spLocks noGrp="1"/>
          </p:cNvSpPr>
          <p:nvPr>
            <p:ph type="title"/>
          </p:nvPr>
        </p:nvSpPr>
        <p:spPr>
          <a:xfrm>
            <a:off x="1676400" y="285750"/>
            <a:ext cx="9601200" cy="723900"/>
          </a:xfrm>
        </p:spPr>
        <p:txBody>
          <a:bodyPr/>
          <a:lstStyle/>
          <a:p>
            <a:pPr algn="l"/>
            <a:r>
              <a:rPr lang="en-US" dirty="0"/>
              <a:t>Background</a:t>
            </a:r>
          </a:p>
        </p:txBody>
      </p:sp>
      <p:sp>
        <p:nvSpPr>
          <p:cNvPr id="4" name="Content Placeholder 3">
            <a:extLst>
              <a:ext uri="{FF2B5EF4-FFF2-40B4-BE49-F238E27FC236}">
                <a16:creationId xmlns:a16="http://schemas.microsoft.com/office/drawing/2014/main" id="{C5A219E4-2352-4937-B8E4-C106A1351C47}"/>
              </a:ext>
            </a:extLst>
          </p:cNvPr>
          <p:cNvSpPr txBox="1">
            <a:spLocks/>
          </p:cNvSpPr>
          <p:nvPr/>
        </p:nvSpPr>
        <p:spPr>
          <a:xfrm>
            <a:off x="1676400" y="1047750"/>
            <a:ext cx="9601200" cy="7239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dirty="0"/>
              <a:t>A </a:t>
            </a:r>
            <a:r>
              <a:rPr lang="en-US" i="1" dirty="0"/>
              <a:t>background </a:t>
            </a:r>
            <a:r>
              <a:rPr lang="en-US" dirty="0"/>
              <a:t>section in a feature file allows you to specify a set of steps that are common to every scenario in the file.</a:t>
            </a:r>
          </a:p>
        </p:txBody>
      </p:sp>
      <p:pic>
        <p:nvPicPr>
          <p:cNvPr id="5" name="Picture 4">
            <a:extLst>
              <a:ext uri="{FF2B5EF4-FFF2-40B4-BE49-F238E27FC236}">
                <a16:creationId xmlns:a16="http://schemas.microsoft.com/office/drawing/2014/main" id="{12CFCBAC-2E23-448C-9B91-BAB95452A540}"/>
              </a:ext>
            </a:extLst>
          </p:cNvPr>
          <p:cNvPicPr>
            <a:picLocks noChangeAspect="1"/>
          </p:cNvPicPr>
          <p:nvPr/>
        </p:nvPicPr>
        <p:blipFill>
          <a:blip r:embed="rId2"/>
          <a:stretch>
            <a:fillRect/>
          </a:stretch>
        </p:blipFill>
        <p:spPr>
          <a:xfrm>
            <a:off x="1676400" y="1892383"/>
            <a:ext cx="4419600" cy="3794542"/>
          </a:xfrm>
          <a:prstGeom prst="rect">
            <a:avLst/>
          </a:prstGeom>
        </p:spPr>
      </p:pic>
      <p:pic>
        <p:nvPicPr>
          <p:cNvPr id="6" name="Picture 5">
            <a:extLst>
              <a:ext uri="{FF2B5EF4-FFF2-40B4-BE49-F238E27FC236}">
                <a16:creationId xmlns:a16="http://schemas.microsoft.com/office/drawing/2014/main" id="{E6CE2A74-6C9D-438C-AB57-AE03ED8A5865}"/>
              </a:ext>
            </a:extLst>
          </p:cNvPr>
          <p:cNvPicPr>
            <a:picLocks noChangeAspect="1"/>
          </p:cNvPicPr>
          <p:nvPr/>
        </p:nvPicPr>
        <p:blipFill>
          <a:blip r:embed="rId3"/>
          <a:stretch>
            <a:fillRect/>
          </a:stretch>
        </p:blipFill>
        <p:spPr>
          <a:xfrm>
            <a:off x="6496050" y="1809750"/>
            <a:ext cx="4632613" cy="3888690"/>
          </a:xfrm>
          <a:prstGeom prst="rect">
            <a:avLst/>
          </a:prstGeom>
        </p:spPr>
      </p:pic>
      <p:sp>
        <p:nvSpPr>
          <p:cNvPr id="7" name="Title 1">
            <a:extLst>
              <a:ext uri="{FF2B5EF4-FFF2-40B4-BE49-F238E27FC236}">
                <a16:creationId xmlns:a16="http://schemas.microsoft.com/office/drawing/2014/main" id="{C967C5F4-01E2-4127-AA23-6DD1D4D29A95}"/>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64757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B72FC2-1F82-41F5-84E1-87D782A50877}"/>
              </a:ext>
            </a:extLst>
          </p:cNvPr>
          <p:cNvSpPr>
            <a:spLocks noGrp="1"/>
          </p:cNvSpPr>
          <p:nvPr>
            <p:ph type="title"/>
          </p:nvPr>
        </p:nvSpPr>
        <p:spPr>
          <a:xfrm>
            <a:off x="1828800" y="685800"/>
            <a:ext cx="9601200" cy="762000"/>
          </a:xfrm>
        </p:spPr>
        <p:txBody>
          <a:bodyPr/>
          <a:lstStyle/>
          <a:p>
            <a:pPr algn="l"/>
            <a:r>
              <a:rPr lang="en-US" dirty="0"/>
              <a:t>Data Tables</a:t>
            </a:r>
          </a:p>
        </p:txBody>
      </p:sp>
      <p:pic>
        <p:nvPicPr>
          <p:cNvPr id="4" name="Picture 3">
            <a:extLst>
              <a:ext uri="{FF2B5EF4-FFF2-40B4-BE49-F238E27FC236}">
                <a16:creationId xmlns:a16="http://schemas.microsoft.com/office/drawing/2014/main" id="{512A8908-D5DB-40CA-89ED-39E63B629679}"/>
              </a:ext>
            </a:extLst>
          </p:cNvPr>
          <p:cNvPicPr>
            <a:picLocks noChangeAspect="1"/>
          </p:cNvPicPr>
          <p:nvPr/>
        </p:nvPicPr>
        <p:blipFill>
          <a:blip r:embed="rId2"/>
          <a:stretch>
            <a:fillRect/>
          </a:stretch>
        </p:blipFill>
        <p:spPr>
          <a:xfrm>
            <a:off x="2581275" y="1838325"/>
            <a:ext cx="7029450" cy="1095375"/>
          </a:xfrm>
          <a:prstGeom prst="rect">
            <a:avLst/>
          </a:prstGeom>
        </p:spPr>
      </p:pic>
      <p:pic>
        <p:nvPicPr>
          <p:cNvPr id="5" name="Picture 4">
            <a:extLst>
              <a:ext uri="{FF2B5EF4-FFF2-40B4-BE49-F238E27FC236}">
                <a16:creationId xmlns:a16="http://schemas.microsoft.com/office/drawing/2014/main" id="{2A0A77B6-CC1C-4CB1-A5F7-BE301EB8A93C}"/>
              </a:ext>
            </a:extLst>
          </p:cNvPr>
          <p:cNvPicPr>
            <a:picLocks noChangeAspect="1"/>
          </p:cNvPicPr>
          <p:nvPr/>
        </p:nvPicPr>
        <p:blipFill>
          <a:blip r:embed="rId3"/>
          <a:stretch>
            <a:fillRect/>
          </a:stretch>
        </p:blipFill>
        <p:spPr>
          <a:xfrm>
            <a:off x="3543300" y="3324226"/>
            <a:ext cx="3905250" cy="1524000"/>
          </a:xfrm>
          <a:prstGeom prst="rect">
            <a:avLst/>
          </a:prstGeom>
        </p:spPr>
      </p:pic>
      <p:sp>
        <p:nvSpPr>
          <p:cNvPr id="6" name="Title 1">
            <a:extLst>
              <a:ext uri="{FF2B5EF4-FFF2-40B4-BE49-F238E27FC236}">
                <a16:creationId xmlns:a16="http://schemas.microsoft.com/office/drawing/2014/main" id="{8F2D6203-9883-4D50-9666-7F2401B637AF}"/>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91732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820C01-2684-4310-B9CA-474F305BBFB9}"/>
              </a:ext>
            </a:extLst>
          </p:cNvPr>
          <p:cNvSpPr>
            <a:spLocks noGrp="1"/>
          </p:cNvSpPr>
          <p:nvPr>
            <p:ph type="title"/>
          </p:nvPr>
        </p:nvSpPr>
        <p:spPr>
          <a:xfrm>
            <a:off x="1752600" y="457200"/>
            <a:ext cx="9601200" cy="723900"/>
          </a:xfrm>
        </p:spPr>
        <p:txBody>
          <a:bodyPr/>
          <a:lstStyle/>
          <a:p>
            <a:pPr algn="l"/>
            <a:r>
              <a:rPr lang="en-US" dirty="0"/>
              <a:t>Scenario Outline</a:t>
            </a:r>
          </a:p>
        </p:txBody>
      </p:sp>
      <p:sp>
        <p:nvSpPr>
          <p:cNvPr id="4" name="Content Placeholder 3">
            <a:extLst>
              <a:ext uri="{FF2B5EF4-FFF2-40B4-BE49-F238E27FC236}">
                <a16:creationId xmlns:a16="http://schemas.microsoft.com/office/drawing/2014/main" id="{8BC7BF82-6D79-4020-8915-D80C6D275296}"/>
              </a:ext>
            </a:extLst>
          </p:cNvPr>
          <p:cNvSpPr txBox="1">
            <a:spLocks/>
          </p:cNvSpPr>
          <p:nvPr/>
        </p:nvSpPr>
        <p:spPr>
          <a:xfrm>
            <a:off x="1752600" y="1409700"/>
            <a:ext cx="9982200" cy="95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dirty="0"/>
              <a:t>Sometimes we have several scenarios that follow exactly the same pattern of steps, just with different input values or expected outcomes.</a:t>
            </a:r>
          </a:p>
        </p:txBody>
      </p:sp>
      <p:pic>
        <p:nvPicPr>
          <p:cNvPr id="5" name="Picture 4">
            <a:extLst>
              <a:ext uri="{FF2B5EF4-FFF2-40B4-BE49-F238E27FC236}">
                <a16:creationId xmlns:a16="http://schemas.microsoft.com/office/drawing/2014/main" id="{6A273CF0-A16D-4E1C-B00E-BF44080269BE}"/>
              </a:ext>
            </a:extLst>
          </p:cNvPr>
          <p:cNvPicPr>
            <a:picLocks noChangeAspect="1"/>
          </p:cNvPicPr>
          <p:nvPr/>
        </p:nvPicPr>
        <p:blipFill>
          <a:blip r:embed="rId2"/>
          <a:stretch>
            <a:fillRect/>
          </a:stretch>
        </p:blipFill>
        <p:spPr>
          <a:xfrm>
            <a:off x="2438400" y="2330858"/>
            <a:ext cx="4876800" cy="4101284"/>
          </a:xfrm>
          <a:prstGeom prst="rect">
            <a:avLst/>
          </a:prstGeom>
        </p:spPr>
      </p:pic>
      <p:pic>
        <p:nvPicPr>
          <p:cNvPr id="6" name="Picture 5">
            <a:extLst>
              <a:ext uri="{FF2B5EF4-FFF2-40B4-BE49-F238E27FC236}">
                <a16:creationId xmlns:a16="http://schemas.microsoft.com/office/drawing/2014/main" id="{CCF38CF7-CF29-4C77-AFE5-BE4B7F4F6DB3}"/>
              </a:ext>
            </a:extLst>
          </p:cNvPr>
          <p:cNvPicPr>
            <a:picLocks noChangeAspect="1"/>
          </p:cNvPicPr>
          <p:nvPr/>
        </p:nvPicPr>
        <p:blipFill>
          <a:blip r:embed="rId3"/>
          <a:stretch>
            <a:fillRect/>
          </a:stretch>
        </p:blipFill>
        <p:spPr>
          <a:xfrm>
            <a:off x="6096000" y="2712834"/>
            <a:ext cx="5572558" cy="3368674"/>
          </a:xfrm>
          <a:prstGeom prst="rect">
            <a:avLst/>
          </a:prstGeom>
        </p:spPr>
      </p:pic>
      <p:sp>
        <p:nvSpPr>
          <p:cNvPr id="7" name="Title 1">
            <a:extLst>
              <a:ext uri="{FF2B5EF4-FFF2-40B4-BE49-F238E27FC236}">
                <a16:creationId xmlns:a16="http://schemas.microsoft.com/office/drawing/2014/main" id="{2974CCE6-9BF1-4214-984D-AAACCE291F45}"/>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249244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0907CB-6C07-4921-97DC-D12B72A1AE4F}"/>
              </a:ext>
            </a:extLst>
          </p:cNvPr>
          <p:cNvSpPr>
            <a:spLocks noGrp="1"/>
          </p:cNvSpPr>
          <p:nvPr>
            <p:ph type="title"/>
          </p:nvPr>
        </p:nvSpPr>
        <p:spPr>
          <a:xfrm>
            <a:off x="8471424" y="1110882"/>
            <a:ext cx="3053039" cy="1060817"/>
          </a:xfrm>
        </p:spPr>
        <p:txBody>
          <a:bodyPr anchor="b">
            <a:normAutofit/>
          </a:bodyPr>
          <a:lstStyle/>
          <a:p>
            <a:pPr algn="l"/>
            <a:r>
              <a:rPr lang="en-US" sz="2600" dirty="0"/>
              <a:t>The main layers of a Cucumber test suite</a:t>
            </a:r>
          </a:p>
        </p:txBody>
      </p:sp>
      <p:sp>
        <p:nvSpPr>
          <p:cNvPr id="4" name="Content Placeholder 2">
            <a:extLst>
              <a:ext uri="{FF2B5EF4-FFF2-40B4-BE49-F238E27FC236}">
                <a16:creationId xmlns:a16="http://schemas.microsoft.com/office/drawing/2014/main" id="{DB9A5C8B-20BC-4176-9132-E19AF028C855}"/>
              </a:ext>
            </a:extLst>
          </p:cNvPr>
          <p:cNvSpPr txBox="1">
            <a:spLocks/>
          </p:cNvSpPr>
          <p:nvPr/>
        </p:nvSpPr>
        <p:spPr>
          <a:xfrm>
            <a:off x="8471423" y="2286000"/>
            <a:ext cx="3053039" cy="393192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r>
              <a:rPr lang="en-US" sz="1600" dirty="0"/>
              <a:t>We start</a:t>
            </a:r>
            <a:r>
              <a:rPr lang="el-GR" sz="1600" dirty="0"/>
              <a:t> </a:t>
            </a:r>
            <a:r>
              <a:rPr lang="en-US" sz="1600" dirty="0"/>
              <a:t>with features, which contain</a:t>
            </a:r>
            <a:r>
              <a:rPr lang="el-GR" sz="1600" dirty="0"/>
              <a:t> </a:t>
            </a:r>
            <a:r>
              <a:rPr lang="en-US" sz="1600" dirty="0"/>
              <a:t>our scenarios and steps. </a:t>
            </a:r>
            <a:endParaRPr lang="el-GR" sz="1600" dirty="0"/>
          </a:p>
          <a:p>
            <a:pPr marL="285750" indent="-285750" algn="l">
              <a:buFont typeface="Arial" panose="020B0604020202020204" pitchFamily="34" charset="0"/>
              <a:buChar char="•"/>
            </a:pPr>
            <a:r>
              <a:rPr lang="en-US" sz="1600" dirty="0"/>
              <a:t>The</a:t>
            </a:r>
            <a:r>
              <a:rPr lang="el-GR" sz="1600" dirty="0"/>
              <a:t> </a:t>
            </a:r>
            <a:r>
              <a:rPr lang="en-US" sz="1600" dirty="0"/>
              <a:t>steps of our scenarios call step</a:t>
            </a:r>
            <a:r>
              <a:rPr lang="el-GR" sz="1600" dirty="0"/>
              <a:t> </a:t>
            </a:r>
            <a:r>
              <a:rPr lang="en-US" sz="1600" dirty="0"/>
              <a:t>definitions that provide the</a:t>
            </a:r>
            <a:r>
              <a:rPr lang="el-GR" sz="1600" dirty="0"/>
              <a:t> </a:t>
            </a:r>
            <a:r>
              <a:rPr lang="en-US" sz="1600" dirty="0"/>
              <a:t>link between the Gherkin features</a:t>
            </a:r>
            <a:r>
              <a:rPr lang="el-GR" sz="1600" dirty="0"/>
              <a:t> </a:t>
            </a:r>
            <a:r>
              <a:rPr lang="en-US" sz="1600" dirty="0"/>
              <a:t>and the application</a:t>
            </a:r>
            <a:r>
              <a:rPr lang="el-GR" sz="1600" dirty="0"/>
              <a:t> </a:t>
            </a:r>
            <a:r>
              <a:rPr lang="en-US" sz="1600" dirty="0"/>
              <a:t>being built.</a:t>
            </a:r>
          </a:p>
        </p:txBody>
      </p:sp>
      <p:pic>
        <p:nvPicPr>
          <p:cNvPr id="5" name="Picture 4">
            <a:extLst>
              <a:ext uri="{FF2B5EF4-FFF2-40B4-BE49-F238E27FC236}">
                <a16:creationId xmlns:a16="http://schemas.microsoft.com/office/drawing/2014/main" id="{334BEF3B-F55C-4C81-8B0A-C14AF59DC432}"/>
              </a:ext>
            </a:extLst>
          </p:cNvPr>
          <p:cNvPicPr>
            <a:picLocks noChangeAspect="1"/>
          </p:cNvPicPr>
          <p:nvPr/>
        </p:nvPicPr>
        <p:blipFill>
          <a:blip r:embed="rId2"/>
          <a:stretch>
            <a:fillRect/>
          </a:stretch>
        </p:blipFill>
        <p:spPr>
          <a:xfrm>
            <a:off x="2133600" y="640080"/>
            <a:ext cx="5522060" cy="5577840"/>
          </a:xfrm>
          <a:prstGeom prst="rect">
            <a:avLst/>
          </a:prstGeom>
        </p:spPr>
      </p:pic>
      <p:sp>
        <p:nvSpPr>
          <p:cNvPr id="6" name="Title 1">
            <a:extLst>
              <a:ext uri="{FF2B5EF4-FFF2-40B4-BE49-F238E27FC236}">
                <a16:creationId xmlns:a16="http://schemas.microsoft.com/office/drawing/2014/main" id="{D7FE28C0-B26E-4235-A55C-414187E33B94}"/>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411233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D4467-1AC1-4CAE-A376-7DBE2D9ED232}"/>
              </a:ext>
            </a:extLst>
          </p:cNvPr>
          <p:cNvSpPr>
            <a:spLocks noGrp="1"/>
          </p:cNvSpPr>
          <p:nvPr>
            <p:ph type="title"/>
          </p:nvPr>
        </p:nvSpPr>
        <p:spPr>
          <a:xfrm>
            <a:off x="1752600" y="457200"/>
            <a:ext cx="9601200" cy="723900"/>
          </a:xfrm>
        </p:spPr>
        <p:txBody>
          <a:bodyPr/>
          <a:lstStyle/>
          <a:p>
            <a:pPr algn="l"/>
            <a:r>
              <a:rPr lang="en-US" dirty="0"/>
              <a:t>Maven Project Archetype</a:t>
            </a:r>
          </a:p>
        </p:txBody>
      </p:sp>
      <p:sp>
        <p:nvSpPr>
          <p:cNvPr id="5" name="Title 1">
            <a:extLst>
              <a:ext uri="{FF2B5EF4-FFF2-40B4-BE49-F238E27FC236}">
                <a16:creationId xmlns:a16="http://schemas.microsoft.com/office/drawing/2014/main" id="{29E6A817-8074-4BC7-95A2-0E29B39A238D}"/>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
        <p:nvSpPr>
          <p:cNvPr id="6" name="Rectangle 5">
            <a:extLst>
              <a:ext uri="{FF2B5EF4-FFF2-40B4-BE49-F238E27FC236}">
                <a16:creationId xmlns:a16="http://schemas.microsoft.com/office/drawing/2014/main" id="{B7F6EF23-5FDD-410D-A8E8-2345B47A02CB}"/>
              </a:ext>
            </a:extLst>
          </p:cNvPr>
          <p:cNvSpPr/>
          <p:nvPr/>
        </p:nvSpPr>
        <p:spPr>
          <a:xfrm>
            <a:off x="3048000" y="2136339"/>
            <a:ext cx="6096000" cy="2585323"/>
          </a:xfrm>
          <a:prstGeom prst="rect">
            <a:avLst/>
          </a:prstGeom>
        </p:spPr>
        <p:txBody>
          <a:bodyPr>
            <a:spAutoFit/>
          </a:bodyPr>
          <a:lstStyle/>
          <a:p>
            <a:r>
              <a:rPr lang="en-US" dirty="0" err="1"/>
              <a:t>mvn</a:t>
            </a:r>
            <a:r>
              <a:rPr lang="en-US" dirty="0"/>
              <a:t> </a:t>
            </a:r>
            <a:r>
              <a:rPr lang="en-US" dirty="0" err="1"/>
              <a:t>archetype:generate</a:t>
            </a:r>
            <a:r>
              <a:rPr lang="en-US" dirty="0"/>
              <a:t> 						\</a:t>
            </a:r>
          </a:p>
          <a:p>
            <a:r>
              <a:rPr lang="en-US" dirty="0"/>
              <a:t>	"-</a:t>
            </a:r>
            <a:r>
              <a:rPr lang="en-US" dirty="0" err="1"/>
              <a:t>DarchetypeGroupId</a:t>
            </a:r>
            <a:r>
              <a:rPr lang="en-US" dirty="0"/>
              <a:t>=</a:t>
            </a:r>
            <a:r>
              <a:rPr lang="en-US" dirty="0" err="1"/>
              <a:t>io.cucumber</a:t>
            </a:r>
            <a:r>
              <a:rPr lang="en-US" dirty="0"/>
              <a:t>"			\</a:t>
            </a:r>
          </a:p>
          <a:p>
            <a:r>
              <a:rPr lang="en-US" dirty="0"/>
              <a:t>	"-</a:t>
            </a:r>
            <a:r>
              <a:rPr lang="en-US" dirty="0" err="1"/>
              <a:t>DarchetypeArtifactId</a:t>
            </a:r>
            <a:r>
              <a:rPr lang="en-US" dirty="0"/>
              <a:t>=cucumber-archetype"	\</a:t>
            </a:r>
          </a:p>
          <a:p>
            <a:r>
              <a:rPr lang="en-US" dirty="0"/>
              <a:t>	"-</a:t>
            </a:r>
            <a:r>
              <a:rPr lang="en-US" dirty="0" err="1"/>
              <a:t>DarchetypeVersion</a:t>
            </a:r>
            <a:r>
              <a:rPr lang="en-US" dirty="0"/>
              <a:t>=5.6.0"					\</a:t>
            </a:r>
          </a:p>
          <a:p>
            <a:r>
              <a:rPr lang="en-US" dirty="0"/>
              <a:t>	"-</a:t>
            </a:r>
            <a:r>
              <a:rPr lang="en-US" dirty="0" err="1"/>
              <a:t>DgroupId</a:t>
            </a:r>
            <a:r>
              <a:rPr lang="en-US" dirty="0"/>
              <a:t>=</a:t>
            </a:r>
            <a:r>
              <a:rPr lang="en-US" dirty="0" err="1"/>
              <a:t>com.testing.bdd</a:t>
            </a:r>
            <a:r>
              <a:rPr lang="en-US" dirty="0"/>
              <a:t>"				\</a:t>
            </a:r>
          </a:p>
          <a:p>
            <a:r>
              <a:rPr lang="en-US" dirty="0"/>
              <a:t>	"-</a:t>
            </a:r>
            <a:r>
              <a:rPr lang="en-US" dirty="0" err="1"/>
              <a:t>DartifactId</a:t>
            </a:r>
            <a:r>
              <a:rPr lang="en-US" dirty="0"/>
              <a:t>=demo-</a:t>
            </a:r>
            <a:r>
              <a:rPr lang="en-US" dirty="0" err="1"/>
              <a:t>bdd</a:t>
            </a:r>
            <a:r>
              <a:rPr lang="en-US" dirty="0"/>
              <a:t>"					\</a:t>
            </a:r>
          </a:p>
          <a:p>
            <a:r>
              <a:rPr lang="en-US" dirty="0"/>
              <a:t>	"-</a:t>
            </a:r>
            <a:r>
              <a:rPr lang="en-US" dirty="0" err="1"/>
              <a:t>Dpackage</a:t>
            </a:r>
            <a:r>
              <a:rPr lang="en-US" dirty="0"/>
              <a:t>=</a:t>
            </a:r>
            <a:r>
              <a:rPr lang="en-US" dirty="0" err="1"/>
              <a:t>com.testing.bdd</a:t>
            </a:r>
            <a:r>
              <a:rPr lang="en-US" dirty="0"/>
              <a:t>"				\</a:t>
            </a:r>
          </a:p>
          <a:p>
            <a:r>
              <a:rPr lang="en-US" dirty="0"/>
              <a:t>	"-</a:t>
            </a:r>
            <a:r>
              <a:rPr lang="en-US" dirty="0" err="1"/>
              <a:t>Dversion</a:t>
            </a:r>
            <a:r>
              <a:rPr lang="en-US" dirty="0"/>
              <a:t>=1.0.0"							\</a:t>
            </a:r>
          </a:p>
          <a:p>
            <a:r>
              <a:rPr lang="en-US" dirty="0"/>
              <a:t>	"-</a:t>
            </a:r>
            <a:r>
              <a:rPr lang="en-US" dirty="0" err="1"/>
              <a:t>DinteractiveMode</a:t>
            </a:r>
            <a:r>
              <a:rPr lang="en-US" dirty="0"/>
              <a:t>=false"</a:t>
            </a:r>
          </a:p>
        </p:txBody>
      </p:sp>
    </p:spTree>
    <p:extLst>
      <p:ext uri="{BB962C8B-B14F-4D97-AF65-F5344CB8AC3E}">
        <p14:creationId xmlns:p14="http://schemas.microsoft.com/office/powerpoint/2010/main" val="286745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2BA344-D73B-495B-ACB7-4DCB21B14CE4}"/>
              </a:ext>
            </a:extLst>
          </p:cNvPr>
          <p:cNvSpPr>
            <a:spLocks noGrp="1"/>
          </p:cNvSpPr>
          <p:nvPr>
            <p:ph type="ctrTitle"/>
          </p:nvPr>
        </p:nvSpPr>
        <p:spPr>
          <a:xfrm>
            <a:off x="3400425" y="1380068"/>
            <a:ext cx="8102598" cy="2616199"/>
          </a:xfrm>
        </p:spPr>
        <p:txBody>
          <a:bodyPr vert="horz" lIns="91440" tIns="45720" rIns="91440" bIns="45720" rtlCol="0" anchor="b">
            <a:normAutofit/>
          </a:bodyPr>
          <a:lstStyle/>
          <a:p>
            <a:pPr algn="l"/>
            <a:r>
              <a:rPr lang="en-US" sz="5400" cap="none" dirty="0">
                <a:solidFill>
                  <a:schemeClr val="accent1">
                    <a:lumMod val="50000"/>
                  </a:schemeClr>
                </a:solidFill>
                <a:latin typeface="Calibri Light" panose="020F0302020204030204" pitchFamily="34" charset="0"/>
                <a:cs typeface="Calibri Light" panose="020F0302020204030204" pitchFamily="34" charset="0"/>
              </a:rPr>
              <a:t>thank you</a:t>
            </a:r>
          </a:p>
        </p:txBody>
      </p:sp>
      <p:sp>
        <p:nvSpPr>
          <p:cNvPr id="68" name="Subtitle 2">
            <a:extLst>
              <a:ext uri="{FF2B5EF4-FFF2-40B4-BE49-F238E27FC236}">
                <a16:creationId xmlns:a16="http://schemas.microsoft.com/office/drawing/2014/main" id="{A3F2391D-90B0-41E8-BD08-B75476981BEA}"/>
              </a:ext>
            </a:extLst>
          </p:cNvPr>
          <p:cNvSpPr txBox="1">
            <a:spLocks/>
          </p:cNvSpPr>
          <p:nvPr/>
        </p:nvSpPr>
        <p:spPr>
          <a:xfrm>
            <a:off x="3400425" y="3895680"/>
            <a:ext cx="8125985" cy="78903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4400" cap="none" dirty="0">
                <a:solidFill>
                  <a:schemeClr val="accent5">
                    <a:lumMod val="75000"/>
                  </a:schemeClr>
                </a:solidFill>
              </a:rPr>
              <a:t>questions?</a:t>
            </a:r>
          </a:p>
        </p:txBody>
      </p:sp>
      <p:sp>
        <p:nvSpPr>
          <p:cNvPr id="5" name="Title 1">
            <a:extLst>
              <a:ext uri="{FF2B5EF4-FFF2-40B4-BE49-F238E27FC236}">
                <a16:creationId xmlns:a16="http://schemas.microsoft.com/office/drawing/2014/main" id="{A7F0CE63-6ED6-4281-9A8E-4A1DE419A458}"/>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89855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DE1E599-4175-4C0B-9A5C-5FE322B547D2}"/>
              </a:ext>
            </a:extLst>
          </p:cNvPr>
          <p:cNvSpPr txBox="1">
            <a:spLocks/>
          </p:cNvSpPr>
          <p:nvPr/>
        </p:nvSpPr>
        <p:spPr>
          <a:xfrm>
            <a:off x="2293503" y="1036260"/>
            <a:ext cx="5958837"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t>Behaviour-Driven Development</a:t>
            </a:r>
            <a:endParaRPr lang="en-US" dirty="0"/>
          </a:p>
        </p:txBody>
      </p:sp>
      <p:sp>
        <p:nvSpPr>
          <p:cNvPr id="4" name="Content Placeholder 2">
            <a:extLst>
              <a:ext uri="{FF2B5EF4-FFF2-40B4-BE49-F238E27FC236}">
                <a16:creationId xmlns:a16="http://schemas.microsoft.com/office/drawing/2014/main" id="{90271A71-01D9-4D34-9990-120D4347D4BC}"/>
              </a:ext>
            </a:extLst>
          </p:cNvPr>
          <p:cNvSpPr txBox="1">
            <a:spLocks/>
          </p:cNvSpPr>
          <p:nvPr/>
        </p:nvSpPr>
        <p:spPr>
          <a:xfrm>
            <a:off x="2293503" y="2636460"/>
            <a:ext cx="595883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700"/>
              <a:t>Behavior Driven Development (BDD) is a methodology for developing software through continuous example-based communication between developers, QAs and BAs.</a:t>
            </a:r>
          </a:p>
          <a:p>
            <a:r>
              <a:rPr lang="en-US" sz="1700"/>
              <a:t>The primary purpose of BDD methodology is to improve communication amongst the stakeholders of the project so that each feature is correctly understood by all members of the team before development process starts. </a:t>
            </a:r>
          </a:p>
          <a:p>
            <a:r>
              <a:rPr lang="en-US" sz="1700"/>
              <a:t>This helps to identify key scenarios for each story and also to eradicate ambiguities from requirements.</a:t>
            </a:r>
          </a:p>
          <a:p>
            <a:endParaRPr lang="en-US" sz="1700"/>
          </a:p>
        </p:txBody>
      </p:sp>
      <p:pic>
        <p:nvPicPr>
          <p:cNvPr id="5" name="Graphic 4" descr="Target Audience">
            <a:extLst>
              <a:ext uri="{FF2B5EF4-FFF2-40B4-BE49-F238E27FC236}">
                <a16:creationId xmlns:a16="http://schemas.microsoft.com/office/drawing/2014/main" id="{00B17EDB-5FC0-4F25-AA35-E835103008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5801" y="1779210"/>
            <a:ext cx="3299579" cy="3299579"/>
          </a:xfrm>
          <a:prstGeom prst="rect">
            <a:avLst/>
          </a:prstGeom>
        </p:spPr>
      </p:pic>
      <p:sp>
        <p:nvSpPr>
          <p:cNvPr id="7" name="Title 1">
            <a:extLst>
              <a:ext uri="{FF2B5EF4-FFF2-40B4-BE49-F238E27FC236}">
                <a16:creationId xmlns:a16="http://schemas.microsoft.com/office/drawing/2014/main" id="{9A562EAF-2792-48D8-807E-F5D2F52A69E9}"/>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9345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369D841-AB6E-4994-9E39-FAE422540078}"/>
              </a:ext>
            </a:extLst>
          </p:cNvPr>
          <p:cNvSpPr>
            <a:spLocks noGrp="1"/>
          </p:cNvSpPr>
          <p:nvPr>
            <p:ph type="title"/>
          </p:nvPr>
        </p:nvSpPr>
        <p:spPr>
          <a:xfrm>
            <a:off x="2019300" y="457200"/>
            <a:ext cx="5958837" cy="1485900"/>
          </a:xfrm>
        </p:spPr>
        <p:txBody>
          <a:bodyPr>
            <a:normAutofit/>
          </a:bodyPr>
          <a:lstStyle/>
          <a:p>
            <a:pPr algn="l"/>
            <a:r>
              <a:rPr lang="en-US" dirty="0"/>
              <a:t>Why Cucumber</a:t>
            </a:r>
          </a:p>
        </p:txBody>
      </p:sp>
      <p:sp>
        <p:nvSpPr>
          <p:cNvPr id="11" name="Content Placeholder 2">
            <a:extLst>
              <a:ext uri="{FF2B5EF4-FFF2-40B4-BE49-F238E27FC236}">
                <a16:creationId xmlns:a16="http://schemas.microsoft.com/office/drawing/2014/main" id="{AE708310-6283-4C23-B6B1-0881A083A145}"/>
              </a:ext>
            </a:extLst>
          </p:cNvPr>
          <p:cNvSpPr txBox="1">
            <a:spLocks/>
          </p:cNvSpPr>
          <p:nvPr/>
        </p:nvSpPr>
        <p:spPr>
          <a:xfrm>
            <a:off x="1981200" y="2286000"/>
            <a:ext cx="5958837" cy="35814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Arial" panose="020B0604020202020204" pitchFamily="34" charset="0"/>
              <a:buChar char="•"/>
            </a:pPr>
            <a:r>
              <a:rPr lang="en-US" dirty="0"/>
              <a:t>Cucumber helps facilitate the discovery and use of a ubiquitous language within the team by giving the two sides of the linguistic divide a place where they can meet. </a:t>
            </a:r>
          </a:p>
          <a:p>
            <a:pPr marL="342900" indent="-342900" algn="l">
              <a:buFont typeface="Arial" panose="020B0604020202020204" pitchFamily="34" charset="0"/>
              <a:buChar char="•"/>
            </a:pPr>
            <a:r>
              <a:rPr lang="en-US" dirty="0"/>
              <a:t>Cucumber tests interact directly with the developers’ code, but they’re written in a medium and language that business stakeholders can understand.</a:t>
            </a:r>
          </a:p>
        </p:txBody>
      </p:sp>
      <p:pic>
        <p:nvPicPr>
          <p:cNvPr id="12" name="Graphic 11" descr="Board Room">
            <a:extLst>
              <a:ext uri="{FF2B5EF4-FFF2-40B4-BE49-F238E27FC236}">
                <a16:creationId xmlns:a16="http://schemas.microsoft.com/office/drawing/2014/main" id="{8FB2E2BC-284D-47DC-A572-1F6D45561F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9210"/>
            <a:ext cx="3299579" cy="3299579"/>
          </a:xfrm>
          <a:prstGeom prst="rect">
            <a:avLst/>
          </a:prstGeom>
        </p:spPr>
      </p:pic>
      <p:sp>
        <p:nvSpPr>
          <p:cNvPr id="6" name="Title 1">
            <a:extLst>
              <a:ext uri="{FF2B5EF4-FFF2-40B4-BE49-F238E27FC236}">
                <a16:creationId xmlns:a16="http://schemas.microsoft.com/office/drawing/2014/main" id="{A626C939-E0DD-43EE-8451-D511A0371941}"/>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7513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2B444B-D2CF-43E5-B65F-9B874A0DF63A}"/>
              </a:ext>
            </a:extLst>
          </p:cNvPr>
          <p:cNvPicPr>
            <a:picLocks noChangeAspect="1"/>
          </p:cNvPicPr>
          <p:nvPr/>
        </p:nvPicPr>
        <p:blipFill>
          <a:blip r:embed="rId2"/>
          <a:stretch>
            <a:fillRect/>
          </a:stretch>
        </p:blipFill>
        <p:spPr>
          <a:xfrm>
            <a:off x="5715000" y="1285570"/>
            <a:ext cx="5659222" cy="4286860"/>
          </a:xfrm>
          <a:prstGeom prst="rect">
            <a:avLst/>
          </a:prstGeom>
        </p:spPr>
      </p:pic>
      <p:sp>
        <p:nvSpPr>
          <p:cNvPr id="7" name="Title 1">
            <a:extLst>
              <a:ext uri="{FF2B5EF4-FFF2-40B4-BE49-F238E27FC236}">
                <a16:creationId xmlns:a16="http://schemas.microsoft.com/office/drawing/2014/main" id="{48D9360D-3BCD-4A8E-9C1A-9D702510E596}"/>
              </a:ext>
            </a:extLst>
          </p:cNvPr>
          <p:cNvSpPr>
            <a:spLocks noGrp="1"/>
          </p:cNvSpPr>
          <p:nvPr>
            <p:ph type="title"/>
          </p:nvPr>
        </p:nvSpPr>
        <p:spPr>
          <a:xfrm>
            <a:off x="2019300" y="457200"/>
            <a:ext cx="5958837" cy="1485900"/>
          </a:xfrm>
        </p:spPr>
        <p:txBody>
          <a:bodyPr>
            <a:normAutofit/>
          </a:bodyPr>
          <a:lstStyle/>
          <a:p>
            <a:pPr algn="l"/>
            <a:r>
              <a:rPr lang="en-US" dirty="0"/>
              <a:t>Example</a:t>
            </a:r>
          </a:p>
        </p:txBody>
      </p:sp>
      <p:sp>
        <p:nvSpPr>
          <p:cNvPr id="5" name="Title 1">
            <a:extLst>
              <a:ext uri="{FF2B5EF4-FFF2-40B4-BE49-F238E27FC236}">
                <a16:creationId xmlns:a16="http://schemas.microsoft.com/office/drawing/2014/main" id="{FEE9DC92-C541-487E-A560-540F0C86AED9}"/>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422806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A0CA48-5448-434B-84E5-EFBFDC4FA836}"/>
              </a:ext>
            </a:extLst>
          </p:cNvPr>
          <p:cNvSpPr>
            <a:spLocks noGrp="1"/>
          </p:cNvSpPr>
          <p:nvPr>
            <p:ph type="title"/>
          </p:nvPr>
        </p:nvSpPr>
        <p:spPr>
          <a:xfrm>
            <a:off x="1828800" y="838200"/>
            <a:ext cx="5958837" cy="1485900"/>
          </a:xfrm>
        </p:spPr>
        <p:txBody>
          <a:bodyPr>
            <a:normAutofit/>
          </a:bodyPr>
          <a:lstStyle/>
          <a:p>
            <a:pPr algn="l"/>
            <a:r>
              <a:rPr lang="en-US" dirty="0"/>
              <a:t>Format and Syntax</a:t>
            </a:r>
          </a:p>
        </p:txBody>
      </p:sp>
      <p:sp>
        <p:nvSpPr>
          <p:cNvPr id="4" name="Content Placeholder 2">
            <a:extLst>
              <a:ext uri="{FF2B5EF4-FFF2-40B4-BE49-F238E27FC236}">
                <a16:creationId xmlns:a16="http://schemas.microsoft.com/office/drawing/2014/main" id="{127B211C-66FE-4350-9600-A25646F85009}"/>
              </a:ext>
            </a:extLst>
          </p:cNvPr>
          <p:cNvSpPr txBox="1">
            <a:spLocks/>
          </p:cNvSpPr>
          <p:nvPr/>
        </p:nvSpPr>
        <p:spPr>
          <a:xfrm>
            <a:off x="1828800" y="2438400"/>
            <a:ext cx="5958837" cy="35814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Arial" panose="020B0604020202020204" pitchFamily="34" charset="0"/>
              <a:buChar char="•"/>
            </a:pPr>
            <a:r>
              <a:rPr lang="en-US" dirty="0"/>
              <a:t>Gherkin files use the .feature file extension.</a:t>
            </a:r>
          </a:p>
          <a:p>
            <a:pPr marL="342900" indent="-342900" algn="l">
              <a:buFont typeface="Arial" panose="020B0604020202020204" pitchFamily="34" charset="0"/>
              <a:buChar char="•"/>
            </a:pPr>
            <a:r>
              <a:rPr lang="en-US" dirty="0"/>
              <a:t>A Gherkin file is given its structure and meaning using a set of special keywords.</a:t>
            </a:r>
          </a:p>
          <a:p>
            <a:pPr marL="342900" indent="-342900" algn="l">
              <a:buFont typeface="Arial" panose="020B0604020202020204" pitchFamily="34" charset="0"/>
              <a:buChar char="•"/>
            </a:pPr>
            <a:endParaRPr lang="en-US" u="sng" dirty="0"/>
          </a:p>
        </p:txBody>
      </p:sp>
      <p:pic>
        <p:nvPicPr>
          <p:cNvPr id="5" name="Picture 4" descr="A screenshot of a cell phone&#10;&#10;Description automatically generated">
            <a:extLst>
              <a:ext uri="{FF2B5EF4-FFF2-40B4-BE49-F238E27FC236}">
                <a16:creationId xmlns:a16="http://schemas.microsoft.com/office/drawing/2014/main" id="{DA05AF8A-90B6-4D42-A5F8-338978212765}"/>
              </a:ext>
            </a:extLst>
          </p:cNvPr>
          <p:cNvPicPr>
            <a:picLocks noChangeAspect="1"/>
          </p:cNvPicPr>
          <p:nvPr/>
        </p:nvPicPr>
        <p:blipFill>
          <a:blip r:embed="rId2"/>
          <a:stretch>
            <a:fillRect/>
          </a:stretch>
        </p:blipFill>
        <p:spPr>
          <a:xfrm>
            <a:off x="8362844" y="639704"/>
            <a:ext cx="3078570" cy="5577840"/>
          </a:xfrm>
          <a:prstGeom prst="rect">
            <a:avLst/>
          </a:prstGeom>
        </p:spPr>
      </p:pic>
      <p:sp>
        <p:nvSpPr>
          <p:cNvPr id="6" name="Title 1">
            <a:extLst>
              <a:ext uri="{FF2B5EF4-FFF2-40B4-BE49-F238E27FC236}">
                <a16:creationId xmlns:a16="http://schemas.microsoft.com/office/drawing/2014/main" id="{4A205A81-8A18-499A-A952-D51C5568D4FD}"/>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81698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064FD3-E7FC-47A0-B4B1-409B2138C106}"/>
              </a:ext>
            </a:extLst>
          </p:cNvPr>
          <p:cNvSpPr>
            <a:spLocks noGrp="1"/>
          </p:cNvSpPr>
          <p:nvPr>
            <p:ph type="title"/>
          </p:nvPr>
        </p:nvSpPr>
        <p:spPr>
          <a:xfrm>
            <a:off x="1698476" y="838200"/>
            <a:ext cx="10493524" cy="1485900"/>
          </a:xfrm>
        </p:spPr>
        <p:txBody>
          <a:bodyPr>
            <a:normAutofit/>
          </a:bodyPr>
          <a:lstStyle/>
          <a:p>
            <a:pPr algn="l"/>
            <a:r>
              <a:rPr lang="en-US" dirty="0"/>
              <a:t>Feature</a:t>
            </a:r>
          </a:p>
        </p:txBody>
      </p:sp>
      <p:sp>
        <p:nvSpPr>
          <p:cNvPr id="4" name="Content Placeholder 2">
            <a:extLst>
              <a:ext uri="{FF2B5EF4-FFF2-40B4-BE49-F238E27FC236}">
                <a16:creationId xmlns:a16="http://schemas.microsoft.com/office/drawing/2014/main" id="{620B6B9A-CB6A-4E81-95F9-F482903E15ED}"/>
              </a:ext>
            </a:extLst>
          </p:cNvPr>
          <p:cNvSpPr txBox="1">
            <a:spLocks/>
          </p:cNvSpPr>
          <p:nvPr/>
        </p:nvSpPr>
        <p:spPr>
          <a:xfrm>
            <a:off x="1698477" y="2438400"/>
            <a:ext cx="9949238" cy="1485899"/>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r>
              <a:rPr lang="en-US" sz="1800" dirty="0"/>
              <a:t>Each Gherkin file begins with the Feature keyword. </a:t>
            </a:r>
          </a:p>
          <a:p>
            <a:pPr marL="285750" indent="-285750" algn="l">
              <a:buFont typeface="Arial" panose="020B0604020202020204" pitchFamily="34" charset="0"/>
              <a:buChar char="•"/>
            </a:pPr>
            <a:r>
              <a:rPr lang="en-US" sz="1800" dirty="0"/>
              <a:t>This keyword doesn’t really affect the behavior of your Cucumber tests at all; it just gives you a convenient place to put some summary documentation about the group of tests that follow.</a:t>
            </a:r>
            <a:endParaRPr lang="en-US" sz="1800" u="sng" dirty="0"/>
          </a:p>
        </p:txBody>
      </p:sp>
      <p:pic>
        <p:nvPicPr>
          <p:cNvPr id="5" name="Picture 4">
            <a:extLst>
              <a:ext uri="{FF2B5EF4-FFF2-40B4-BE49-F238E27FC236}">
                <a16:creationId xmlns:a16="http://schemas.microsoft.com/office/drawing/2014/main" id="{E48E4A68-C817-4B5F-91ED-6D68F753D694}"/>
              </a:ext>
            </a:extLst>
          </p:cNvPr>
          <p:cNvPicPr>
            <a:picLocks noChangeAspect="1"/>
          </p:cNvPicPr>
          <p:nvPr/>
        </p:nvPicPr>
        <p:blipFill>
          <a:blip r:embed="rId2"/>
          <a:stretch>
            <a:fillRect/>
          </a:stretch>
        </p:blipFill>
        <p:spPr>
          <a:xfrm>
            <a:off x="3640646" y="3924299"/>
            <a:ext cx="6064899" cy="1485899"/>
          </a:xfrm>
          <a:prstGeom prst="rect">
            <a:avLst/>
          </a:prstGeom>
        </p:spPr>
      </p:pic>
      <p:sp>
        <p:nvSpPr>
          <p:cNvPr id="6" name="Title 1">
            <a:extLst>
              <a:ext uri="{FF2B5EF4-FFF2-40B4-BE49-F238E27FC236}">
                <a16:creationId xmlns:a16="http://schemas.microsoft.com/office/drawing/2014/main" id="{92FD8AED-0F20-4D73-9A44-C8E5D96D81A8}"/>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4052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903D09-5BAE-4065-BF74-978AD511D177}"/>
              </a:ext>
            </a:extLst>
          </p:cNvPr>
          <p:cNvSpPr>
            <a:spLocks noGrp="1"/>
          </p:cNvSpPr>
          <p:nvPr>
            <p:ph type="title"/>
          </p:nvPr>
        </p:nvSpPr>
        <p:spPr>
          <a:xfrm>
            <a:off x="2438400" y="791570"/>
            <a:ext cx="2703411" cy="5262390"/>
          </a:xfrm>
        </p:spPr>
        <p:txBody>
          <a:bodyPr anchor="ctr">
            <a:normAutofit/>
          </a:bodyPr>
          <a:lstStyle/>
          <a:p>
            <a:pPr algn="r"/>
            <a:r>
              <a:rPr lang="en-US" sz="5400" dirty="0"/>
              <a:t>Scenario</a:t>
            </a:r>
          </a:p>
        </p:txBody>
      </p:sp>
      <p:sp>
        <p:nvSpPr>
          <p:cNvPr id="4" name="Content Placeholder 2">
            <a:extLst>
              <a:ext uri="{FF2B5EF4-FFF2-40B4-BE49-F238E27FC236}">
                <a16:creationId xmlns:a16="http://schemas.microsoft.com/office/drawing/2014/main" id="{5CAAE434-36D5-49DA-9152-76639549EA9D}"/>
              </a:ext>
            </a:extLst>
          </p:cNvPr>
          <p:cNvSpPr txBox="1">
            <a:spLocks/>
          </p:cNvSpPr>
          <p:nvPr/>
        </p:nvSpPr>
        <p:spPr>
          <a:xfrm>
            <a:off x="6176720" y="791570"/>
            <a:ext cx="4892308" cy="5262390"/>
          </a:xfrm>
          <a:prstGeom prst="rect">
            <a:avLst/>
          </a:prstGeom>
        </p:spPr>
        <p:txBody>
          <a:bodyPr vert="horz" lIns="91440" tIns="45720" rIns="91440" bIns="45720" rtlCol="0" anchor="ctr">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r>
              <a:rPr lang="en-US" sz="1800" dirty="0"/>
              <a:t>To actually express the behavior we want, each feature contains several scenarios.</a:t>
            </a:r>
          </a:p>
          <a:p>
            <a:pPr marL="285750" indent="-285750" algn="l">
              <a:buFont typeface="Arial" panose="020B0604020202020204" pitchFamily="34" charset="0"/>
              <a:buChar char="•"/>
            </a:pPr>
            <a:r>
              <a:rPr lang="en-US" sz="1800" dirty="0"/>
              <a:t>Each scenario is a single concrete example of how the system should behave in a particular situation. </a:t>
            </a:r>
          </a:p>
          <a:p>
            <a:pPr marL="285750" indent="-285750" algn="l">
              <a:buFont typeface="Arial" panose="020B0604020202020204" pitchFamily="34" charset="0"/>
              <a:buChar char="•"/>
            </a:pPr>
            <a:r>
              <a:rPr lang="en-US" sz="1800" dirty="0"/>
              <a:t>If you add together the behavior defined by all of the scenarios, that’s the expected behavior of the feature itself.</a:t>
            </a:r>
          </a:p>
          <a:p>
            <a:pPr marL="285750" indent="-285750" algn="l">
              <a:buFont typeface="Arial" panose="020B0604020202020204" pitchFamily="34" charset="0"/>
              <a:buChar char="•"/>
            </a:pPr>
            <a:r>
              <a:rPr lang="en-US" sz="1800" dirty="0"/>
              <a:t>When Cucumber runs a scenario, if the system behaves as described in the scenario, then the scenario will pass; if not, it will fail.</a:t>
            </a:r>
          </a:p>
          <a:p>
            <a:pPr marL="285750" indent="-285750" algn="l">
              <a:buFont typeface="Arial" panose="020B0604020202020204" pitchFamily="34" charset="0"/>
              <a:buChar char="•"/>
            </a:pPr>
            <a:r>
              <a:rPr lang="en-US" sz="1800" dirty="0"/>
              <a:t>We use scenarios to explore edge cases and different paths through a feature.</a:t>
            </a:r>
            <a:endParaRPr lang="en-US" sz="1800" u="sng" dirty="0"/>
          </a:p>
        </p:txBody>
      </p:sp>
      <p:sp>
        <p:nvSpPr>
          <p:cNvPr id="5" name="Title 1">
            <a:extLst>
              <a:ext uri="{FF2B5EF4-FFF2-40B4-BE49-F238E27FC236}">
                <a16:creationId xmlns:a16="http://schemas.microsoft.com/office/drawing/2014/main" id="{ED885F2D-2B07-4D54-B8A3-92E304B363A4}"/>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23820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8FF2FF-B659-4F6C-A879-8759A9DD3839}"/>
              </a:ext>
            </a:extLst>
          </p:cNvPr>
          <p:cNvSpPr>
            <a:spLocks noGrp="1"/>
          </p:cNvSpPr>
          <p:nvPr>
            <p:ph type="title"/>
          </p:nvPr>
        </p:nvSpPr>
        <p:spPr>
          <a:xfrm>
            <a:off x="1905000" y="685799"/>
            <a:ext cx="5334000" cy="892175"/>
          </a:xfrm>
        </p:spPr>
        <p:txBody>
          <a:bodyPr>
            <a:normAutofit/>
          </a:bodyPr>
          <a:lstStyle/>
          <a:p>
            <a:pPr algn="l"/>
            <a:r>
              <a:rPr lang="en-US" dirty="0"/>
              <a:t>Given, When, Then</a:t>
            </a:r>
          </a:p>
        </p:txBody>
      </p:sp>
      <p:sp>
        <p:nvSpPr>
          <p:cNvPr id="4" name="Content Placeholder 2">
            <a:extLst>
              <a:ext uri="{FF2B5EF4-FFF2-40B4-BE49-F238E27FC236}">
                <a16:creationId xmlns:a16="http://schemas.microsoft.com/office/drawing/2014/main" id="{ADBB790B-2D43-480B-99AB-81FB16D4D88E}"/>
              </a:ext>
            </a:extLst>
          </p:cNvPr>
          <p:cNvSpPr txBox="1">
            <a:spLocks/>
          </p:cNvSpPr>
          <p:nvPr/>
        </p:nvSpPr>
        <p:spPr>
          <a:xfrm>
            <a:off x="1905000" y="1692275"/>
            <a:ext cx="7960489" cy="411480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r>
              <a:rPr lang="en-US" sz="2400" dirty="0"/>
              <a:t>In Gherkin, we use the keywords Given, When, and Then to identify those three different parts of the scenario:</a:t>
            </a:r>
          </a:p>
          <a:p>
            <a:pPr marL="285750" indent="-285750" algn="l">
              <a:buFont typeface="Arial" panose="020B0604020202020204" pitchFamily="34" charset="0"/>
              <a:buChar char="•"/>
            </a:pPr>
            <a:endParaRPr lang="en-US" sz="2400" u="sng" dirty="0"/>
          </a:p>
          <a:p>
            <a:pPr marL="285750" indent="-285750" algn="l">
              <a:buFont typeface="Arial" panose="020B0604020202020204" pitchFamily="34" charset="0"/>
              <a:buChar char="•"/>
            </a:pPr>
            <a:endParaRPr lang="en-US" sz="2400" u="sng" dirty="0"/>
          </a:p>
          <a:p>
            <a:pPr algn="l"/>
            <a:endParaRPr lang="en-US" sz="2400" u="sng" dirty="0"/>
          </a:p>
          <a:p>
            <a:pPr marL="285750" indent="-285750" algn="l">
              <a:buFont typeface="Arial" panose="020B0604020202020204" pitchFamily="34" charset="0"/>
              <a:buChar char="•"/>
            </a:pPr>
            <a:r>
              <a:rPr lang="en-US" sz="2400" dirty="0"/>
              <a:t>So, we use Given to set up the context where the scenario happens, When to interact with the system somehow, and Then to check that the outcome of that interaction was what we expected.</a:t>
            </a:r>
            <a:endParaRPr lang="en-US" sz="2400" u="sng" dirty="0"/>
          </a:p>
        </p:txBody>
      </p:sp>
      <p:pic>
        <p:nvPicPr>
          <p:cNvPr id="5" name="Picture 4">
            <a:extLst>
              <a:ext uri="{FF2B5EF4-FFF2-40B4-BE49-F238E27FC236}">
                <a16:creationId xmlns:a16="http://schemas.microsoft.com/office/drawing/2014/main" id="{8F040FFC-74BC-46B2-A2C3-0B50F791D59A}"/>
              </a:ext>
            </a:extLst>
          </p:cNvPr>
          <p:cNvPicPr>
            <a:picLocks noChangeAspect="1"/>
          </p:cNvPicPr>
          <p:nvPr/>
        </p:nvPicPr>
        <p:blipFill>
          <a:blip r:embed="rId2"/>
          <a:stretch>
            <a:fillRect/>
          </a:stretch>
        </p:blipFill>
        <p:spPr>
          <a:xfrm>
            <a:off x="2326511" y="2898528"/>
            <a:ext cx="6528889" cy="1060943"/>
          </a:xfrm>
          <a:prstGeom prst="rect">
            <a:avLst/>
          </a:prstGeom>
        </p:spPr>
      </p:pic>
      <p:sp>
        <p:nvSpPr>
          <p:cNvPr id="6" name="Title 1">
            <a:extLst>
              <a:ext uri="{FF2B5EF4-FFF2-40B4-BE49-F238E27FC236}">
                <a16:creationId xmlns:a16="http://schemas.microsoft.com/office/drawing/2014/main" id="{3E790FDF-0D83-4BB5-9B58-6CA7046521BD}"/>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318548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75C494-F39E-42D9-83A0-1310C38F83D7}"/>
              </a:ext>
            </a:extLst>
          </p:cNvPr>
          <p:cNvSpPr>
            <a:spLocks noGrp="1"/>
          </p:cNvSpPr>
          <p:nvPr>
            <p:ph type="title"/>
          </p:nvPr>
        </p:nvSpPr>
        <p:spPr>
          <a:xfrm>
            <a:off x="1736576" y="1247508"/>
            <a:ext cx="3216424" cy="771791"/>
          </a:xfrm>
        </p:spPr>
        <p:txBody>
          <a:bodyPr>
            <a:normAutofit/>
          </a:bodyPr>
          <a:lstStyle/>
          <a:p>
            <a:pPr algn="l"/>
            <a:r>
              <a:rPr lang="en-US" dirty="0"/>
              <a:t>And, But</a:t>
            </a:r>
          </a:p>
        </p:txBody>
      </p:sp>
      <p:sp>
        <p:nvSpPr>
          <p:cNvPr id="4" name="Content Placeholder 2">
            <a:extLst>
              <a:ext uri="{FF2B5EF4-FFF2-40B4-BE49-F238E27FC236}">
                <a16:creationId xmlns:a16="http://schemas.microsoft.com/office/drawing/2014/main" id="{B96B33F1-8449-418C-A79B-637E4B76ACBC}"/>
              </a:ext>
            </a:extLst>
          </p:cNvPr>
          <p:cNvSpPr txBox="1">
            <a:spLocks/>
          </p:cNvSpPr>
          <p:nvPr/>
        </p:nvSpPr>
        <p:spPr>
          <a:xfrm>
            <a:off x="1736576" y="2133600"/>
            <a:ext cx="5072437" cy="35814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r>
              <a:rPr lang="en-US" sz="1800" dirty="0"/>
              <a:t>Each of the lines in a scenario is known as a </a:t>
            </a:r>
            <a:r>
              <a:rPr lang="en-US" sz="1800" i="1" dirty="0"/>
              <a:t>step</a:t>
            </a:r>
            <a:r>
              <a:rPr lang="en-US" sz="1800" dirty="0"/>
              <a:t>. </a:t>
            </a:r>
          </a:p>
          <a:p>
            <a:pPr marL="285750" indent="-285750" algn="l">
              <a:buFont typeface="Arial" panose="020B0604020202020204" pitchFamily="34" charset="0"/>
              <a:buChar char="•"/>
            </a:pPr>
            <a:r>
              <a:rPr lang="en-US" sz="1800" dirty="0"/>
              <a:t>We can add more steps to each Given, When, or Then section of the scenario using the keywords And </a:t>
            </a:r>
            <a:r>
              <a:rPr lang="en-US" sz="1800" dirty="0" err="1"/>
              <a:t>and</a:t>
            </a:r>
            <a:r>
              <a:rPr lang="en-US" sz="1800" dirty="0"/>
              <a:t> But</a:t>
            </a:r>
            <a:endParaRPr lang="en-US" sz="1800" u="sng" dirty="0"/>
          </a:p>
        </p:txBody>
      </p:sp>
      <p:pic>
        <p:nvPicPr>
          <p:cNvPr id="5" name="Picture 4" descr="A screenshot of a cell phone&#10;&#10;Description automatically generated">
            <a:extLst>
              <a:ext uri="{FF2B5EF4-FFF2-40B4-BE49-F238E27FC236}">
                <a16:creationId xmlns:a16="http://schemas.microsoft.com/office/drawing/2014/main" id="{510785EB-5915-45C8-B013-FCFBC6527045}"/>
              </a:ext>
            </a:extLst>
          </p:cNvPr>
          <p:cNvPicPr>
            <a:picLocks noChangeAspect="1"/>
          </p:cNvPicPr>
          <p:nvPr/>
        </p:nvPicPr>
        <p:blipFill>
          <a:blip r:embed="rId2"/>
          <a:stretch>
            <a:fillRect/>
          </a:stretch>
        </p:blipFill>
        <p:spPr>
          <a:xfrm>
            <a:off x="4111335" y="3829051"/>
            <a:ext cx="6305989" cy="1781440"/>
          </a:xfrm>
          <a:prstGeom prst="rect">
            <a:avLst/>
          </a:prstGeom>
        </p:spPr>
      </p:pic>
      <p:sp>
        <p:nvSpPr>
          <p:cNvPr id="6" name="Title 1">
            <a:extLst>
              <a:ext uri="{FF2B5EF4-FFF2-40B4-BE49-F238E27FC236}">
                <a16:creationId xmlns:a16="http://schemas.microsoft.com/office/drawing/2014/main" id="{2DA1B54B-5C0C-4F8E-A25B-DE5CA62758DC}"/>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260402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3603</TotalTime>
  <Words>870</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Corbel</vt:lpstr>
      <vt:lpstr>Franklin Gothic Book</vt:lpstr>
      <vt:lpstr>Parallax</vt:lpstr>
      <vt:lpstr>ΕΥΕλικτες μεθοδολογιες ανΑπτυξης λογισμικοΥ υπολογιστικΗς νΕφους</vt:lpstr>
      <vt:lpstr>PowerPoint Presentation</vt:lpstr>
      <vt:lpstr>Why Cucumber</vt:lpstr>
      <vt:lpstr>Example</vt:lpstr>
      <vt:lpstr>Format and Syntax</vt:lpstr>
      <vt:lpstr>Feature</vt:lpstr>
      <vt:lpstr>Scenario</vt:lpstr>
      <vt:lpstr>Given, When, Then</vt:lpstr>
      <vt:lpstr>And, But</vt:lpstr>
      <vt:lpstr>Background</vt:lpstr>
      <vt:lpstr>Data Tables</vt:lpstr>
      <vt:lpstr>Scenario Outline</vt:lpstr>
      <vt:lpstr>The main layers of a Cucumber test suite</vt:lpstr>
      <vt:lpstr>Maven Project Archetype</vt:lpstr>
      <vt:lpstr>thank you</vt:lpstr>
    </vt:vector>
  </TitlesOfParts>
  <Company>INTRASOFT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PETROU Vasilios</dc:creator>
  <cp:lastModifiedBy>PETROU Vasilios</cp:lastModifiedBy>
  <cp:revision>119</cp:revision>
  <cp:lastPrinted>2019-03-19T10:12:56Z</cp:lastPrinted>
  <dcterms:created xsi:type="dcterms:W3CDTF">2019-11-24T21:29:23Z</dcterms:created>
  <dcterms:modified xsi:type="dcterms:W3CDTF">2020-10-27T00:13:50Z</dcterms:modified>
</cp:coreProperties>
</file>