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0"/>
  </p:notesMasterIdLst>
  <p:sldIdLst>
    <p:sldId id="520" r:id="rId2"/>
    <p:sldId id="518" r:id="rId3"/>
    <p:sldId id="536" r:id="rId4"/>
    <p:sldId id="537" r:id="rId5"/>
    <p:sldId id="538" r:id="rId6"/>
    <p:sldId id="539" r:id="rId7"/>
    <p:sldId id="540" r:id="rId8"/>
    <p:sldId id="269" r:id="rId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57" userDrawn="1">
          <p15:clr>
            <a:srgbClr val="A4A3A4"/>
          </p15:clr>
        </p15:guide>
        <p15:guide id="7" pos="7423" userDrawn="1">
          <p15:clr>
            <a:srgbClr val="A4A3A4"/>
          </p15:clr>
        </p15:guide>
        <p15:guide id="8" orient="horz" pos="2432" userDrawn="1">
          <p15:clr>
            <a:srgbClr val="A4A3A4"/>
          </p15:clr>
        </p15:guide>
        <p15:guide id="9" orient="horz" pos="1525" userDrawn="1">
          <p15:clr>
            <a:srgbClr val="A4A3A4"/>
          </p15:clr>
        </p15:guide>
        <p15:guide id="10" orient="horz" pos="3385" userDrawn="1">
          <p15:clr>
            <a:srgbClr val="A4A3A4"/>
          </p15:clr>
        </p15:guide>
        <p15:guide id="11" pos="1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OU Maria-Anna" initials="FM" lastIdx="21" clrIdx="0">
    <p:extLst>
      <p:ext uri="{19B8F6BF-5375-455C-9EA6-DF929625EA0E}">
        <p15:presenceInfo xmlns:p15="http://schemas.microsoft.com/office/powerpoint/2012/main" userId="S-1-5-21-910234651-2472166293-2568471742-13512" providerId="AD"/>
      </p:ext>
    </p:extLst>
  </p:cmAuthor>
  <p:cmAuthor id="2" name="YIALELIS Nicholas" initials="YN" lastIdx="7" clrIdx="1">
    <p:extLst>
      <p:ext uri="{19B8F6BF-5375-455C-9EA6-DF929625EA0E}">
        <p15:presenceInfo xmlns:p15="http://schemas.microsoft.com/office/powerpoint/2012/main" userId="S-1-5-21-2788770225-3767355608-264476496-2862" providerId="AD"/>
      </p:ext>
    </p:extLst>
  </p:cmAuthor>
  <p:cmAuthor id="3" name="PETROU Vasilios" initials="PV" lastIdx="1" clrIdx="2">
    <p:extLst>
      <p:ext uri="{19B8F6BF-5375-455C-9EA6-DF929625EA0E}">
        <p15:presenceInfo xmlns:p15="http://schemas.microsoft.com/office/powerpoint/2012/main" userId="S::vpetrou@intrasoft-intl.com::99a65bb1-f3e5-4a9e-a8c6-9b8eb411d8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729A"/>
    <a:srgbClr val="FF7769"/>
    <a:srgbClr val="00C1EF"/>
    <a:srgbClr val="0061B9"/>
    <a:srgbClr val="6B7377"/>
    <a:srgbClr val="63727A"/>
    <a:srgbClr val="DBDFE2"/>
    <a:srgbClr val="B1BABF"/>
    <a:srgbClr val="E6E0EC"/>
    <a:srgbClr val="E7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6391" autoAdjust="0"/>
  </p:normalViewPr>
  <p:slideViewPr>
    <p:cSldViewPr>
      <p:cViewPr varScale="1">
        <p:scale>
          <a:sx n="111" d="100"/>
          <a:sy n="111" d="100"/>
        </p:scale>
        <p:origin x="384" y="108"/>
      </p:cViewPr>
      <p:guideLst>
        <p:guide pos="257"/>
        <p:guide pos="7423"/>
        <p:guide orient="horz" pos="2432"/>
        <p:guide orient="horz" pos="1525"/>
        <p:guide orient="horz" pos="3385"/>
        <p:guide pos="179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8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D570748-4EC3-4140-98F3-73B8EAC5D0F8}" type="datetimeFigureOut">
              <a:rPr lang="en-GB" smtClean="0"/>
              <a:pPr/>
              <a:t>27/10/2020</a:t>
            </a:fld>
            <a:endParaRPr lang="en-GB"/>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ADFFCCF-F66D-4BF9-A92C-434375CDC91C}" type="slidenum">
              <a:rPr lang="en-GB" smtClean="0"/>
              <a:pPr/>
              <a:t>‹#›</a:t>
            </a:fld>
            <a:endParaRPr lang="en-GB"/>
          </a:p>
        </p:txBody>
      </p:sp>
    </p:spTree>
    <p:extLst>
      <p:ext uri="{BB962C8B-B14F-4D97-AF65-F5344CB8AC3E}">
        <p14:creationId xmlns:p14="http://schemas.microsoft.com/office/powerpoint/2010/main" val="205917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928997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47689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7852296"/>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10456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19000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487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51413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43863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23054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descr="A close up of a logo&#10;&#10;Description automatically generated">
            <a:extLst>
              <a:ext uri="{FF2B5EF4-FFF2-40B4-BE49-F238E27FC236}">
                <a16:creationId xmlns:a16="http://schemas.microsoft.com/office/drawing/2014/main" id="{E09A5EB5-5B91-9E44-999B-5AF05DD277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48"/>
            <a:ext cx="12192000" cy="6851904"/>
          </a:xfrm>
          <a:prstGeom prst="rect">
            <a:avLst/>
          </a:prstGeom>
        </p:spPr>
      </p:pic>
      <p:pic>
        <p:nvPicPr>
          <p:cNvPr id="4" name="Picture 3">
            <a:extLst>
              <a:ext uri="{FF2B5EF4-FFF2-40B4-BE49-F238E27FC236}">
                <a16:creationId xmlns:a16="http://schemas.microsoft.com/office/drawing/2014/main" id="{97AE11A5-2DD9-7646-B548-8AFE3B76025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1869" y="381000"/>
            <a:ext cx="3931063" cy="1243699"/>
          </a:xfrm>
          <a:prstGeom prst="rect">
            <a:avLst/>
          </a:prstGeom>
        </p:spPr>
      </p:pic>
    </p:spTree>
    <p:extLst>
      <p:ext uri="{BB962C8B-B14F-4D97-AF65-F5344CB8AC3E}">
        <p14:creationId xmlns:p14="http://schemas.microsoft.com/office/powerpoint/2010/main" val="428017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Διαφάνεια τίτλου">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D35254-DF5E-45DE-A79D-2D0A8C9BB4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9" name="Straight Connector 8">
            <a:extLst>
              <a:ext uri="{FF2B5EF4-FFF2-40B4-BE49-F238E27FC236}">
                <a16:creationId xmlns:a16="http://schemas.microsoft.com/office/drawing/2014/main" id="{ACE4AC52-3CE9-4277-88BC-6A5FA87F141E}"/>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4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218922"/>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3" name="Picture 2">
            <a:extLst>
              <a:ext uri="{FF2B5EF4-FFF2-40B4-BE49-F238E27FC236}">
                <a16:creationId xmlns:a16="http://schemas.microsoft.com/office/drawing/2014/main" id="{A32A8ACA-953C-A84B-9607-F68CC811BC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4" name="Straight Connector 3">
            <a:extLst>
              <a:ext uri="{FF2B5EF4-FFF2-40B4-BE49-F238E27FC236}">
                <a16:creationId xmlns:a16="http://schemas.microsoft.com/office/drawing/2014/main" id="{A1C962B7-907B-324B-8527-540C64F36174}"/>
              </a:ext>
            </a:extLst>
          </p:cNvPr>
          <p:cNvCxnSpPr>
            <a:cxnSpLocks/>
          </p:cNvCxnSpPr>
          <p:nvPr userDrawn="1"/>
        </p:nvCxnSpPr>
        <p:spPr>
          <a:xfrm>
            <a:off x="0" y="3420374"/>
            <a:ext cx="12192000" cy="0"/>
          </a:xfrm>
          <a:prstGeom prst="line">
            <a:avLst/>
          </a:prstGeom>
          <a:ln w="19050">
            <a:solidFill>
              <a:srgbClr val="6372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55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5" name="Picture 4">
            <a:extLst>
              <a:ext uri="{FF2B5EF4-FFF2-40B4-BE49-F238E27FC236}">
                <a16:creationId xmlns:a16="http://schemas.microsoft.com/office/drawing/2014/main" id="{7B1287D1-B871-D743-8740-EE6A45C85F9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cxnSp>
        <p:nvCxnSpPr>
          <p:cNvPr id="6" name="Straight Connector 5">
            <a:extLst>
              <a:ext uri="{FF2B5EF4-FFF2-40B4-BE49-F238E27FC236}">
                <a16:creationId xmlns:a16="http://schemas.microsoft.com/office/drawing/2014/main" id="{1FD09D13-B7A3-F941-BD54-3739C7015824}"/>
              </a:ext>
            </a:extLst>
          </p:cNvPr>
          <p:cNvCxnSpPr/>
          <p:nvPr userDrawn="1"/>
        </p:nvCxnSpPr>
        <p:spPr>
          <a:xfrm>
            <a:off x="0" y="3411748"/>
            <a:ext cx="12192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6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D222B7-F565-7948-9E81-15FF40A3CC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5" y="0"/>
            <a:ext cx="12191999" cy="6858000"/>
          </a:xfrm>
          <a:prstGeom prst="rect">
            <a:avLst/>
          </a:prstGeom>
        </p:spPr>
      </p:pic>
      <p:cxnSp>
        <p:nvCxnSpPr>
          <p:cNvPr id="10" name="Straight Connector 9">
            <a:extLst>
              <a:ext uri="{FF2B5EF4-FFF2-40B4-BE49-F238E27FC236}">
                <a16:creationId xmlns:a16="http://schemas.microsoft.com/office/drawing/2014/main" id="{49350859-C8FE-F444-B72A-1E8B292564D6}"/>
              </a:ext>
            </a:extLst>
          </p:cNvPr>
          <p:cNvCxnSpPr/>
          <p:nvPr userDrawn="1"/>
        </p:nvCxnSpPr>
        <p:spPr>
          <a:xfrm>
            <a:off x="0" y="3420374"/>
            <a:ext cx="12192000" cy="0"/>
          </a:xfrm>
          <a:prstGeom prst="line">
            <a:avLst/>
          </a:prstGeom>
          <a:ln w="19050">
            <a:solidFill>
              <a:srgbClr val="00C1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59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Tree>
    <p:extLst>
      <p:ext uri="{BB962C8B-B14F-4D97-AF65-F5344CB8AC3E}">
        <p14:creationId xmlns:p14="http://schemas.microsoft.com/office/powerpoint/2010/main" val="250821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83174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362567"/>
      </p:ext>
    </p:extLst>
  </p:cSld>
  <p:clrMapOvr>
    <a:masterClrMapping/>
  </p:clrMapOvr>
  <p:hf sldNum="0"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51688"/>
      </p:ext>
    </p:extLst>
  </p:cSld>
  <p:clrMapOvr>
    <a:masterClrMapping/>
  </p:clrMapOvr>
  <p:hf sldNum="0" hd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6875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Rectangle 4">
            <a:extLst>
              <a:ext uri="{FF2B5EF4-FFF2-40B4-BE49-F238E27FC236}">
                <a16:creationId xmlns:a16="http://schemas.microsoft.com/office/drawing/2014/main" id="{A15EED55-3DD3-487B-B4A6-A94DFB60BA65}"/>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sp>
        <p:nvSpPr>
          <p:cNvPr id="6" name="Rectangle 5">
            <a:extLst>
              <a:ext uri="{FF2B5EF4-FFF2-40B4-BE49-F238E27FC236}">
                <a16:creationId xmlns:a16="http://schemas.microsoft.com/office/drawing/2014/main" id="{EBB54ED8-D8BC-4E8D-9121-E4F2B58AC488}"/>
              </a:ext>
            </a:extLst>
          </p:cNvPr>
          <p:cNvSpPr/>
          <p:nvPr userDrawn="1"/>
        </p:nvSpPr>
        <p:spPr>
          <a:xfrm>
            <a:off x="0" y="0"/>
            <a:ext cx="12192000" cy="6858000"/>
          </a:xfrm>
          <a:prstGeom prst="rect">
            <a:avLst/>
          </a:prstGeom>
          <a:gradFill flip="none" rotWithShape="1">
            <a:gsLst>
              <a:gs pos="0">
                <a:srgbClr val="EAEAEA"/>
              </a:gs>
              <a:gs pos="10000">
                <a:srgbClr val="EAEAEA"/>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800" dirty="0"/>
          </a:p>
        </p:txBody>
      </p:sp>
      <p:pic>
        <p:nvPicPr>
          <p:cNvPr id="7" name="Picture 6">
            <a:extLst>
              <a:ext uri="{FF2B5EF4-FFF2-40B4-BE49-F238E27FC236}">
                <a16:creationId xmlns:a16="http://schemas.microsoft.com/office/drawing/2014/main" id="{3B8F8BA3-CCF1-4703-9B63-E2FD8F352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8658" y="148405"/>
            <a:ext cx="1833871" cy="580195"/>
          </a:xfrm>
          <a:prstGeom prst="rect">
            <a:avLst/>
          </a:prstGeom>
        </p:spPr>
      </p:pic>
      <p:cxnSp>
        <p:nvCxnSpPr>
          <p:cNvPr id="8" name="Straight Connector 7">
            <a:extLst>
              <a:ext uri="{FF2B5EF4-FFF2-40B4-BE49-F238E27FC236}">
                <a16:creationId xmlns:a16="http://schemas.microsoft.com/office/drawing/2014/main" id="{50E34B97-DD6E-4A47-8CE8-8B04512B94EC}"/>
              </a:ext>
            </a:extLst>
          </p:cNvPr>
          <p:cNvCxnSpPr/>
          <p:nvPr userDrawn="1"/>
        </p:nvCxnSpPr>
        <p:spPr>
          <a:xfrm>
            <a:off x="0" y="898805"/>
            <a:ext cx="12192000" cy="0"/>
          </a:xfrm>
          <a:prstGeom prst="line">
            <a:avLst/>
          </a:prstGeom>
          <a:ln w="12700">
            <a:solidFill>
              <a:srgbClr val="63727A">
                <a:alpha val="50196"/>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2A419A-B2B1-445D-B51F-6603C2395E1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385" b="62645"/>
          <a:stretch/>
        </p:blipFill>
        <p:spPr>
          <a:xfrm>
            <a:off x="9677400" y="4979127"/>
            <a:ext cx="2514600" cy="1878873"/>
          </a:xfrm>
          <a:prstGeom prst="rect">
            <a:avLst/>
          </a:prstGeom>
        </p:spPr>
      </p:pic>
    </p:spTree>
    <p:extLst>
      <p:ext uri="{BB962C8B-B14F-4D97-AF65-F5344CB8AC3E}">
        <p14:creationId xmlns:p14="http://schemas.microsoft.com/office/powerpoint/2010/main" val="25504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735596"/>
      </p:ext>
    </p:extLst>
  </p:cSld>
  <p:clrMapOvr>
    <a:masterClrMapping/>
  </p:clrMapOvr>
  <p:hf sldNum="0"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089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8355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659" r:id="rId20"/>
    <p:sldLayoutId id="2147483660" r:id="rId21"/>
    <p:sldLayoutId id="2147483665" r:id="rId22"/>
    <p:sldLayoutId id="2147483663"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67A3-D036-4230-80B2-45D42C80CCC6}"/>
              </a:ext>
            </a:extLst>
          </p:cNvPr>
          <p:cNvSpPr>
            <a:spLocks noGrp="1"/>
          </p:cNvSpPr>
          <p:nvPr>
            <p:ph type="ctrTitle"/>
          </p:nvPr>
        </p:nvSpPr>
        <p:spPr>
          <a:xfrm>
            <a:off x="2529574" y="2030963"/>
            <a:ext cx="8791575" cy="1242624"/>
          </a:xfrm>
        </p:spPr>
        <p:txBody>
          <a:bodyPr>
            <a:normAutofit/>
          </a:bodyPr>
          <a:lstStyle/>
          <a:p>
            <a:pPr algn="l"/>
            <a:r>
              <a:rPr lang="el-GR" sz="3600" cap="all" dirty="0">
                <a:latin typeface="Calibri Light" panose="020F0302020204030204" pitchFamily="34" charset="0"/>
                <a:cs typeface="Calibri Light" panose="020F0302020204030204" pitchFamily="34" charset="0"/>
              </a:rPr>
              <a:t>ΕΥΕλικτες μεθοδολογιες ανΑπτυξης λογισμικοΥ υπολογιστικΗς νΕφους</a:t>
            </a:r>
            <a:endParaRPr lang="en-US" sz="3600" cap="all" dirty="0">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7EDF103F-9280-4291-814A-46D0E47DE7B4}"/>
              </a:ext>
            </a:extLst>
          </p:cNvPr>
          <p:cNvSpPr>
            <a:spLocks noGrp="1"/>
          </p:cNvSpPr>
          <p:nvPr>
            <p:ph type="subTitle" idx="1"/>
          </p:nvPr>
        </p:nvSpPr>
        <p:spPr>
          <a:xfrm>
            <a:off x="2529574" y="3365664"/>
            <a:ext cx="8791575" cy="652720"/>
          </a:xfrm>
        </p:spPr>
        <p:txBody>
          <a:bodyPr>
            <a:normAutofit/>
          </a:bodyPr>
          <a:lstStyle/>
          <a:p>
            <a:pPr algn="l"/>
            <a:r>
              <a:rPr lang="el-GR" sz="2800" cap="all" dirty="0">
                <a:solidFill>
                  <a:srgbClr val="0070C0"/>
                </a:solidFill>
                <a:latin typeface="Calibri Light" panose="020F0302020204030204" pitchFamily="34" charset="0"/>
                <a:cs typeface="Calibri Light" panose="020F0302020204030204" pitchFamily="34" charset="0"/>
              </a:rPr>
              <a:t>ΔΕ3: ΣυνεχΗς ΟλοκλΗρωση και ΕυΕλικτος Ελεγχος</a:t>
            </a:r>
          </a:p>
        </p:txBody>
      </p:sp>
      <p:sp>
        <p:nvSpPr>
          <p:cNvPr id="8" name="Title 1">
            <a:extLst>
              <a:ext uri="{FF2B5EF4-FFF2-40B4-BE49-F238E27FC236}">
                <a16:creationId xmlns:a16="http://schemas.microsoft.com/office/drawing/2014/main" id="{A63DFD86-CA32-4A02-BD7D-D5DBCAA17293}"/>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
        <p:nvSpPr>
          <p:cNvPr id="9" name="Subtitle 2">
            <a:extLst>
              <a:ext uri="{FF2B5EF4-FFF2-40B4-BE49-F238E27FC236}">
                <a16:creationId xmlns:a16="http://schemas.microsoft.com/office/drawing/2014/main" id="{E7A64C18-A641-478C-A4C2-EE1FD1BCA370}"/>
              </a:ext>
            </a:extLst>
          </p:cNvPr>
          <p:cNvSpPr txBox="1">
            <a:spLocks/>
          </p:cNvSpPr>
          <p:nvPr/>
        </p:nvSpPr>
        <p:spPr>
          <a:xfrm>
            <a:off x="3865418" y="4622731"/>
            <a:ext cx="7793182" cy="78903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000" cap="none" dirty="0">
                <a:solidFill>
                  <a:schemeClr val="accent5">
                    <a:lumMod val="75000"/>
                  </a:schemeClr>
                </a:solidFill>
                <a:latin typeface="Calibri Light" panose="020F0302020204030204" pitchFamily="34" charset="0"/>
                <a:cs typeface="Calibri Light" panose="020F0302020204030204" pitchFamily="34" charset="0"/>
              </a:rPr>
              <a:t>Performance Testing</a:t>
            </a:r>
          </a:p>
        </p:txBody>
      </p:sp>
      <p:pic>
        <p:nvPicPr>
          <p:cNvPr id="1034" name="Picture 10" descr="Πανεπιστήμιο Μακεδονίας">
            <a:extLst>
              <a:ext uri="{FF2B5EF4-FFF2-40B4-BE49-F238E27FC236}">
                <a16:creationId xmlns:a16="http://schemas.microsoft.com/office/drawing/2014/main" id="{E55BFE17-8FD7-46B7-BF42-074FF0FE2A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9574" y="687204"/>
            <a:ext cx="2117063" cy="12426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Πλατφόρμα elearning Κέντρου δια βίου μάθησης Πανεπιστημίου Μακεδονίας">
            <a:extLst>
              <a:ext uri="{FF2B5EF4-FFF2-40B4-BE49-F238E27FC236}">
                <a16:creationId xmlns:a16="http://schemas.microsoft.com/office/drawing/2014/main" id="{21634972-BCFC-4863-A281-20919F1B1F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659"/>
          <a:stretch/>
        </p:blipFill>
        <p:spPr bwMode="auto">
          <a:xfrm>
            <a:off x="4873202" y="742836"/>
            <a:ext cx="2445596" cy="11960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D38D41B-EC7A-433E-B35C-AACFA00B3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0339" y="381000"/>
            <a:ext cx="1672683" cy="1371600"/>
          </a:xfrm>
          <a:prstGeom prst="rect">
            <a:avLst/>
          </a:prstGeom>
        </p:spPr>
      </p:pic>
    </p:spTree>
    <p:extLst>
      <p:ext uri="{BB962C8B-B14F-4D97-AF65-F5344CB8AC3E}">
        <p14:creationId xmlns:p14="http://schemas.microsoft.com/office/powerpoint/2010/main" val="86524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2852330" y="1405140"/>
            <a:ext cx="6487330" cy="721736"/>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what is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595114" y="2884318"/>
            <a:ext cx="9001763" cy="10893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400" b="1" i="1" dirty="0">
                <a:solidFill>
                  <a:srgbClr val="FF0000"/>
                </a:solidFill>
                <a:latin typeface="+mj-lt"/>
              </a:rPr>
              <a:t>Performance Testing </a:t>
            </a:r>
            <a:r>
              <a:rPr lang="en-US" sz="2400" i="1" dirty="0">
                <a:latin typeface="+mj-lt"/>
              </a:rPr>
              <a:t>is a software testing process used for testing the speed, response time, stability, scalability (limits), reliability, and resource usage of a software application under particular workload</a:t>
            </a:r>
            <a:endParaRPr lang="en-US" sz="2400" dirty="0">
              <a:latin typeface="+mj-lt"/>
            </a:endParaRPr>
          </a:p>
        </p:txBody>
      </p:sp>
      <p:sp>
        <p:nvSpPr>
          <p:cNvPr id="7" name="Title 1">
            <a:extLst>
              <a:ext uri="{FF2B5EF4-FFF2-40B4-BE49-F238E27FC236}">
                <a16:creationId xmlns:a16="http://schemas.microsoft.com/office/drawing/2014/main" id="{6912DCEE-4693-46C9-9F0A-B5AE8E16B56C}"/>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71595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2852330" y="1405140"/>
            <a:ext cx="6487330" cy="1380378"/>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what is the main purpose of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026151" y="3429000"/>
            <a:ext cx="10139687" cy="10893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400" i="1" dirty="0">
                <a:latin typeface="+mj-lt"/>
              </a:rPr>
              <a:t>to identify and eliminate the performance bottlenecks in the software application</a:t>
            </a:r>
            <a:endParaRPr lang="en-US" sz="2400" dirty="0">
              <a:latin typeface="+mj-lt"/>
            </a:endParaRPr>
          </a:p>
        </p:txBody>
      </p:sp>
      <p:sp>
        <p:nvSpPr>
          <p:cNvPr id="7" name="Title 1">
            <a:extLst>
              <a:ext uri="{FF2B5EF4-FFF2-40B4-BE49-F238E27FC236}">
                <a16:creationId xmlns:a16="http://schemas.microsoft.com/office/drawing/2014/main" id="{7A160B45-F4D9-4EBC-8125-05644A022961}"/>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44045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2852330" y="1405140"/>
            <a:ext cx="6487330" cy="1380378"/>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what is the focus of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445252" y="3733800"/>
            <a:ext cx="9301486" cy="10893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i="1" dirty="0">
                <a:solidFill>
                  <a:srgbClr val="FF0000"/>
                </a:solidFill>
                <a:latin typeface="+mj-lt"/>
              </a:rPr>
              <a:t>Speed</a:t>
            </a:r>
            <a:r>
              <a:rPr lang="en-US" sz="2400" i="1" dirty="0">
                <a:latin typeface="+mj-lt"/>
              </a:rPr>
              <a:t> - Determines whether the application responds quickly</a:t>
            </a:r>
          </a:p>
          <a:p>
            <a:r>
              <a:rPr lang="en-US" sz="2400" b="1" i="1" dirty="0">
                <a:solidFill>
                  <a:srgbClr val="FF0000"/>
                </a:solidFill>
                <a:latin typeface="+mj-lt"/>
              </a:rPr>
              <a:t>Scalability</a:t>
            </a:r>
            <a:r>
              <a:rPr lang="en-US" sz="2400" i="1" dirty="0">
                <a:latin typeface="+mj-lt"/>
              </a:rPr>
              <a:t> - Determines maximum user load the software application can handle.</a:t>
            </a:r>
          </a:p>
          <a:p>
            <a:r>
              <a:rPr lang="en-US" sz="2400" b="1" i="1" dirty="0">
                <a:solidFill>
                  <a:srgbClr val="FF0000"/>
                </a:solidFill>
                <a:latin typeface="+mj-lt"/>
              </a:rPr>
              <a:t>Stability</a:t>
            </a:r>
            <a:r>
              <a:rPr lang="en-US" sz="2400" i="1" dirty="0">
                <a:latin typeface="+mj-lt"/>
              </a:rPr>
              <a:t> - Determines if the application is stable under varying loads</a:t>
            </a:r>
          </a:p>
        </p:txBody>
      </p:sp>
      <p:sp>
        <p:nvSpPr>
          <p:cNvPr id="7" name="Title 1">
            <a:extLst>
              <a:ext uri="{FF2B5EF4-FFF2-40B4-BE49-F238E27FC236}">
                <a16:creationId xmlns:a16="http://schemas.microsoft.com/office/drawing/2014/main" id="{CAE977B6-4EFD-4574-A9A9-7FFCC3EE7BAC}"/>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93939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2014131" y="1546563"/>
            <a:ext cx="8196670" cy="1380378"/>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what is the software testing type of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026151" y="3429000"/>
            <a:ext cx="10139687" cy="10893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3600" i="1" dirty="0">
                <a:solidFill>
                  <a:srgbClr val="FF0000"/>
                </a:solidFill>
                <a:latin typeface="+mj-lt"/>
              </a:rPr>
              <a:t>non-functional testing</a:t>
            </a:r>
            <a:endParaRPr lang="en-US" sz="3600" dirty="0">
              <a:solidFill>
                <a:srgbClr val="FF0000"/>
              </a:solidFill>
              <a:latin typeface="+mj-lt"/>
            </a:endParaRPr>
          </a:p>
        </p:txBody>
      </p:sp>
      <p:sp>
        <p:nvSpPr>
          <p:cNvPr id="7" name="Title 1">
            <a:extLst>
              <a:ext uri="{FF2B5EF4-FFF2-40B4-BE49-F238E27FC236}">
                <a16:creationId xmlns:a16="http://schemas.microsoft.com/office/drawing/2014/main" id="{1CB819D7-BCA2-4DBC-9236-62605B9B1ACE}"/>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234558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1595114" y="286124"/>
            <a:ext cx="9525000" cy="721736"/>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what are the types of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981200" y="2209800"/>
            <a:ext cx="9906000" cy="33528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i="1" dirty="0">
                <a:solidFill>
                  <a:srgbClr val="FF0000"/>
                </a:solidFill>
                <a:latin typeface="+mj-lt"/>
              </a:rPr>
              <a:t>Load testing </a:t>
            </a:r>
            <a:r>
              <a:rPr lang="en-US" sz="2000" i="1" dirty="0">
                <a:solidFill>
                  <a:schemeClr val="tx1"/>
                </a:solidFill>
                <a:latin typeface="+mj-lt"/>
              </a:rPr>
              <a:t>- checks the application's ability to perform under anticipated user loads. The objective is to identify performance bottlenecks before the software application goes live.</a:t>
            </a:r>
          </a:p>
          <a:p>
            <a:r>
              <a:rPr lang="en-US" sz="2000" b="1" i="1" dirty="0">
                <a:solidFill>
                  <a:srgbClr val="FF0000"/>
                </a:solidFill>
                <a:latin typeface="+mj-lt"/>
              </a:rPr>
              <a:t>Stress testing </a:t>
            </a:r>
            <a:r>
              <a:rPr lang="en-US" sz="2000" i="1" dirty="0">
                <a:solidFill>
                  <a:schemeClr val="tx1"/>
                </a:solidFill>
                <a:latin typeface="+mj-lt"/>
              </a:rPr>
              <a:t>- involves testing an application under extreme workloads to see how it handles high traffic or data processing. The objective is to identify the breaking point of an application.</a:t>
            </a:r>
          </a:p>
          <a:p>
            <a:r>
              <a:rPr lang="en-US" sz="2000" b="1" i="1" dirty="0">
                <a:solidFill>
                  <a:srgbClr val="FF0000"/>
                </a:solidFill>
                <a:latin typeface="+mj-lt"/>
              </a:rPr>
              <a:t>Endurance testing </a:t>
            </a:r>
            <a:r>
              <a:rPr lang="en-US" sz="2000" i="1" dirty="0">
                <a:solidFill>
                  <a:schemeClr val="tx1"/>
                </a:solidFill>
                <a:latin typeface="+mj-lt"/>
              </a:rPr>
              <a:t>– (or Soak) is done to make sure the software can handle the expected load over a long period of time.</a:t>
            </a:r>
          </a:p>
          <a:p>
            <a:r>
              <a:rPr lang="en-US" sz="2000" b="1" i="1" dirty="0">
                <a:solidFill>
                  <a:srgbClr val="FF0000"/>
                </a:solidFill>
                <a:latin typeface="+mj-lt"/>
              </a:rPr>
              <a:t>Spike testing </a:t>
            </a:r>
            <a:r>
              <a:rPr lang="en-US" sz="2000" i="1" dirty="0">
                <a:solidFill>
                  <a:schemeClr val="tx1"/>
                </a:solidFill>
                <a:latin typeface="+mj-lt"/>
              </a:rPr>
              <a:t>- tests the software's reaction to sudden large spikes in the load generated by users.</a:t>
            </a:r>
          </a:p>
          <a:p>
            <a:r>
              <a:rPr lang="en-US" sz="2000" b="1" i="1" dirty="0">
                <a:solidFill>
                  <a:srgbClr val="FF0000"/>
                </a:solidFill>
                <a:latin typeface="+mj-lt"/>
              </a:rPr>
              <a:t>Volume testing </a:t>
            </a:r>
            <a:r>
              <a:rPr lang="en-US" sz="2000" i="1" dirty="0">
                <a:solidFill>
                  <a:schemeClr val="tx1"/>
                </a:solidFill>
                <a:latin typeface="+mj-lt"/>
              </a:rPr>
              <a:t>- Under Volume Testing large no. of. Data is populated in a database and the overall software system's behavior is monitored. The objective is to check software application's performance under varying database volumes.</a:t>
            </a:r>
          </a:p>
          <a:p>
            <a:r>
              <a:rPr lang="en-US" sz="2000" b="1" i="1" dirty="0">
                <a:solidFill>
                  <a:srgbClr val="FF0000"/>
                </a:solidFill>
                <a:latin typeface="+mj-lt"/>
              </a:rPr>
              <a:t>Scalability testing </a:t>
            </a:r>
            <a:r>
              <a:rPr lang="en-US" sz="2000" i="1" dirty="0">
                <a:solidFill>
                  <a:schemeClr val="tx1"/>
                </a:solidFill>
                <a:latin typeface="+mj-lt"/>
              </a:rPr>
              <a:t>- The objective of scalability testing is to determine the software application's effectiveness in "scaling up" to support an increase in user load. It helps plan capacity addition to your software system.</a:t>
            </a:r>
          </a:p>
        </p:txBody>
      </p:sp>
      <p:sp>
        <p:nvSpPr>
          <p:cNvPr id="7" name="Title 1">
            <a:extLst>
              <a:ext uri="{FF2B5EF4-FFF2-40B4-BE49-F238E27FC236}">
                <a16:creationId xmlns:a16="http://schemas.microsoft.com/office/drawing/2014/main" id="{7AB947A4-D998-451B-A9AE-1304419D2813}"/>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7158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84A61-E7D9-403C-AA46-1C107DB8CB10}"/>
              </a:ext>
            </a:extLst>
          </p:cNvPr>
          <p:cNvSpPr/>
          <p:nvPr/>
        </p:nvSpPr>
        <p:spPr>
          <a:xfrm>
            <a:off x="2428154" y="762000"/>
            <a:ext cx="7744547" cy="721736"/>
          </a:xfrm>
          <a:prstGeom prst="rect">
            <a:avLst/>
          </a:prstGeom>
        </p:spPr>
        <p:txBody>
          <a:bodyPr wrap="square">
            <a:spAutoFit/>
          </a:bodyPr>
          <a:lstStyle/>
          <a:p>
            <a:pPr algn="ctr">
              <a:lnSpc>
                <a:spcPct val="107000"/>
              </a:lnSpc>
              <a:spcAft>
                <a:spcPts val="800"/>
              </a:spcAft>
            </a:pPr>
            <a:r>
              <a:rPr lang="en-US" sz="4000" b="1" dirty="0">
                <a:solidFill>
                  <a:schemeClr val="tx2"/>
                </a:solidFill>
                <a:latin typeface="Calibri Light" panose="020F0302020204030204" pitchFamily="34" charset="0"/>
                <a:ea typeface="Calibri" panose="020F0502020204030204" pitchFamily="34" charset="0"/>
                <a:cs typeface="Times New Roman" panose="02020603050405020304" pitchFamily="18" charset="0"/>
              </a:rPr>
              <a:t>how we do performance testing?</a:t>
            </a:r>
            <a:endParaRPr lang="en-US"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68478BD-E626-4103-AD24-1CE2CFAA4784}"/>
              </a:ext>
            </a:extLst>
          </p:cNvPr>
          <p:cNvSpPr txBox="1">
            <a:spLocks/>
          </p:cNvSpPr>
          <p:nvPr/>
        </p:nvSpPr>
        <p:spPr>
          <a:xfrm>
            <a:off x="1981200" y="3810000"/>
            <a:ext cx="9072882" cy="108936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2400" i="1" dirty="0">
                <a:solidFill>
                  <a:schemeClr val="tx1"/>
                </a:solidFill>
                <a:latin typeface="+mj-lt"/>
              </a:rPr>
              <a:t>There are a lot of tools for performance testing. An open-source solution and very popular is </a:t>
            </a:r>
            <a:r>
              <a:rPr lang="en-US" sz="2400" b="1" i="1" dirty="0">
                <a:solidFill>
                  <a:srgbClr val="FF0000"/>
                </a:solidFill>
                <a:latin typeface="+mj-lt"/>
              </a:rPr>
              <a:t>Apache JMeter</a:t>
            </a:r>
          </a:p>
          <a:p>
            <a:pPr marL="0" indent="0" algn="ctr">
              <a:buNone/>
            </a:pPr>
            <a:endParaRPr lang="en-US" sz="2400" b="1" i="1" dirty="0">
              <a:solidFill>
                <a:srgbClr val="FF0000"/>
              </a:solidFill>
              <a:latin typeface="+mj-lt"/>
            </a:endParaRPr>
          </a:p>
          <a:p>
            <a:pPr marL="0" indent="0">
              <a:buNone/>
            </a:pPr>
            <a:r>
              <a:rPr lang="en-US" b="1" i="1" dirty="0"/>
              <a:t>JMeter is not a browser</a:t>
            </a:r>
          </a:p>
          <a:p>
            <a:pPr marL="0" indent="0">
              <a:buNone/>
            </a:pPr>
            <a:r>
              <a:rPr lang="en-US" i="1" dirty="0"/>
              <a:t>It works at protocol level. As far as web-services and remote services are concerned, JMeter looks like a browser (or rather, multiple browsers); however JMeter does not perform all the actions supported by browsers. In particular, JMeter does not execute the </a:t>
            </a:r>
            <a:r>
              <a:rPr lang="en-US" i="1" dirty="0" err="1"/>
              <a:t>Javascript</a:t>
            </a:r>
            <a:r>
              <a:rPr lang="en-US" i="1" dirty="0"/>
              <a:t> found in HTML pages. Nor does it render the HTML pages as a browser does.</a:t>
            </a:r>
          </a:p>
          <a:p>
            <a:pPr marL="0" indent="0" algn="ctr">
              <a:buNone/>
            </a:pPr>
            <a:endParaRPr lang="en-US" sz="2400" i="1" dirty="0">
              <a:latin typeface="+mj-lt"/>
            </a:endParaRPr>
          </a:p>
        </p:txBody>
      </p:sp>
      <p:sp>
        <p:nvSpPr>
          <p:cNvPr id="7" name="Title 1">
            <a:extLst>
              <a:ext uri="{FF2B5EF4-FFF2-40B4-BE49-F238E27FC236}">
                <a16:creationId xmlns:a16="http://schemas.microsoft.com/office/drawing/2014/main" id="{4E0520DA-59EF-4A92-A931-2F1CEB30BB92}"/>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08064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2BA344-D73B-495B-ACB7-4DCB21B14CE4}"/>
              </a:ext>
            </a:extLst>
          </p:cNvPr>
          <p:cNvSpPr>
            <a:spLocks noGrp="1"/>
          </p:cNvSpPr>
          <p:nvPr>
            <p:ph type="ctrTitle"/>
          </p:nvPr>
        </p:nvSpPr>
        <p:spPr>
          <a:xfrm>
            <a:off x="3400425" y="1380068"/>
            <a:ext cx="8102598" cy="2616199"/>
          </a:xfrm>
        </p:spPr>
        <p:txBody>
          <a:bodyPr vert="horz" lIns="91440" tIns="45720" rIns="91440" bIns="45720" rtlCol="0" anchor="b">
            <a:normAutofit/>
          </a:bodyPr>
          <a:lstStyle/>
          <a:p>
            <a:pPr algn="l"/>
            <a:r>
              <a:rPr lang="en-US" sz="5400" cap="none" dirty="0">
                <a:solidFill>
                  <a:schemeClr val="accent1">
                    <a:lumMod val="50000"/>
                  </a:schemeClr>
                </a:solidFill>
                <a:latin typeface="Calibri Light" panose="020F0302020204030204" pitchFamily="34" charset="0"/>
                <a:cs typeface="Calibri Light" panose="020F0302020204030204" pitchFamily="34" charset="0"/>
              </a:rPr>
              <a:t>thank you</a:t>
            </a:r>
          </a:p>
        </p:txBody>
      </p:sp>
      <p:sp>
        <p:nvSpPr>
          <p:cNvPr id="68" name="Subtitle 2">
            <a:extLst>
              <a:ext uri="{FF2B5EF4-FFF2-40B4-BE49-F238E27FC236}">
                <a16:creationId xmlns:a16="http://schemas.microsoft.com/office/drawing/2014/main" id="{A3F2391D-90B0-41E8-BD08-B75476981BEA}"/>
              </a:ext>
            </a:extLst>
          </p:cNvPr>
          <p:cNvSpPr txBox="1">
            <a:spLocks/>
          </p:cNvSpPr>
          <p:nvPr/>
        </p:nvSpPr>
        <p:spPr>
          <a:xfrm>
            <a:off x="3400425" y="3895680"/>
            <a:ext cx="8125985" cy="78903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4400" cap="none" dirty="0">
                <a:solidFill>
                  <a:schemeClr val="accent5">
                    <a:lumMod val="75000"/>
                  </a:schemeClr>
                </a:solidFill>
              </a:rPr>
              <a:t>questions?</a:t>
            </a:r>
          </a:p>
        </p:txBody>
      </p:sp>
      <p:sp>
        <p:nvSpPr>
          <p:cNvPr id="5" name="Title 1">
            <a:extLst>
              <a:ext uri="{FF2B5EF4-FFF2-40B4-BE49-F238E27FC236}">
                <a16:creationId xmlns:a16="http://schemas.microsoft.com/office/drawing/2014/main" id="{A7F0CE63-6ED6-4281-9A8E-4A1DE419A458}"/>
              </a:ext>
            </a:extLst>
          </p:cNvPr>
          <p:cNvSpPr txBox="1">
            <a:spLocks/>
          </p:cNvSpPr>
          <p:nvPr/>
        </p:nvSpPr>
        <p:spPr>
          <a:xfrm>
            <a:off x="3400425" y="6394581"/>
            <a:ext cx="8791575" cy="3543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r"/>
            <a:r>
              <a:rPr lang="el-GR" sz="1000" dirty="0">
                <a:solidFill>
                  <a:schemeClr val="accent1">
                    <a:lumMod val="50000"/>
                  </a:schemeClr>
                </a:solidFill>
                <a:latin typeface="Calibri Light" panose="020F0302020204030204" pitchFamily="34" charset="0"/>
                <a:cs typeface="Calibri Light" panose="020F0302020204030204" pitchFamily="34" charset="0"/>
              </a:rPr>
              <a:t>πανεπιστημιο μακεδονιασ | Κεντρο επιμορφωσησ και δια βιου μαθησησ | βασιλησ πετρου | </a:t>
            </a:r>
            <a:r>
              <a:rPr lang="en-US" sz="1000" dirty="0">
                <a:solidFill>
                  <a:schemeClr val="accent1">
                    <a:lumMod val="50000"/>
                  </a:schemeClr>
                </a:solidFill>
                <a:latin typeface="Calibri Light" panose="020F0302020204030204" pitchFamily="34" charset="0"/>
                <a:cs typeface="Calibri Light" panose="020F0302020204030204" pitchFamily="34" charset="0"/>
              </a:rPr>
              <a:t>TEST AUTOMATION LEAD</a:t>
            </a:r>
          </a:p>
        </p:txBody>
      </p:sp>
    </p:spTree>
    <p:extLst>
      <p:ext uri="{BB962C8B-B14F-4D97-AF65-F5344CB8AC3E}">
        <p14:creationId xmlns:p14="http://schemas.microsoft.com/office/powerpoint/2010/main" val="1898558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3560</TotalTime>
  <Words>543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Corbel</vt:lpstr>
      <vt:lpstr>Wingdings 2</vt:lpstr>
      <vt:lpstr>Parallax</vt:lpstr>
      <vt:lpstr>ΕΥΕλικτες μεθοδολογιες ανΑπτυξης λογισμικοΥ υπολογιστικΗς νΕφους</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INTRASOFT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PETROU Vasilios</dc:creator>
  <cp:lastModifiedBy>PETROU Vasilios</cp:lastModifiedBy>
  <cp:revision>113</cp:revision>
  <cp:lastPrinted>2019-03-19T10:12:56Z</cp:lastPrinted>
  <dcterms:created xsi:type="dcterms:W3CDTF">2019-11-24T21:29:23Z</dcterms:created>
  <dcterms:modified xsi:type="dcterms:W3CDTF">2020-10-26T23:04:49Z</dcterms:modified>
</cp:coreProperties>
</file>