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sldIdLst>
    <p:sldId id="520" r:id="rId2"/>
    <p:sldId id="495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496" r:id="rId12"/>
    <p:sldId id="509" r:id="rId13"/>
    <p:sldId id="269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7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pos="1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OU Maria-Anna" initials="FM" lastIdx="21" clrIdx="0">
    <p:extLst>
      <p:ext uri="{19B8F6BF-5375-455C-9EA6-DF929625EA0E}">
        <p15:presenceInfo xmlns:p15="http://schemas.microsoft.com/office/powerpoint/2012/main" userId="S-1-5-21-910234651-2472166293-2568471742-13512" providerId="AD"/>
      </p:ext>
    </p:extLst>
  </p:cmAuthor>
  <p:cmAuthor id="2" name="YIALELIS Nicholas" initials="YN" lastIdx="7" clrIdx="1">
    <p:extLst>
      <p:ext uri="{19B8F6BF-5375-455C-9EA6-DF929625EA0E}">
        <p15:presenceInfo xmlns:p15="http://schemas.microsoft.com/office/powerpoint/2012/main" userId="S-1-5-21-2788770225-3767355608-264476496-2862" providerId="AD"/>
      </p:ext>
    </p:extLst>
  </p:cmAuthor>
  <p:cmAuthor id="3" name="PETROU Vasilios" initials="PV" lastIdx="1" clrIdx="2">
    <p:extLst>
      <p:ext uri="{19B8F6BF-5375-455C-9EA6-DF929625EA0E}">
        <p15:presenceInfo xmlns:p15="http://schemas.microsoft.com/office/powerpoint/2012/main" userId="S::vpetrou@intrasoft-intl.com::99a65bb1-f3e5-4a9e-a8c6-9b8eb411d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729A"/>
    <a:srgbClr val="FF7769"/>
    <a:srgbClr val="00C1EF"/>
    <a:srgbClr val="0061B9"/>
    <a:srgbClr val="6B7377"/>
    <a:srgbClr val="63727A"/>
    <a:srgbClr val="DBDFE2"/>
    <a:srgbClr val="B1BABF"/>
    <a:srgbClr val="E6E0EC"/>
    <a:srgbClr val="E7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6391" autoAdjust="0"/>
  </p:normalViewPr>
  <p:slideViewPr>
    <p:cSldViewPr>
      <p:cViewPr varScale="1">
        <p:scale>
          <a:sx n="73" d="100"/>
          <a:sy n="73" d="100"/>
        </p:scale>
        <p:origin x="66" y="216"/>
      </p:cViewPr>
      <p:guideLst>
        <p:guide pos="257"/>
        <p:guide pos="7423"/>
        <p:guide orient="horz" pos="2432"/>
        <p:guide orient="horz" pos="1525"/>
        <p:guide orient="horz" pos="3385"/>
        <p:guide pos="1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8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08257-6DA3-4703-A301-A6EC67F50F8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01336-A856-44A0-B76D-C0E1C2877FE6}">
      <dgm:prSet phldrT="[Text]" custT="1"/>
      <dgm:spPr/>
      <dgm:t>
        <a:bodyPr/>
        <a:lstStyle/>
        <a:p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past</a:t>
          </a:r>
        </a:p>
      </dgm:t>
    </dgm:pt>
    <dgm:pt modelId="{3B2C5798-AE8E-4D2A-922B-5DFF0DE7A4AB}" type="parTrans" cxnId="{8FF6183D-58A5-4C2F-9650-CF6166DE3D1E}">
      <dgm:prSet/>
      <dgm:spPr/>
      <dgm:t>
        <a:bodyPr/>
        <a:lstStyle/>
        <a:p>
          <a:endParaRPr lang="en-US"/>
        </a:p>
      </dgm:t>
    </dgm:pt>
    <dgm:pt modelId="{80516F72-8C82-43D4-8057-B003D888B8BE}" type="sibTrans" cxnId="{8FF6183D-58A5-4C2F-9650-CF6166DE3D1E}">
      <dgm:prSet/>
      <dgm:spPr/>
      <dgm:t>
        <a:bodyPr/>
        <a:lstStyle/>
        <a:p>
          <a:endParaRPr lang="en-US"/>
        </a:p>
      </dgm:t>
    </dgm:pt>
    <dgm:pt modelId="{0E521745-D0D7-4D50-902A-253EB85FE2D1}">
      <dgm:prSet phldrT="[Text]" custT="1"/>
      <dgm:spPr/>
      <dgm:t>
        <a:bodyPr/>
        <a:lstStyle/>
        <a:p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present</a:t>
          </a:r>
        </a:p>
      </dgm:t>
    </dgm:pt>
    <dgm:pt modelId="{9F768F3F-FFAE-49B7-81C9-DF8D87EBD6FE}" type="parTrans" cxnId="{209A9A66-1D5A-4BD9-9433-7B165E6DAF7B}">
      <dgm:prSet/>
      <dgm:spPr/>
      <dgm:t>
        <a:bodyPr/>
        <a:lstStyle/>
        <a:p>
          <a:endParaRPr lang="en-US"/>
        </a:p>
      </dgm:t>
    </dgm:pt>
    <dgm:pt modelId="{A40EF4FA-3369-4135-8CE3-F1498E2C35E7}" type="sibTrans" cxnId="{209A9A66-1D5A-4BD9-9433-7B165E6DAF7B}">
      <dgm:prSet/>
      <dgm:spPr/>
      <dgm:t>
        <a:bodyPr/>
        <a:lstStyle/>
        <a:p>
          <a:endParaRPr lang="en-US"/>
        </a:p>
      </dgm:t>
    </dgm:pt>
    <dgm:pt modelId="{A77A8F9A-CCDF-4043-9A2B-64F91EE75484}">
      <dgm:prSet phldrT="[Text]" custT="1"/>
      <dgm:spPr/>
      <dgm:t>
        <a:bodyPr/>
        <a:lstStyle/>
        <a:p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future</a:t>
          </a:r>
        </a:p>
      </dgm:t>
    </dgm:pt>
    <dgm:pt modelId="{BEFEEDB1-FBBB-45D0-8A6E-F3592EE075D0}" type="parTrans" cxnId="{E2EADB7D-BFF0-4EF9-8BBB-EC7B5B2908C2}">
      <dgm:prSet/>
      <dgm:spPr/>
      <dgm:t>
        <a:bodyPr/>
        <a:lstStyle/>
        <a:p>
          <a:endParaRPr lang="en-US"/>
        </a:p>
      </dgm:t>
    </dgm:pt>
    <dgm:pt modelId="{3762EDA1-7C8F-486F-8E9C-CD4EA9AD0C2F}" type="sibTrans" cxnId="{E2EADB7D-BFF0-4EF9-8BBB-EC7B5B2908C2}">
      <dgm:prSet/>
      <dgm:spPr/>
      <dgm:t>
        <a:bodyPr/>
        <a:lstStyle/>
        <a:p>
          <a:endParaRPr lang="en-US"/>
        </a:p>
      </dgm:t>
    </dgm:pt>
    <dgm:pt modelId="{480A70C0-E446-4764-A4BC-F3AC74AD62D1}" type="pres">
      <dgm:prSet presAssocID="{B0108257-6DA3-4703-A301-A6EC67F50F8A}" presName="rootnode" presStyleCnt="0">
        <dgm:presLayoutVars>
          <dgm:chMax/>
          <dgm:chPref/>
          <dgm:dir/>
          <dgm:animLvl val="lvl"/>
        </dgm:presLayoutVars>
      </dgm:prSet>
      <dgm:spPr/>
    </dgm:pt>
    <dgm:pt modelId="{18714D1D-946C-430E-8010-BA218A63DA0D}" type="pres">
      <dgm:prSet presAssocID="{DED01336-A856-44A0-B76D-C0E1C2877FE6}" presName="composite" presStyleCnt="0"/>
      <dgm:spPr/>
    </dgm:pt>
    <dgm:pt modelId="{D3BC8664-4D3B-4D7E-A855-92856BE54A07}" type="pres">
      <dgm:prSet presAssocID="{DED01336-A856-44A0-B76D-C0E1C2877FE6}" presName="LShape" presStyleLbl="alignNode1" presStyleIdx="0" presStyleCnt="5"/>
      <dgm:spPr/>
    </dgm:pt>
    <dgm:pt modelId="{3BF9CA4F-D4CE-4DC8-9BDD-D1B377915405}" type="pres">
      <dgm:prSet presAssocID="{DED01336-A856-44A0-B76D-C0E1C2877FE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E34BF46-1FA2-4208-B975-F68C29EE5499}" type="pres">
      <dgm:prSet presAssocID="{DED01336-A856-44A0-B76D-C0E1C2877FE6}" presName="Triangle" presStyleLbl="alignNode1" presStyleIdx="1" presStyleCnt="5"/>
      <dgm:spPr/>
    </dgm:pt>
    <dgm:pt modelId="{3C85ECDE-8965-4910-B109-175899A41F00}" type="pres">
      <dgm:prSet presAssocID="{80516F72-8C82-43D4-8057-B003D888B8BE}" presName="sibTrans" presStyleCnt="0"/>
      <dgm:spPr/>
    </dgm:pt>
    <dgm:pt modelId="{FFF73BC3-20A9-48D8-AC12-8D98201C302C}" type="pres">
      <dgm:prSet presAssocID="{80516F72-8C82-43D4-8057-B003D888B8BE}" presName="space" presStyleCnt="0"/>
      <dgm:spPr/>
    </dgm:pt>
    <dgm:pt modelId="{9F0C749B-4C4E-47AF-B30E-0F7333776A85}" type="pres">
      <dgm:prSet presAssocID="{0E521745-D0D7-4D50-902A-253EB85FE2D1}" presName="composite" presStyleCnt="0"/>
      <dgm:spPr/>
    </dgm:pt>
    <dgm:pt modelId="{79E3B778-82BD-4974-B651-E8A60A4E684A}" type="pres">
      <dgm:prSet presAssocID="{0E521745-D0D7-4D50-902A-253EB85FE2D1}" presName="LShape" presStyleLbl="alignNode1" presStyleIdx="2" presStyleCnt="5"/>
      <dgm:spPr/>
    </dgm:pt>
    <dgm:pt modelId="{B57EBF9B-40B9-4C7B-9903-30E5DEE09BAA}" type="pres">
      <dgm:prSet presAssocID="{0E521745-D0D7-4D50-902A-253EB85FE2D1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360E0CA-AF0B-49AB-A9F4-E88124923A22}" type="pres">
      <dgm:prSet presAssocID="{0E521745-D0D7-4D50-902A-253EB85FE2D1}" presName="Triangle" presStyleLbl="alignNode1" presStyleIdx="3" presStyleCnt="5"/>
      <dgm:spPr/>
    </dgm:pt>
    <dgm:pt modelId="{DDC01252-A84F-4C3C-83C5-4E7B8D2C690D}" type="pres">
      <dgm:prSet presAssocID="{A40EF4FA-3369-4135-8CE3-F1498E2C35E7}" presName="sibTrans" presStyleCnt="0"/>
      <dgm:spPr/>
    </dgm:pt>
    <dgm:pt modelId="{42AC8EEB-1D32-4E64-B48D-042C4B2768F4}" type="pres">
      <dgm:prSet presAssocID="{A40EF4FA-3369-4135-8CE3-F1498E2C35E7}" presName="space" presStyleCnt="0"/>
      <dgm:spPr/>
    </dgm:pt>
    <dgm:pt modelId="{4C12FCF4-559F-4D35-8D59-EDB73D6BCDB2}" type="pres">
      <dgm:prSet presAssocID="{A77A8F9A-CCDF-4043-9A2B-64F91EE75484}" presName="composite" presStyleCnt="0"/>
      <dgm:spPr/>
    </dgm:pt>
    <dgm:pt modelId="{5345F7DF-C792-4CA8-8652-3FF2C4B6DB4E}" type="pres">
      <dgm:prSet presAssocID="{A77A8F9A-CCDF-4043-9A2B-64F91EE75484}" presName="LShape" presStyleLbl="alignNode1" presStyleIdx="4" presStyleCnt="5"/>
      <dgm:spPr/>
    </dgm:pt>
    <dgm:pt modelId="{966BFF12-F6B5-46DB-B509-7D12A245B64D}" type="pres">
      <dgm:prSet presAssocID="{A77A8F9A-CCDF-4043-9A2B-64F91EE7548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F6183D-58A5-4C2F-9650-CF6166DE3D1E}" srcId="{B0108257-6DA3-4703-A301-A6EC67F50F8A}" destId="{DED01336-A856-44A0-B76D-C0E1C2877FE6}" srcOrd="0" destOrd="0" parTransId="{3B2C5798-AE8E-4D2A-922B-5DFF0DE7A4AB}" sibTransId="{80516F72-8C82-43D4-8057-B003D888B8BE}"/>
    <dgm:cxn modelId="{209A9A66-1D5A-4BD9-9433-7B165E6DAF7B}" srcId="{B0108257-6DA3-4703-A301-A6EC67F50F8A}" destId="{0E521745-D0D7-4D50-902A-253EB85FE2D1}" srcOrd="1" destOrd="0" parTransId="{9F768F3F-FFAE-49B7-81C9-DF8D87EBD6FE}" sibTransId="{A40EF4FA-3369-4135-8CE3-F1498E2C35E7}"/>
    <dgm:cxn modelId="{8D4B6449-5FDC-4465-9E98-A1A4493CA9A9}" type="presOf" srcId="{DED01336-A856-44A0-B76D-C0E1C2877FE6}" destId="{3BF9CA4F-D4CE-4DC8-9BDD-D1B377915405}" srcOrd="0" destOrd="0" presId="urn:microsoft.com/office/officeart/2009/3/layout/StepUpProcess"/>
    <dgm:cxn modelId="{D5131F6B-43B1-4513-A756-9743B169295D}" type="presOf" srcId="{0E521745-D0D7-4D50-902A-253EB85FE2D1}" destId="{B57EBF9B-40B9-4C7B-9903-30E5DEE09BAA}" srcOrd="0" destOrd="0" presId="urn:microsoft.com/office/officeart/2009/3/layout/StepUpProcess"/>
    <dgm:cxn modelId="{E2EADB7D-BFF0-4EF9-8BBB-EC7B5B2908C2}" srcId="{B0108257-6DA3-4703-A301-A6EC67F50F8A}" destId="{A77A8F9A-CCDF-4043-9A2B-64F91EE75484}" srcOrd="2" destOrd="0" parTransId="{BEFEEDB1-FBBB-45D0-8A6E-F3592EE075D0}" sibTransId="{3762EDA1-7C8F-486F-8E9C-CD4EA9AD0C2F}"/>
    <dgm:cxn modelId="{B2A5F4A0-1E71-47DA-88D3-B1423A58BD8B}" type="presOf" srcId="{B0108257-6DA3-4703-A301-A6EC67F50F8A}" destId="{480A70C0-E446-4764-A4BC-F3AC74AD62D1}" srcOrd="0" destOrd="0" presId="urn:microsoft.com/office/officeart/2009/3/layout/StepUpProcess"/>
    <dgm:cxn modelId="{B24C53C9-5640-4B10-8C72-A3484DBB9980}" type="presOf" srcId="{A77A8F9A-CCDF-4043-9A2B-64F91EE75484}" destId="{966BFF12-F6B5-46DB-B509-7D12A245B64D}" srcOrd="0" destOrd="0" presId="urn:microsoft.com/office/officeart/2009/3/layout/StepUpProcess"/>
    <dgm:cxn modelId="{CD08F345-525F-4AD3-92A7-1302F410AA28}" type="presParOf" srcId="{480A70C0-E446-4764-A4BC-F3AC74AD62D1}" destId="{18714D1D-946C-430E-8010-BA218A63DA0D}" srcOrd="0" destOrd="0" presId="urn:microsoft.com/office/officeart/2009/3/layout/StepUpProcess"/>
    <dgm:cxn modelId="{BE114C7C-A979-4C09-8A3F-1827D8C478FD}" type="presParOf" srcId="{18714D1D-946C-430E-8010-BA218A63DA0D}" destId="{D3BC8664-4D3B-4D7E-A855-92856BE54A07}" srcOrd="0" destOrd="0" presId="urn:microsoft.com/office/officeart/2009/3/layout/StepUpProcess"/>
    <dgm:cxn modelId="{4CACBDDD-99D6-45B0-B62F-009A84CF7177}" type="presParOf" srcId="{18714D1D-946C-430E-8010-BA218A63DA0D}" destId="{3BF9CA4F-D4CE-4DC8-9BDD-D1B377915405}" srcOrd="1" destOrd="0" presId="urn:microsoft.com/office/officeart/2009/3/layout/StepUpProcess"/>
    <dgm:cxn modelId="{23C97807-DD80-4896-BCA6-A127FE48E4C4}" type="presParOf" srcId="{18714D1D-946C-430E-8010-BA218A63DA0D}" destId="{FE34BF46-1FA2-4208-B975-F68C29EE5499}" srcOrd="2" destOrd="0" presId="urn:microsoft.com/office/officeart/2009/3/layout/StepUpProcess"/>
    <dgm:cxn modelId="{88FDAD68-FFC2-416C-84F2-553056EC3E06}" type="presParOf" srcId="{480A70C0-E446-4764-A4BC-F3AC74AD62D1}" destId="{3C85ECDE-8965-4910-B109-175899A41F00}" srcOrd="1" destOrd="0" presId="urn:microsoft.com/office/officeart/2009/3/layout/StepUpProcess"/>
    <dgm:cxn modelId="{DDC7D391-2F26-4F75-BEAB-65BC6690646E}" type="presParOf" srcId="{3C85ECDE-8965-4910-B109-175899A41F00}" destId="{FFF73BC3-20A9-48D8-AC12-8D98201C302C}" srcOrd="0" destOrd="0" presId="urn:microsoft.com/office/officeart/2009/3/layout/StepUpProcess"/>
    <dgm:cxn modelId="{BC92EDB2-97B6-43ED-BD4C-B4E15D7669F0}" type="presParOf" srcId="{480A70C0-E446-4764-A4BC-F3AC74AD62D1}" destId="{9F0C749B-4C4E-47AF-B30E-0F7333776A85}" srcOrd="2" destOrd="0" presId="urn:microsoft.com/office/officeart/2009/3/layout/StepUpProcess"/>
    <dgm:cxn modelId="{FBEBC228-B596-4376-9E54-9E2D6A347FE9}" type="presParOf" srcId="{9F0C749B-4C4E-47AF-B30E-0F7333776A85}" destId="{79E3B778-82BD-4974-B651-E8A60A4E684A}" srcOrd="0" destOrd="0" presId="urn:microsoft.com/office/officeart/2009/3/layout/StepUpProcess"/>
    <dgm:cxn modelId="{85D627C1-CC82-41A7-8B85-B342C2D99BEF}" type="presParOf" srcId="{9F0C749B-4C4E-47AF-B30E-0F7333776A85}" destId="{B57EBF9B-40B9-4C7B-9903-30E5DEE09BAA}" srcOrd="1" destOrd="0" presId="urn:microsoft.com/office/officeart/2009/3/layout/StepUpProcess"/>
    <dgm:cxn modelId="{C8167421-6F4D-47CE-BFF4-22CF1895F2CC}" type="presParOf" srcId="{9F0C749B-4C4E-47AF-B30E-0F7333776A85}" destId="{4360E0CA-AF0B-49AB-A9F4-E88124923A22}" srcOrd="2" destOrd="0" presId="urn:microsoft.com/office/officeart/2009/3/layout/StepUpProcess"/>
    <dgm:cxn modelId="{83D2FC45-7996-40B0-BC28-4F2075FF1C26}" type="presParOf" srcId="{480A70C0-E446-4764-A4BC-F3AC74AD62D1}" destId="{DDC01252-A84F-4C3C-83C5-4E7B8D2C690D}" srcOrd="3" destOrd="0" presId="urn:microsoft.com/office/officeart/2009/3/layout/StepUpProcess"/>
    <dgm:cxn modelId="{2CEE81B0-173A-493C-8EBA-148D3A6DD805}" type="presParOf" srcId="{DDC01252-A84F-4C3C-83C5-4E7B8D2C690D}" destId="{42AC8EEB-1D32-4E64-B48D-042C4B2768F4}" srcOrd="0" destOrd="0" presId="urn:microsoft.com/office/officeart/2009/3/layout/StepUpProcess"/>
    <dgm:cxn modelId="{3A010F86-C9D1-4864-B507-C888130BA6C6}" type="presParOf" srcId="{480A70C0-E446-4764-A4BC-F3AC74AD62D1}" destId="{4C12FCF4-559F-4D35-8D59-EDB73D6BCDB2}" srcOrd="4" destOrd="0" presId="urn:microsoft.com/office/officeart/2009/3/layout/StepUpProcess"/>
    <dgm:cxn modelId="{A6E2B299-8800-43D4-9D82-0BB80E1903B7}" type="presParOf" srcId="{4C12FCF4-559F-4D35-8D59-EDB73D6BCDB2}" destId="{5345F7DF-C792-4CA8-8652-3FF2C4B6DB4E}" srcOrd="0" destOrd="0" presId="urn:microsoft.com/office/officeart/2009/3/layout/StepUpProcess"/>
    <dgm:cxn modelId="{BAED1216-8550-4A35-A7F4-FC486462222B}" type="presParOf" srcId="{4C12FCF4-559F-4D35-8D59-EDB73D6BCDB2}" destId="{966BFF12-F6B5-46DB-B509-7D12A245B64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8664-4D3B-4D7E-A855-92856BE54A07}">
      <dsp:nvSpPr>
        <dsp:cNvPr id="0" name=""/>
        <dsp:cNvSpPr/>
      </dsp:nvSpPr>
      <dsp:spPr>
        <a:xfrm rot="5400000">
          <a:off x="757662" y="952453"/>
          <a:ext cx="1643496" cy="27347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9CA4F-D4CE-4DC8-9BDD-D1B377915405}">
      <dsp:nvSpPr>
        <dsp:cNvPr id="0" name=""/>
        <dsp:cNvSpPr/>
      </dsp:nvSpPr>
      <dsp:spPr>
        <a:xfrm>
          <a:off x="483322" y="1769551"/>
          <a:ext cx="2468940" cy="21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past</a:t>
          </a:r>
        </a:p>
      </dsp:txBody>
      <dsp:txXfrm>
        <a:off x="483322" y="1769551"/>
        <a:ext cx="2468940" cy="2164170"/>
      </dsp:txXfrm>
    </dsp:sp>
    <dsp:sp modelId="{FE34BF46-1FA2-4208-B975-F68C29EE5499}">
      <dsp:nvSpPr>
        <dsp:cNvPr id="0" name=""/>
        <dsp:cNvSpPr/>
      </dsp:nvSpPr>
      <dsp:spPr>
        <a:xfrm>
          <a:off x="2486424" y="751118"/>
          <a:ext cx="465837" cy="465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3B778-82BD-4974-B651-E8A60A4E684A}">
      <dsp:nvSpPr>
        <dsp:cNvPr id="0" name=""/>
        <dsp:cNvSpPr/>
      </dsp:nvSpPr>
      <dsp:spPr>
        <a:xfrm rot="5400000">
          <a:off x="3780127" y="204541"/>
          <a:ext cx="1643496" cy="27347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EBF9B-40B9-4C7B-9903-30E5DEE09BAA}">
      <dsp:nvSpPr>
        <dsp:cNvPr id="0" name=""/>
        <dsp:cNvSpPr/>
      </dsp:nvSpPr>
      <dsp:spPr>
        <a:xfrm>
          <a:off x="3505786" y="1021639"/>
          <a:ext cx="2468940" cy="21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present</a:t>
          </a:r>
        </a:p>
      </dsp:txBody>
      <dsp:txXfrm>
        <a:off x="3505786" y="1021639"/>
        <a:ext cx="2468940" cy="2164170"/>
      </dsp:txXfrm>
    </dsp:sp>
    <dsp:sp modelId="{4360E0CA-AF0B-49AB-A9F4-E88124923A22}">
      <dsp:nvSpPr>
        <dsp:cNvPr id="0" name=""/>
        <dsp:cNvSpPr/>
      </dsp:nvSpPr>
      <dsp:spPr>
        <a:xfrm>
          <a:off x="5508889" y="3206"/>
          <a:ext cx="465837" cy="465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5F7DF-C792-4CA8-8652-3FF2C4B6DB4E}">
      <dsp:nvSpPr>
        <dsp:cNvPr id="0" name=""/>
        <dsp:cNvSpPr/>
      </dsp:nvSpPr>
      <dsp:spPr>
        <a:xfrm rot="5400000">
          <a:off x="6802592" y="-543370"/>
          <a:ext cx="1643496" cy="27347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BFF12-F6B5-46DB-B509-7D12A245B64D}">
      <dsp:nvSpPr>
        <dsp:cNvPr id="0" name=""/>
        <dsp:cNvSpPr/>
      </dsp:nvSpPr>
      <dsp:spPr>
        <a:xfrm>
          <a:off x="6528251" y="273727"/>
          <a:ext cx="2468940" cy="21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600" kern="1200" dirty="0">
              <a:solidFill>
                <a:srgbClr val="63727A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</a:br>
          <a:r>
            <a:rPr lang="en-US" sz="3600" kern="1200" dirty="0">
              <a:solidFill>
                <a:srgbClr val="FF7769"/>
              </a:solidFill>
              <a:latin typeface="Trebuchet MS" panose="020B0703020202090204" pitchFamily="34" charset="0"/>
              <a:ea typeface="+mn-ea"/>
              <a:cs typeface="Arial" pitchFamily="34" charset="0"/>
            </a:rPr>
            <a:t>future</a:t>
          </a:r>
        </a:p>
      </dsp:txBody>
      <dsp:txXfrm>
        <a:off x="6528251" y="273727"/>
        <a:ext cx="2468940" cy="216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70748-4EC3-4140-98F3-73B8EAC5D0F8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FCCF-F66D-4BF9-A92C-434375CDC9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899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689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229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0456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000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87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413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3863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054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09A5EB5-5B91-9E44-999B-5AF05DD277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AE11A5-2DD9-7646-B548-8AFE3B7602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69" y="381000"/>
            <a:ext cx="3931063" cy="12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D35254-DF5E-45DE-A79D-2D0A8C9BB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E4AC52-3CE9-4277-88BC-6A5FA87F141E}"/>
              </a:ext>
            </a:extLst>
          </p:cNvPr>
          <p:cNvCxnSpPr/>
          <p:nvPr userDrawn="1"/>
        </p:nvCxnSpPr>
        <p:spPr>
          <a:xfrm>
            <a:off x="0" y="3411748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4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89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A8ACA-953C-A84B-9607-F68CC811B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C962B7-907B-324B-8527-540C64F36174}"/>
              </a:ext>
            </a:extLst>
          </p:cNvPr>
          <p:cNvCxnSpPr>
            <a:cxnSpLocks/>
          </p:cNvCxnSpPr>
          <p:nvPr userDrawn="1"/>
        </p:nvCxnSpPr>
        <p:spPr>
          <a:xfrm>
            <a:off x="0" y="3420374"/>
            <a:ext cx="12192000" cy="0"/>
          </a:xfrm>
          <a:prstGeom prst="line">
            <a:avLst/>
          </a:prstGeom>
          <a:ln w="19050">
            <a:solidFill>
              <a:srgbClr val="637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87D1-B871-D743-8740-EE6A45C85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D09D13-B7A3-F941-BD54-3739C7015824}"/>
              </a:ext>
            </a:extLst>
          </p:cNvPr>
          <p:cNvCxnSpPr/>
          <p:nvPr userDrawn="1"/>
        </p:nvCxnSpPr>
        <p:spPr>
          <a:xfrm>
            <a:off x="0" y="3411748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222B7-F565-7948-9E81-15FF40A3C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5" y="0"/>
            <a:ext cx="12191999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350859-C8FE-F444-B72A-1E8B292564D6}"/>
              </a:ext>
            </a:extLst>
          </p:cNvPr>
          <p:cNvCxnSpPr/>
          <p:nvPr userDrawn="1"/>
        </p:nvCxnSpPr>
        <p:spPr>
          <a:xfrm>
            <a:off x="0" y="3420374"/>
            <a:ext cx="12192000" cy="0"/>
          </a:xfrm>
          <a:prstGeom prst="line">
            <a:avLst/>
          </a:prstGeom>
          <a:ln w="19050">
            <a:solidFill>
              <a:srgbClr val="00C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25082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174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256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168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759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EED55-3DD3-487B-B4A6-A94DFB60BA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54ED8-D8BC-4E8D-9121-E4F2B58AC4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F8BA3-CCF1-4703-9B63-E2FD8F3529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58" y="148405"/>
            <a:ext cx="1833871" cy="5801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E34B97-DD6E-4A47-8CE8-8B04512B94EC}"/>
              </a:ext>
            </a:extLst>
          </p:cNvPr>
          <p:cNvCxnSpPr/>
          <p:nvPr userDrawn="1"/>
        </p:nvCxnSpPr>
        <p:spPr>
          <a:xfrm>
            <a:off x="0" y="898805"/>
            <a:ext cx="12192000" cy="0"/>
          </a:xfrm>
          <a:prstGeom prst="line">
            <a:avLst/>
          </a:prstGeom>
          <a:ln w="12700">
            <a:solidFill>
              <a:srgbClr val="63727A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2A419A-B2B1-445D-B51F-6603C2395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62645"/>
          <a:stretch/>
        </p:blipFill>
        <p:spPr>
          <a:xfrm>
            <a:off x="9677400" y="4979127"/>
            <a:ext cx="2514600" cy="18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559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99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8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659" r:id="rId20"/>
    <p:sldLayoutId id="2147483660" r:id="rId21"/>
    <p:sldLayoutId id="2147483665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chrome/" TargetMode="External"/><Relationship Id="rId13" Type="http://schemas.openxmlformats.org/officeDocument/2006/relationships/hyperlink" Target="https://www.soapui.org/" TargetMode="External"/><Relationship Id="rId3" Type="http://schemas.openxmlformats.org/officeDocument/2006/relationships/hyperlink" Target="https://jmeter.apache.org/" TargetMode="External"/><Relationship Id="rId7" Type="http://schemas.openxmlformats.org/officeDocument/2006/relationships/hyperlink" Target="https://chromedriver.chromium.org/downloads" TargetMode="External"/><Relationship Id="rId12" Type="http://schemas.openxmlformats.org/officeDocument/2006/relationships/hyperlink" Target="https://www.mongodb.com/try/download/compass" TargetMode="External"/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ven.apache.org/download.cgi" TargetMode="External"/><Relationship Id="rId11" Type="http://schemas.openxmlformats.org/officeDocument/2006/relationships/hyperlink" Target="https://git-scm.com/downloads" TargetMode="External"/><Relationship Id="rId5" Type="http://schemas.openxmlformats.org/officeDocument/2006/relationships/hyperlink" Target="https://www.oracle.com/java/technologies/javase/javase-jdk8-downloads.html" TargetMode="External"/><Relationship Id="rId15" Type="http://schemas.openxmlformats.org/officeDocument/2006/relationships/hyperlink" Target="https://www.jenkins.io/download/" TargetMode="External"/><Relationship Id="rId10" Type="http://schemas.openxmlformats.org/officeDocument/2006/relationships/hyperlink" Target="https://github.com/vpetrou/coding-school/tree/master/test-automation-playground" TargetMode="External"/><Relationship Id="rId4" Type="http://schemas.openxmlformats.org/officeDocument/2006/relationships/hyperlink" Target="https://www.jetbrains.com/idea/download" TargetMode="External"/><Relationship Id="rId9" Type="http://schemas.openxmlformats.org/officeDocument/2006/relationships/hyperlink" Target="https://www.docker.com/get-started" TargetMode="External"/><Relationship Id="rId14" Type="http://schemas.openxmlformats.org/officeDocument/2006/relationships/hyperlink" Target="https://www.postman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67A3-D036-4230-80B2-45D42C80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574" y="2030963"/>
            <a:ext cx="8791575" cy="1242624"/>
          </a:xfrm>
        </p:spPr>
        <p:txBody>
          <a:bodyPr>
            <a:normAutofit/>
          </a:bodyPr>
          <a:lstStyle/>
          <a:p>
            <a:pPr algn="l"/>
            <a:r>
              <a:rPr lang="el-GR" sz="3600" cap="all" dirty="0">
                <a:latin typeface="Calibri Light" panose="020F0302020204030204" pitchFamily="34" charset="0"/>
                <a:cs typeface="Calibri Light" panose="020F0302020204030204" pitchFamily="34" charset="0"/>
              </a:rPr>
              <a:t>ΕΥΕλικτες μεθοδολογιες ανΑπτυξης λογισμικοΥ υπολογιστικΗς νΕφους</a:t>
            </a:r>
            <a:endParaRPr lang="en-US" sz="3600" cap="al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103F-9280-4291-814A-46D0E47D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574" y="3365664"/>
            <a:ext cx="8791575" cy="652720"/>
          </a:xfrm>
        </p:spPr>
        <p:txBody>
          <a:bodyPr>
            <a:normAutofit/>
          </a:bodyPr>
          <a:lstStyle/>
          <a:p>
            <a:pPr algn="l"/>
            <a:r>
              <a:rPr lang="el-GR" sz="2800" cap="all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ΔΕ3: ΣυνεχΗς ΟλοκλΗρωση και ΕυΕλικτος Ελεγχος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3DFD86-CA32-4A02-BD7D-D5DBCAA17293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A64C18-A641-478C-A4C2-EE1FD1BCA370}"/>
              </a:ext>
            </a:extLst>
          </p:cNvPr>
          <p:cNvSpPr txBox="1">
            <a:spLocks/>
          </p:cNvSpPr>
          <p:nvPr/>
        </p:nvSpPr>
        <p:spPr>
          <a:xfrm>
            <a:off x="3865418" y="4622731"/>
            <a:ext cx="7793182" cy="789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none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&amp; Test Automation</a:t>
            </a:r>
          </a:p>
        </p:txBody>
      </p:sp>
      <p:pic>
        <p:nvPicPr>
          <p:cNvPr id="1034" name="Picture 10" descr="Πανεπιστήμιο Μακεδονίας">
            <a:extLst>
              <a:ext uri="{FF2B5EF4-FFF2-40B4-BE49-F238E27FC236}">
                <a16:creationId xmlns:a16="http://schemas.microsoft.com/office/drawing/2014/main" id="{E55BFE17-8FD7-46B7-BF42-074FF0FE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74" y="687204"/>
            <a:ext cx="2117063" cy="12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Πλατφόρμα elearning Κέντρου δια βίου μάθησης Πανεπιστημίου Μακεδονίας">
            <a:extLst>
              <a:ext uri="{FF2B5EF4-FFF2-40B4-BE49-F238E27FC236}">
                <a16:creationId xmlns:a16="http://schemas.microsoft.com/office/drawing/2014/main" id="{21634972-BCFC-4863-A281-20919F1B1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9"/>
          <a:stretch/>
        </p:blipFill>
        <p:spPr bwMode="auto">
          <a:xfrm>
            <a:off x="4873202" y="742836"/>
            <a:ext cx="2445596" cy="11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8D41B-EC7A-433E-B35C-AACFA00B3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39" y="381000"/>
            <a:ext cx="16726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929640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Some necessary skills of a Test Automation Engineer?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3BEB-FB99-4FA3-836C-E5E0C2CF75F1}"/>
              </a:ext>
            </a:extLst>
          </p:cNvPr>
          <p:cNvSpPr/>
          <p:nvPr/>
        </p:nvSpPr>
        <p:spPr>
          <a:xfrm>
            <a:off x="1981200" y="1295400"/>
            <a:ext cx="9737241" cy="3671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coding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ability to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decide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what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not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to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be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automated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analytical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thinking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willingness for manual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testing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when required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ability to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analyze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issues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and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report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them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properly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79D129-7A58-4C4E-9CA3-1AEF2544E113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2578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08D4-9BEB-4991-8124-027B49857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729A"/>
                </a:solidFill>
                <a:latin typeface="Trebuchet MS" panose="020B0603020202020204" pitchFamily="34" charset="0"/>
              </a:rPr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28EDA-59EA-4818-9407-109F6D257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7769"/>
                </a:solidFill>
                <a:latin typeface="Trebuchet MS" panose="020B0603020202020204" pitchFamily="34" charset="0"/>
              </a:rPr>
              <a:t>Let’s find reading material</a:t>
            </a:r>
          </a:p>
          <a:p>
            <a:endParaRPr lang="en-US" dirty="0">
              <a:solidFill>
                <a:srgbClr val="FF776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E8F353-923D-4EDB-BEAF-0DF909920117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1041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31215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What to download?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3BEB-FB99-4FA3-836C-E5E0C2CF75F1}"/>
              </a:ext>
            </a:extLst>
          </p:cNvPr>
          <p:cNvSpPr/>
          <p:nvPr/>
        </p:nvSpPr>
        <p:spPr>
          <a:xfrm>
            <a:off x="914400" y="4180185"/>
            <a:ext cx="3581400" cy="109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Software Testing</a:t>
            </a: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ISTQB </a:t>
            </a:r>
            <a:b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http://www.istqb.org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5AAE7-4B53-4FA9-88BB-25AD8DC75AF5}"/>
              </a:ext>
            </a:extLst>
          </p:cNvPr>
          <p:cNvSpPr/>
          <p:nvPr/>
        </p:nvSpPr>
        <p:spPr>
          <a:xfrm>
            <a:off x="4670186" y="5122119"/>
            <a:ext cx="3408871" cy="109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Performance Test Automation</a:t>
            </a:r>
            <a:endParaRPr lang="en-US" altLang="el-GR" sz="1400" dirty="0">
              <a:solidFill>
                <a:srgbClr val="FF7769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Apache </a:t>
            </a:r>
            <a:r>
              <a:rPr lang="en-US" altLang="el-GR" sz="1400" b="1" dirty="0" err="1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Jmeter</a:t>
            </a: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b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https://jmeter.apache.org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99BD4-84AD-45D8-810E-C9CA12250711}"/>
              </a:ext>
            </a:extLst>
          </p:cNvPr>
          <p:cNvSpPr/>
          <p:nvPr/>
        </p:nvSpPr>
        <p:spPr>
          <a:xfrm>
            <a:off x="2837371" y="887837"/>
            <a:ext cx="4858831" cy="4044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UI Test Automation</a:t>
            </a:r>
            <a:endParaRPr lang="en-US" altLang="el-GR" sz="1400" dirty="0">
              <a:solidFill>
                <a:srgbClr val="FF7769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IntelliJ </a:t>
            </a: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IDEA</a:t>
            </a: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CE </a:t>
            </a:r>
            <a:b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</a:t>
            </a: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Java </a:t>
            </a:r>
            <a:b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https://www.oracle.com/java/technologies/javase/javase-jdk8-downloads.html</a:t>
            </a:r>
            <a:endParaRPr lang="el-GR" sz="12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Maven </a:t>
            </a:r>
            <a:b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https://maven.apache.org/download.cgi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Selenium</a:t>
            </a: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1400" dirty="0" err="1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ChromeDriver</a:t>
            </a: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https://chromedriver.chromium.org/downloads</a:t>
            </a:r>
            <a:endParaRPr lang="el-GR" sz="12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Chrome</a:t>
            </a:r>
            <a:b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https://www.google.com/chrome/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83E1E-8FE5-4CEB-9402-7E4AA255813F}"/>
              </a:ext>
            </a:extLst>
          </p:cNvPr>
          <p:cNvSpPr/>
          <p:nvPr/>
        </p:nvSpPr>
        <p:spPr>
          <a:xfrm>
            <a:off x="7512050" y="424309"/>
            <a:ext cx="4603751" cy="3736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Test Automation Playground for Practice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Docker </a:t>
            </a:r>
            <a:b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https://www.docker.com/get-started</a:t>
            </a:r>
            <a:b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i="1" dirty="0">
                <a:solidFill>
                  <a:schemeClr val="bg1">
                    <a:lumMod val="65000"/>
                  </a:schemeClr>
                </a:solidFill>
                <a:latin typeface="Trebuchet MS" panose="020B0703020202090204" pitchFamily="34" charset="0"/>
                <a:cs typeface="Arial" pitchFamily="34" charset="0"/>
              </a:rPr>
              <a:t>requires Windows 10 or MacOS or Linux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GitHub </a:t>
            </a:r>
            <a:b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https://github.com/vpetrou/coding-school/tree/master/test-automation-playground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b="1" dirty="0" err="1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GitBash</a:t>
            </a: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for Windows (if Windows OS)</a:t>
            </a:r>
            <a:r>
              <a:rPr lang="en-US" altLang="el-GR" sz="16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br>
              <a:rPr lang="en-US" altLang="el-GR" sz="16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2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MongoDB Compass</a:t>
            </a:r>
            <a:br>
              <a:rPr lang="en-US" sz="16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https://www.mongodb.com/try/download/compass</a:t>
            </a:r>
            <a:endParaRPr lang="en-US" sz="12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A7099-CA7E-4268-8033-2721E2278CC4}"/>
              </a:ext>
            </a:extLst>
          </p:cNvPr>
          <p:cNvSpPr/>
          <p:nvPr/>
        </p:nvSpPr>
        <p:spPr>
          <a:xfrm>
            <a:off x="7359171" y="4415152"/>
            <a:ext cx="3408871" cy="173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Web Services Test Automation</a:t>
            </a:r>
            <a:endParaRPr lang="en-US" altLang="el-GR" sz="1400" dirty="0">
              <a:solidFill>
                <a:srgbClr val="FF7769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SmartBear </a:t>
            </a:r>
            <a:r>
              <a:rPr lang="en-US" altLang="el-GR" sz="1400" b="1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SoapUI</a:t>
            </a: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b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https://www.soapui.org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Postman</a:t>
            </a:r>
            <a:b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</a:t>
            </a:r>
            <a:r>
              <a:rPr lang="en-US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 </a:t>
            </a:r>
            <a:endParaRPr lang="en-US" altLang="el-GR" sz="1400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F9289-EB6B-4577-9014-20546521A2B5}"/>
              </a:ext>
            </a:extLst>
          </p:cNvPr>
          <p:cNvSpPr/>
          <p:nvPr/>
        </p:nvSpPr>
        <p:spPr>
          <a:xfrm>
            <a:off x="1981200" y="5417142"/>
            <a:ext cx="3408871" cy="10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14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Continuous Integration</a:t>
            </a:r>
            <a:endParaRPr lang="en-US" altLang="el-GR" sz="1400" dirty="0">
              <a:solidFill>
                <a:srgbClr val="FF7769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q"/>
              <a:defRPr/>
            </a:pPr>
            <a: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  <a:t>Jenkins</a:t>
            </a:r>
            <a:br>
              <a:rPr lang="en-US" altLang="el-GR" sz="1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https://www.jenkins.io/download/</a:t>
            </a:r>
            <a:r>
              <a:rPr lang="el-GR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1200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DC99A4-EB78-49ED-9B4A-23A93E1F016C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9822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BA344-D73B-495B-ACB7-4DCB21B1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380068"/>
            <a:ext cx="8102598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cap="none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3F2391D-90B0-41E8-BD08-B75476981BEA}"/>
              </a:ext>
            </a:extLst>
          </p:cNvPr>
          <p:cNvSpPr txBox="1">
            <a:spLocks/>
          </p:cNvSpPr>
          <p:nvPr/>
        </p:nvSpPr>
        <p:spPr>
          <a:xfrm>
            <a:off x="3400425" y="3895680"/>
            <a:ext cx="8125985" cy="789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none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F0CE63-6ED6-4281-9A8E-4A1DE419A458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89855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E6A9-90C6-4EA2-856C-282A489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729A"/>
                </a:solidFill>
                <a:latin typeface="Trebuchet MS" panose="020B0603020202020204" pitchFamily="34" charset="0"/>
              </a:rPr>
              <a:t>Theory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28D174-7B1D-4CA4-BEFF-220BE61E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7769"/>
                </a:solidFill>
                <a:latin typeface="Trebuchet MS" panose="020B0603020202020204" pitchFamily="34" charset="0"/>
              </a:rPr>
              <a:t>Let’s define some terms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B082A9-EEDC-47B2-AC18-3D3C5934ED77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3170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31215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What is Software Testing?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292C5-C46F-9641-8986-3D82B41A2BF6}"/>
              </a:ext>
            </a:extLst>
          </p:cNvPr>
          <p:cNvSpPr/>
          <p:nvPr/>
        </p:nvSpPr>
        <p:spPr>
          <a:xfrm>
            <a:off x="1752599" y="1143000"/>
            <a:ext cx="9734549" cy="331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Software Testing 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is a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process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in Software Development Lifecycle (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SDLC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), where we check whether the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actual results 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of a software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match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the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expected results</a:t>
            </a:r>
            <a:endParaRPr lang="en-US" altLang="el-GR" sz="3600" dirty="0">
              <a:solidFill>
                <a:srgbClr val="3A729A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pic>
        <p:nvPicPr>
          <p:cNvPr id="4" name="Picture 3" descr="Software development and debugging concept. Bug found in binary code with magnifying glass.">
            <a:extLst>
              <a:ext uri="{FF2B5EF4-FFF2-40B4-BE49-F238E27FC236}">
                <a16:creationId xmlns:a16="http://schemas.microsoft.com/office/drawing/2014/main" id="{C03BB83A-6C47-4900-A689-EEA7DC9272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29" y="4572000"/>
            <a:ext cx="2071688" cy="13848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BED8D7-DBC0-4ADF-B920-9242929898DB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3946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06780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And why we talk about testing in the coding school?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292C5-C46F-9641-8986-3D82B41A2BF6}"/>
              </a:ext>
            </a:extLst>
          </p:cNvPr>
          <p:cNvSpPr/>
          <p:nvPr/>
        </p:nvSpPr>
        <p:spPr>
          <a:xfrm>
            <a:off x="704850" y="1108373"/>
            <a:ext cx="10782300" cy="165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 application can be tested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manually &amp; automatically</a:t>
            </a:r>
          </a:p>
        </p:txBody>
      </p:sp>
      <p:pic>
        <p:nvPicPr>
          <p:cNvPr id="4" name="Picture 3" descr="ÎÏÎ¿ÏÎ­Î»ÎµÏÎ¼Î± ÎµÎ¹ÎºÏÎ½Î±Ï Î³Î¹Î± manual or automated testing">
            <a:extLst>
              <a:ext uri="{FF2B5EF4-FFF2-40B4-BE49-F238E27FC236}">
                <a16:creationId xmlns:a16="http://schemas.microsoft.com/office/drawing/2014/main" id="{C307F6D2-306F-4BE5-9A62-EA0A2397C5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57" y="2940350"/>
            <a:ext cx="3899485" cy="16554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F50566-8A72-40E1-AF35-56B86FBC3581}"/>
              </a:ext>
            </a:extLst>
          </p:cNvPr>
          <p:cNvSpPr/>
          <p:nvPr/>
        </p:nvSpPr>
        <p:spPr>
          <a:xfrm>
            <a:off x="704849" y="4595832"/>
            <a:ext cx="10782300" cy="165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To test an application automatically,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we must have </a:t>
            </a:r>
            <a:r>
              <a:rPr lang="en-US" altLang="el-GR" sz="36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programming skills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02D61C-C512-4100-9902-466FE8894A1F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5447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68680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Programming skills to test? how this came about?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2215B9-E6B6-4BD7-9717-3B6B2B5FD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99935"/>
              </p:ext>
            </p:extLst>
          </p:nvPr>
        </p:nvGraphicFramePr>
        <p:xfrm>
          <a:off x="1360776" y="1550731"/>
          <a:ext cx="9209232" cy="393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F857F1-846E-43DD-8FCB-CE105A8C734E}"/>
              </a:ext>
            </a:extLst>
          </p:cNvPr>
          <p:cNvSpPr/>
          <p:nvPr/>
        </p:nvSpPr>
        <p:spPr>
          <a:xfrm>
            <a:off x="1790885" y="4757954"/>
            <a:ext cx="2732232" cy="118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Expensive Tools with </a:t>
            </a: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Record &amp; Play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feature</a:t>
            </a:r>
          </a:p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Spaghetti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Code in background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BA6B9-D5E3-40F1-81A8-7E1A245339EB}"/>
              </a:ext>
            </a:extLst>
          </p:cNvPr>
          <p:cNvSpPr/>
          <p:nvPr/>
        </p:nvSpPr>
        <p:spPr>
          <a:xfrm>
            <a:off x="4817319" y="4093231"/>
            <a:ext cx="3053073" cy="1570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Open Source Libraries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to create Automated Tests writing code</a:t>
            </a:r>
          </a:p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Test Automation </a:t>
            </a: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Coding Patterns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to write better maintainable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3083F-D5D7-42ED-80FF-19ABE2F83B2E}"/>
              </a:ext>
            </a:extLst>
          </p:cNvPr>
          <p:cNvSpPr/>
          <p:nvPr/>
        </p:nvSpPr>
        <p:spPr>
          <a:xfrm>
            <a:off x="8011968" y="3490490"/>
            <a:ext cx="2732232" cy="1570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AI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in</a:t>
            </a: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Automated Testing</a:t>
            </a:r>
          </a:p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Machine Learning 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in Automated Testing</a:t>
            </a:r>
          </a:p>
          <a:p>
            <a:pPr marL="342900" lvl="0" indent="-3429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12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Visual</a:t>
            </a:r>
            <a:r>
              <a:rPr lang="en-US" altLang="el-GR" sz="12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75E3F-9578-4EC2-B433-A77473CDC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35" y="3613546"/>
            <a:ext cx="1105361" cy="959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ED80B2-E0B2-43B0-AB17-A8198943E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02" y="2001922"/>
            <a:ext cx="579122" cy="1183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4EE67-5511-4538-9AA5-2947B02B5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88" y="2892452"/>
            <a:ext cx="846104" cy="9979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4EABBBD-B39F-4434-A92A-DA6F279DC912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7732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31215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What is Test Automation?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292C5-C46F-9641-8986-3D82B41A2BF6}"/>
              </a:ext>
            </a:extLst>
          </p:cNvPr>
          <p:cNvSpPr/>
          <p:nvPr/>
        </p:nvSpPr>
        <p:spPr>
          <a:xfrm>
            <a:off x="704850" y="1447800"/>
            <a:ext cx="10782300" cy="24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The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use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of another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program or tool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to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execute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automatically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the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tests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and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report</a:t>
            </a: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the </a:t>
            </a:r>
            <a:r>
              <a:rPr lang="en-US" altLang="el-GR" sz="36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4" name="Picture 3" descr="ÎÏÎ¿ÏÎ­Î»ÎµÏÎ¼Î± ÎµÎ¹ÎºÏÎ½Î±Ï Î³Î¹Î± test automation icon">
            <a:extLst>
              <a:ext uri="{FF2B5EF4-FFF2-40B4-BE49-F238E27FC236}">
                <a16:creationId xmlns:a16="http://schemas.microsoft.com/office/drawing/2014/main" id="{575CB001-2192-41B1-87C5-09CE3FF7F6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2616835" cy="2012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59C112-1F86-48F0-BCA6-B6CC6A4DF9B7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413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31215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When do we need Test Automation?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292C5-C46F-9641-8986-3D82B41A2BF6}"/>
              </a:ext>
            </a:extLst>
          </p:cNvPr>
          <p:cNvSpPr/>
          <p:nvPr/>
        </p:nvSpPr>
        <p:spPr>
          <a:xfrm>
            <a:off x="1981200" y="1776432"/>
            <a:ext cx="9229250" cy="165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Test automation is needed when the application demands </a:t>
            </a:r>
            <a:r>
              <a:rPr lang="en-US" altLang="el-GR" sz="3600" b="1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many test executions</a:t>
            </a:r>
            <a:endParaRPr lang="en-US" altLang="el-GR" sz="3600" dirty="0">
              <a:solidFill>
                <a:srgbClr val="FF7769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3BEB-FB99-4FA3-836C-E5E0C2CF75F1}"/>
              </a:ext>
            </a:extLst>
          </p:cNvPr>
          <p:cNvSpPr/>
          <p:nvPr/>
        </p:nvSpPr>
        <p:spPr>
          <a:xfrm>
            <a:off x="4267200" y="3657600"/>
            <a:ext cx="716280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many versions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cross-platform or cross-browser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many combinations of data and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26510E-9845-458E-8360-EF228939BB00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46922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76300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What is the Job Title related to Test Automation?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292C5-C46F-9641-8986-3D82B41A2BF6}"/>
              </a:ext>
            </a:extLst>
          </p:cNvPr>
          <p:cNvSpPr/>
          <p:nvPr/>
        </p:nvSpPr>
        <p:spPr>
          <a:xfrm>
            <a:off x="457200" y="1361513"/>
            <a:ext cx="10782300" cy="2979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3600" dirty="0">
                <a:solidFill>
                  <a:srgbClr val="FF7769"/>
                </a:solidFill>
                <a:latin typeface="Trebuchet MS" panose="020B0703020202090204" pitchFamily="34" charset="0"/>
                <a:cs typeface="Arial" pitchFamily="34" charset="0"/>
              </a:rPr>
              <a:t>Test Automation Engineer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2000" i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based on ISTQB (International Organization in Software Testing)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r>
              <a:rPr lang="en-US" altLang="el-GR" sz="2400" u="sng" dirty="0">
                <a:solidFill>
                  <a:schemeClr val="accent1"/>
                </a:solidFill>
                <a:latin typeface="Trebuchet MS" panose="020B0703020202090204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www.istqb.org</a:t>
            </a:r>
            <a:endParaRPr lang="en-US" altLang="el-GR" sz="2400" u="sng" dirty="0">
              <a:solidFill>
                <a:schemeClr val="accent1"/>
              </a:solidFill>
              <a:latin typeface="Trebuchet MS" panose="020B0703020202090204" pitchFamily="34" charset="0"/>
              <a:cs typeface="Arial" pitchFamily="34" charset="0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defRPr/>
            </a:pPr>
            <a:br>
              <a:rPr lang="en-US" altLang="el-GR" sz="2400" dirty="0">
                <a:solidFill>
                  <a:srgbClr val="63727A"/>
                </a:solidFill>
                <a:latin typeface="Trebuchet MS" panose="020B0703020202090204" pitchFamily="34" charset="0"/>
                <a:cs typeface="Arial" pitchFamily="34" charset="0"/>
              </a:rPr>
            </a:b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Alternatively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the Job Title can also be:</a:t>
            </a:r>
            <a:endParaRPr lang="en-US" altLang="el-GR" sz="3600" dirty="0">
              <a:solidFill>
                <a:srgbClr val="3A729A"/>
              </a:solidFill>
              <a:latin typeface="Trebuchet MS" panose="020B0703020202090204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3BEB-FB99-4FA3-836C-E5E0C2CF75F1}"/>
              </a:ext>
            </a:extLst>
          </p:cNvPr>
          <p:cNvSpPr/>
          <p:nvPr/>
        </p:nvSpPr>
        <p:spPr>
          <a:xfrm>
            <a:off x="3600450" y="4409513"/>
            <a:ext cx="449580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Software Engineer in Test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QA Engineer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Arial" panose="020B0604020202020204" pitchFamily="34" charset="0"/>
              <a:buChar char="•"/>
              <a:defRPr/>
            </a:pP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QA Automation Engineer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D0465-A896-4CCF-BFB0-71C6BA63FC8B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1398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EC701040-D3F5-A645-936B-7E8B12AE7E7E}"/>
              </a:ext>
            </a:extLst>
          </p:cNvPr>
          <p:cNvSpPr txBox="1">
            <a:spLocks/>
          </p:cNvSpPr>
          <p:nvPr/>
        </p:nvSpPr>
        <p:spPr>
          <a:xfrm>
            <a:off x="1600200" y="0"/>
            <a:ext cx="8312150" cy="90804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BEFA"/>
                </a:solidFill>
                <a:latin typeface="Trebuchet MS" panose="020B0603020202020204" pitchFamily="34" charset="0"/>
              </a:rPr>
              <a:t>What is the role of a Test Automation Engineer?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A3BEB-FB99-4FA3-836C-E5E0C2CF75F1}"/>
              </a:ext>
            </a:extLst>
          </p:cNvPr>
          <p:cNvSpPr/>
          <p:nvPr/>
        </p:nvSpPr>
        <p:spPr>
          <a:xfrm>
            <a:off x="1905000" y="990600"/>
            <a:ext cx="9296400" cy="441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learn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application’s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business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analyze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and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write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test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cases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design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and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write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test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automation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scripts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use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test automation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frameworks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investigate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issues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in software as a result of testing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C1EF"/>
              </a:buClr>
              <a:buFont typeface="Wingdings" panose="05000000000000000000" pitchFamily="2" charset="2"/>
              <a:buChar char="ü"/>
              <a:defRPr/>
            </a:pP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work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with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analysts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and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software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</a:t>
            </a:r>
            <a:r>
              <a:rPr lang="en-US" altLang="el-GR" sz="2400" b="1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engineers</a:t>
            </a:r>
            <a:r>
              <a:rPr lang="en-US" altLang="el-GR" sz="2400" dirty="0">
                <a:solidFill>
                  <a:srgbClr val="3A729A"/>
                </a:solidFill>
                <a:latin typeface="Trebuchet MS" panose="020B0703020202090204" pitchFamily="34" charset="0"/>
                <a:cs typeface="Arial" pitchFamily="34" charset="0"/>
              </a:rPr>
              <a:t> to find solutions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05092-411D-4B6A-91AC-71E5C907F5D1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340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3478</TotalTime>
  <Words>744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Trebuchet MS</vt:lpstr>
      <vt:lpstr>Wingdings</vt:lpstr>
      <vt:lpstr>Parallax</vt:lpstr>
      <vt:lpstr>ΕΥΕλικτες μεθοδολογιες ανΑπτυξης λογισμικοΥ υπολογιστικΗς νΕφους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thank you</vt:lpstr>
    </vt:vector>
  </TitlesOfParts>
  <Company>INTRASOFT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PETROU Vasilios</dc:creator>
  <cp:lastModifiedBy>PETROU Vasilios</cp:lastModifiedBy>
  <cp:revision>103</cp:revision>
  <cp:lastPrinted>2019-03-19T10:12:56Z</cp:lastPrinted>
  <dcterms:created xsi:type="dcterms:W3CDTF">2019-11-24T21:29:23Z</dcterms:created>
  <dcterms:modified xsi:type="dcterms:W3CDTF">2020-10-26T22:56:12Z</dcterms:modified>
</cp:coreProperties>
</file>