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6"/>
  </p:notesMasterIdLst>
  <p:sldIdLst>
    <p:sldId id="256" r:id="rId2"/>
    <p:sldId id="257" r:id="rId3"/>
    <p:sldId id="258" r:id="rId4"/>
    <p:sldId id="259" r:id="rId5"/>
    <p:sldId id="260" r:id="rId6"/>
    <p:sldId id="261" r:id="rId7"/>
    <p:sldId id="264" r:id="rId8"/>
    <p:sldId id="262" r:id="rId9"/>
    <p:sldId id="263" r:id="rId10"/>
    <p:sldId id="265" r:id="rId11"/>
    <p:sldId id="268" r:id="rId12"/>
    <p:sldId id="266" r:id="rId13"/>
    <p:sldId id="267" r:id="rId14"/>
    <p:sldId id="269" r:id="rId15"/>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257" userDrawn="1">
          <p15:clr>
            <a:srgbClr val="A4A3A4"/>
          </p15:clr>
        </p15:guide>
        <p15:guide id="7" pos="7423" userDrawn="1">
          <p15:clr>
            <a:srgbClr val="A4A3A4"/>
          </p15:clr>
        </p15:guide>
        <p15:guide id="8" orient="horz" pos="2432" userDrawn="1">
          <p15:clr>
            <a:srgbClr val="A4A3A4"/>
          </p15:clr>
        </p15:guide>
        <p15:guide id="9" orient="horz" pos="1525" userDrawn="1">
          <p15:clr>
            <a:srgbClr val="A4A3A4"/>
          </p15:clr>
        </p15:guide>
        <p15:guide id="10" orient="horz" pos="3385" userDrawn="1">
          <p15:clr>
            <a:srgbClr val="A4A3A4"/>
          </p15:clr>
        </p15:guide>
        <p15:guide id="11" pos="1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OU Maria-Anna" initials="FM" lastIdx="21" clrIdx="0">
    <p:extLst>
      <p:ext uri="{19B8F6BF-5375-455C-9EA6-DF929625EA0E}">
        <p15:presenceInfo xmlns:p15="http://schemas.microsoft.com/office/powerpoint/2012/main" userId="S-1-5-21-910234651-2472166293-2568471742-13512" providerId="AD"/>
      </p:ext>
    </p:extLst>
  </p:cmAuthor>
  <p:cmAuthor id="2" name="YIALELIS Nicholas" initials="YN" lastIdx="7" clrIdx="1">
    <p:extLst>
      <p:ext uri="{19B8F6BF-5375-455C-9EA6-DF929625EA0E}">
        <p15:presenceInfo xmlns:p15="http://schemas.microsoft.com/office/powerpoint/2012/main" userId="S-1-5-21-2788770225-3767355608-264476496-2862" providerId="AD"/>
      </p:ext>
    </p:extLst>
  </p:cmAuthor>
  <p:cmAuthor id="3" name="PETROU Vasilios" initials="PV" lastIdx="1" clrIdx="2">
    <p:extLst>
      <p:ext uri="{19B8F6BF-5375-455C-9EA6-DF929625EA0E}">
        <p15:presenceInfo xmlns:p15="http://schemas.microsoft.com/office/powerpoint/2012/main" userId="S::vpetrou@intrasoft-intl.com::99a65bb1-f3e5-4a9e-a8c6-9b8eb411d8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A729A"/>
    <a:srgbClr val="FF7769"/>
    <a:srgbClr val="00C1EF"/>
    <a:srgbClr val="0061B9"/>
    <a:srgbClr val="6B7377"/>
    <a:srgbClr val="63727A"/>
    <a:srgbClr val="DBDFE2"/>
    <a:srgbClr val="B1BABF"/>
    <a:srgbClr val="E6E0EC"/>
    <a:srgbClr val="E7E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6391" autoAdjust="0"/>
  </p:normalViewPr>
  <p:slideViewPr>
    <p:cSldViewPr>
      <p:cViewPr varScale="1">
        <p:scale>
          <a:sx n="82" d="100"/>
          <a:sy n="82" d="100"/>
        </p:scale>
        <p:origin x="108" y="738"/>
      </p:cViewPr>
      <p:guideLst>
        <p:guide pos="257"/>
        <p:guide pos="7423"/>
        <p:guide orient="horz" pos="2432"/>
        <p:guide orient="horz" pos="1525"/>
        <p:guide orient="horz" pos="3385"/>
        <p:guide pos="179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8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D570748-4EC3-4140-98F3-73B8EAC5D0F8}" type="datetimeFigureOut">
              <a:rPr lang="en-GB" smtClean="0"/>
              <a:pPr/>
              <a:t>27/10/2020</a:t>
            </a:fld>
            <a:endParaRPr lang="en-GB"/>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ADFFCCF-F66D-4BF9-A92C-434375CDC91C}" type="slidenum">
              <a:rPr lang="en-GB" smtClean="0"/>
              <a:pPr/>
              <a:t>‹#›</a:t>
            </a:fld>
            <a:endParaRPr lang="en-GB"/>
          </a:p>
        </p:txBody>
      </p:sp>
    </p:spTree>
    <p:extLst>
      <p:ext uri="{BB962C8B-B14F-4D97-AF65-F5344CB8AC3E}">
        <p14:creationId xmlns:p14="http://schemas.microsoft.com/office/powerpoint/2010/main" val="205917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928997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47689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7852296"/>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610456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19000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2487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51413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943863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230549"/>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3" name="Picture 2" descr="A close up of a logo&#10;&#10;Description automatically generated">
            <a:extLst>
              <a:ext uri="{FF2B5EF4-FFF2-40B4-BE49-F238E27FC236}">
                <a16:creationId xmlns:a16="http://schemas.microsoft.com/office/drawing/2014/main" id="{E09A5EB5-5B91-9E44-999B-5AF05DD277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48"/>
            <a:ext cx="12192000" cy="6851904"/>
          </a:xfrm>
          <a:prstGeom prst="rect">
            <a:avLst/>
          </a:prstGeom>
        </p:spPr>
      </p:pic>
      <p:pic>
        <p:nvPicPr>
          <p:cNvPr id="4" name="Picture 3">
            <a:extLst>
              <a:ext uri="{FF2B5EF4-FFF2-40B4-BE49-F238E27FC236}">
                <a16:creationId xmlns:a16="http://schemas.microsoft.com/office/drawing/2014/main" id="{97AE11A5-2DD9-7646-B548-8AFE3B76025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1869" y="381000"/>
            <a:ext cx="3931063" cy="1243699"/>
          </a:xfrm>
          <a:prstGeom prst="rect">
            <a:avLst/>
          </a:prstGeom>
        </p:spPr>
      </p:pic>
    </p:spTree>
    <p:extLst>
      <p:ext uri="{BB962C8B-B14F-4D97-AF65-F5344CB8AC3E}">
        <p14:creationId xmlns:p14="http://schemas.microsoft.com/office/powerpoint/2010/main" val="428017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Διαφάνεια τίτλου">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D35254-DF5E-45DE-A79D-2D0A8C9BB4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cxnSp>
        <p:nvCxnSpPr>
          <p:cNvPr id="9" name="Straight Connector 8">
            <a:extLst>
              <a:ext uri="{FF2B5EF4-FFF2-40B4-BE49-F238E27FC236}">
                <a16:creationId xmlns:a16="http://schemas.microsoft.com/office/drawing/2014/main" id="{ACE4AC52-3CE9-4277-88BC-6A5FA87F141E}"/>
              </a:ext>
            </a:extLst>
          </p:cNvPr>
          <p:cNvCxnSpPr/>
          <p:nvPr userDrawn="1"/>
        </p:nvCxnSpPr>
        <p:spPr>
          <a:xfrm>
            <a:off x="0" y="3411748"/>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4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8218922"/>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3" name="Picture 2">
            <a:extLst>
              <a:ext uri="{FF2B5EF4-FFF2-40B4-BE49-F238E27FC236}">
                <a16:creationId xmlns:a16="http://schemas.microsoft.com/office/drawing/2014/main" id="{A32A8ACA-953C-A84B-9607-F68CC811BC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cxnSp>
        <p:nvCxnSpPr>
          <p:cNvPr id="4" name="Straight Connector 3">
            <a:extLst>
              <a:ext uri="{FF2B5EF4-FFF2-40B4-BE49-F238E27FC236}">
                <a16:creationId xmlns:a16="http://schemas.microsoft.com/office/drawing/2014/main" id="{A1C962B7-907B-324B-8527-540C64F36174}"/>
              </a:ext>
            </a:extLst>
          </p:cNvPr>
          <p:cNvCxnSpPr>
            <a:cxnSpLocks/>
          </p:cNvCxnSpPr>
          <p:nvPr userDrawn="1"/>
        </p:nvCxnSpPr>
        <p:spPr>
          <a:xfrm>
            <a:off x="0" y="3420374"/>
            <a:ext cx="12192000" cy="0"/>
          </a:xfrm>
          <a:prstGeom prst="line">
            <a:avLst/>
          </a:prstGeom>
          <a:ln w="19050">
            <a:solidFill>
              <a:srgbClr val="6372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55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5" name="Picture 4">
            <a:extLst>
              <a:ext uri="{FF2B5EF4-FFF2-40B4-BE49-F238E27FC236}">
                <a16:creationId xmlns:a16="http://schemas.microsoft.com/office/drawing/2014/main" id="{7B1287D1-B871-D743-8740-EE6A45C85F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cxnSp>
        <p:nvCxnSpPr>
          <p:cNvPr id="6" name="Straight Connector 5">
            <a:extLst>
              <a:ext uri="{FF2B5EF4-FFF2-40B4-BE49-F238E27FC236}">
                <a16:creationId xmlns:a16="http://schemas.microsoft.com/office/drawing/2014/main" id="{1FD09D13-B7A3-F941-BD54-3739C7015824}"/>
              </a:ext>
            </a:extLst>
          </p:cNvPr>
          <p:cNvCxnSpPr/>
          <p:nvPr userDrawn="1"/>
        </p:nvCxnSpPr>
        <p:spPr>
          <a:xfrm>
            <a:off x="0" y="3411748"/>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65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D222B7-F565-7948-9E81-15FF40A3CC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5" y="0"/>
            <a:ext cx="12191999" cy="6858000"/>
          </a:xfrm>
          <a:prstGeom prst="rect">
            <a:avLst/>
          </a:prstGeom>
        </p:spPr>
      </p:pic>
      <p:cxnSp>
        <p:nvCxnSpPr>
          <p:cNvPr id="10" name="Straight Connector 9">
            <a:extLst>
              <a:ext uri="{FF2B5EF4-FFF2-40B4-BE49-F238E27FC236}">
                <a16:creationId xmlns:a16="http://schemas.microsoft.com/office/drawing/2014/main" id="{49350859-C8FE-F444-B72A-1E8B292564D6}"/>
              </a:ext>
            </a:extLst>
          </p:cNvPr>
          <p:cNvCxnSpPr/>
          <p:nvPr userDrawn="1"/>
        </p:nvCxnSpPr>
        <p:spPr>
          <a:xfrm>
            <a:off x="0" y="3420374"/>
            <a:ext cx="12192000" cy="0"/>
          </a:xfrm>
          <a:prstGeom prst="line">
            <a:avLst/>
          </a:prstGeom>
          <a:ln w="19050">
            <a:solidFill>
              <a:srgbClr val="00C1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59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spTree>
    <p:extLst>
      <p:ext uri="{BB962C8B-B14F-4D97-AF65-F5344CB8AC3E}">
        <p14:creationId xmlns:p14="http://schemas.microsoft.com/office/powerpoint/2010/main" val="250821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83174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362567"/>
      </p:ext>
    </p:extLst>
  </p:cSld>
  <p:clrMapOvr>
    <a:masterClrMapping/>
  </p:clrMapOvr>
  <p:hf sldNum="0" hd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851688"/>
      </p:ext>
    </p:extLst>
  </p:cSld>
  <p:clrMapOvr>
    <a:masterClrMapping/>
  </p:clrMapOvr>
  <p:hf sldNum="0" hd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68759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Rectangle 4">
            <a:extLst>
              <a:ext uri="{FF2B5EF4-FFF2-40B4-BE49-F238E27FC236}">
                <a16:creationId xmlns:a16="http://schemas.microsoft.com/office/drawing/2014/main" id="{A15EED55-3DD3-487B-B4A6-A94DFB60BA65}"/>
              </a:ext>
            </a:extLst>
          </p:cNvPr>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sp>
        <p:nvSpPr>
          <p:cNvPr id="6" name="Rectangle 5">
            <a:extLst>
              <a:ext uri="{FF2B5EF4-FFF2-40B4-BE49-F238E27FC236}">
                <a16:creationId xmlns:a16="http://schemas.microsoft.com/office/drawing/2014/main" id="{EBB54ED8-D8BC-4E8D-9121-E4F2B58AC488}"/>
              </a:ext>
            </a:extLst>
          </p:cNvPr>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7" name="Picture 6">
            <a:extLst>
              <a:ext uri="{FF2B5EF4-FFF2-40B4-BE49-F238E27FC236}">
                <a16:creationId xmlns:a16="http://schemas.microsoft.com/office/drawing/2014/main" id="{3B8F8BA3-CCF1-4703-9B63-E2FD8F3529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8658" y="148405"/>
            <a:ext cx="1833871" cy="580195"/>
          </a:xfrm>
          <a:prstGeom prst="rect">
            <a:avLst/>
          </a:prstGeom>
        </p:spPr>
      </p:pic>
      <p:cxnSp>
        <p:nvCxnSpPr>
          <p:cNvPr id="8" name="Straight Connector 7">
            <a:extLst>
              <a:ext uri="{FF2B5EF4-FFF2-40B4-BE49-F238E27FC236}">
                <a16:creationId xmlns:a16="http://schemas.microsoft.com/office/drawing/2014/main" id="{50E34B97-DD6E-4A47-8CE8-8B04512B94EC}"/>
              </a:ext>
            </a:extLst>
          </p:cNvPr>
          <p:cNvCxnSpPr/>
          <p:nvPr userDrawn="1"/>
        </p:nvCxnSpPr>
        <p:spPr>
          <a:xfrm>
            <a:off x="0" y="898805"/>
            <a:ext cx="12192000" cy="0"/>
          </a:xfrm>
          <a:prstGeom prst="line">
            <a:avLst/>
          </a:prstGeom>
          <a:ln w="12700">
            <a:solidFill>
              <a:srgbClr val="63727A">
                <a:alpha val="50196"/>
              </a:srgb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2A419A-B2B1-445D-B51F-6603C2395E1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385" b="62645"/>
          <a:stretch/>
        </p:blipFill>
        <p:spPr>
          <a:xfrm>
            <a:off x="9677400" y="4979127"/>
            <a:ext cx="2514600" cy="1878873"/>
          </a:xfrm>
          <a:prstGeom prst="rect">
            <a:avLst/>
          </a:prstGeom>
        </p:spPr>
      </p:pic>
    </p:spTree>
    <p:extLst>
      <p:ext uri="{BB962C8B-B14F-4D97-AF65-F5344CB8AC3E}">
        <p14:creationId xmlns:p14="http://schemas.microsoft.com/office/powerpoint/2010/main" val="255044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735596"/>
      </p:ext>
    </p:extLst>
  </p:cSld>
  <p:clrMapOvr>
    <a:masterClrMapping/>
  </p:clrMapOvr>
  <p:hf sldNum="0" hd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089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38355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659" r:id="rId20"/>
    <p:sldLayoutId id="2147483660" r:id="rId21"/>
    <p:sldLayoutId id="2147483665" r:id="rId22"/>
    <p:sldLayoutId id="2147483663"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67A3-D036-4230-80B2-45D42C80CCC6}"/>
              </a:ext>
            </a:extLst>
          </p:cNvPr>
          <p:cNvSpPr>
            <a:spLocks noGrp="1"/>
          </p:cNvSpPr>
          <p:nvPr>
            <p:ph type="ctrTitle"/>
          </p:nvPr>
        </p:nvSpPr>
        <p:spPr>
          <a:xfrm>
            <a:off x="2529574" y="2030963"/>
            <a:ext cx="8791575" cy="1242624"/>
          </a:xfrm>
        </p:spPr>
        <p:txBody>
          <a:bodyPr>
            <a:normAutofit/>
          </a:bodyPr>
          <a:lstStyle/>
          <a:p>
            <a:pPr algn="l"/>
            <a:r>
              <a:rPr lang="el-GR" sz="3600" cap="all" dirty="0">
                <a:latin typeface="Calibri Light" panose="020F0302020204030204" pitchFamily="34" charset="0"/>
                <a:cs typeface="Calibri Light" panose="020F0302020204030204" pitchFamily="34" charset="0"/>
              </a:rPr>
              <a:t>ΕΥΕλικτες μεθοδολογιες ανΑπτυξης λογισμικοΥ υπολογιστικΗς νΕφους</a:t>
            </a:r>
            <a:endParaRPr lang="en-US" sz="3600" cap="all" dirty="0">
              <a:latin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7EDF103F-9280-4291-814A-46D0E47DE7B4}"/>
              </a:ext>
            </a:extLst>
          </p:cNvPr>
          <p:cNvSpPr>
            <a:spLocks noGrp="1"/>
          </p:cNvSpPr>
          <p:nvPr>
            <p:ph type="subTitle" idx="1"/>
          </p:nvPr>
        </p:nvSpPr>
        <p:spPr>
          <a:xfrm>
            <a:off x="2529574" y="3365664"/>
            <a:ext cx="8791575" cy="652720"/>
          </a:xfrm>
        </p:spPr>
        <p:txBody>
          <a:bodyPr>
            <a:normAutofit/>
          </a:bodyPr>
          <a:lstStyle/>
          <a:p>
            <a:pPr algn="l"/>
            <a:r>
              <a:rPr lang="el-GR" sz="2800" cap="all" dirty="0">
                <a:solidFill>
                  <a:srgbClr val="0070C0"/>
                </a:solidFill>
                <a:latin typeface="Calibri Light" panose="020F0302020204030204" pitchFamily="34" charset="0"/>
                <a:cs typeface="Calibri Light" panose="020F0302020204030204" pitchFamily="34" charset="0"/>
              </a:rPr>
              <a:t>ΔΕ3: ΣυνεχΗς ΟλοκλΗρωση και ΕυΕλικτος Ελεγχος</a:t>
            </a:r>
          </a:p>
        </p:txBody>
      </p:sp>
      <p:sp>
        <p:nvSpPr>
          <p:cNvPr id="8" name="Title 1">
            <a:extLst>
              <a:ext uri="{FF2B5EF4-FFF2-40B4-BE49-F238E27FC236}">
                <a16:creationId xmlns:a16="http://schemas.microsoft.com/office/drawing/2014/main" id="{A63DFD86-CA32-4A02-BD7D-D5DBCAA17293}"/>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
        <p:nvSpPr>
          <p:cNvPr id="9" name="Subtitle 2">
            <a:extLst>
              <a:ext uri="{FF2B5EF4-FFF2-40B4-BE49-F238E27FC236}">
                <a16:creationId xmlns:a16="http://schemas.microsoft.com/office/drawing/2014/main" id="{E7A64C18-A641-478C-A4C2-EE1FD1BCA370}"/>
              </a:ext>
            </a:extLst>
          </p:cNvPr>
          <p:cNvSpPr txBox="1">
            <a:spLocks/>
          </p:cNvSpPr>
          <p:nvPr/>
        </p:nvSpPr>
        <p:spPr>
          <a:xfrm>
            <a:off x="3865418" y="4622731"/>
            <a:ext cx="6790141" cy="78903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4000" cap="none" dirty="0">
                <a:solidFill>
                  <a:schemeClr val="accent5">
                    <a:lumMod val="75000"/>
                  </a:schemeClr>
                </a:solidFill>
                <a:latin typeface="Calibri Light" panose="020F0302020204030204" pitchFamily="34" charset="0"/>
                <a:cs typeface="Calibri Light" panose="020F0302020204030204" pitchFamily="34" charset="0"/>
              </a:rPr>
              <a:t>User Stories &amp; Use Cases</a:t>
            </a:r>
          </a:p>
        </p:txBody>
      </p:sp>
      <p:pic>
        <p:nvPicPr>
          <p:cNvPr id="1034" name="Picture 10" descr="Πανεπιστήμιο Μακεδονίας">
            <a:extLst>
              <a:ext uri="{FF2B5EF4-FFF2-40B4-BE49-F238E27FC236}">
                <a16:creationId xmlns:a16="http://schemas.microsoft.com/office/drawing/2014/main" id="{E55BFE17-8FD7-46B7-BF42-074FF0FE2A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9574" y="687204"/>
            <a:ext cx="2117063" cy="12426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Πλατφόρμα elearning Κέντρου δια βίου μάθησης Πανεπιστημίου Μακεδονίας">
            <a:extLst>
              <a:ext uri="{FF2B5EF4-FFF2-40B4-BE49-F238E27FC236}">
                <a16:creationId xmlns:a16="http://schemas.microsoft.com/office/drawing/2014/main" id="{21634972-BCFC-4863-A281-20919F1B1F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59"/>
          <a:stretch/>
        </p:blipFill>
        <p:spPr bwMode="auto">
          <a:xfrm>
            <a:off x="4873202" y="742836"/>
            <a:ext cx="2445596" cy="119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24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A4AE-5B2B-4C3F-AFEF-E0965139F0DB}"/>
              </a:ext>
            </a:extLst>
          </p:cNvPr>
          <p:cNvSpPr>
            <a:spLocks noGrp="1"/>
          </p:cNvSpPr>
          <p:nvPr>
            <p:ph type="title"/>
          </p:nvPr>
        </p:nvSpPr>
        <p:spPr>
          <a:xfrm>
            <a:off x="1484311" y="685800"/>
            <a:ext cx="10018713" cy="471197"/>
          </a:xfrm>
        </p:spPr>
        <p:txBody>
          <a:bodyPr>
            <a:normAutofit/>
          </a:bodyPr>
          <a:lstStyle/>
          <a:p>
            <a:r>
              <a:rPr lang="en-US" sz="2400" cap="none" dirty="0">
                <a:latin typeface="Calibri Light" panose="020F0302020204030204" pitchFamily="34" charset="0"/>
                <a:cs typeface="Calibri Light" panose="020F0302020204030204" pitchFamily="34" charset="0"/>
              </a:rPr>
              <a:t>Use Case Example (with an indicative template)</a:t>
            </a:r>
          </a:p>
        </p:txBody>
      </p:sp>
      <p:graphicFrame>
        <p:nvGraphicFramePr>
          <p:cNvPr id="3" name="Table 2">
            <a:extLst>
              <a:ext uri="{FF2B5EF4-FFF2-40B4-BE49-F238E27FC236}">
                <a16:creationId xmlns:a16="http://schemas.microsoft.com/office/drawing/2014/main" id="{C1F2F889-90F3-4ABA-8CDC-30947EDBCF84}"/>
              </a:ext>
            </a:extLst>
          </p:cNvPr>
          <p:cNvGraphicFramePr>
            <a:graphicFrameLocks noGrp="1"/>
          </p:cNvGraphicFramePr>
          <p:nvPr/>
        </p:nvGraphicFramePr>
        <p:xfrm>
          <a:off x="1399412" y="1522274"/>
          <a:ext cx="3610947" cy="3954793"/>
        </p:xfrm>
        <a:graphic>
          <a:graphicData uri="http://schemas.openxmlformats.org/drawingml/2006/table">
            <a:tbl>
              <a:tblPr/>
              <a:tblGrid>
                <a:gridCol w="858592">
                  <a:extLst>
                    <a:ext uri="{9D8B030D-6E8A-4147-A177-3AD203B41FA5}">
                      <a16:colId xmlns:a16="http://schemas.microsoft.com/office/drawing/2014/main" val="3300010485"/>
                    </a:ext>
                  </a:extLst>
                </a:gridCol>
                <a:gridCol w="2752355">
                  <a:extLst>
                    <a:ext uri="{9D8B030D-6E8A-4147-A177-3AD203B41FA5}">
                      <a16:colId xmlns:a16="http://schemas.microsoft.com/office/drawing/2014/main" val="2844293481"/>
                    </a:ext>
                  </a:extLst>
                </a:gridCol>
              </a:tblGrid>
              <a:tr h="392264">
                <a:tc>
                  <a:txBody>
                    <a:bodyPr/>
                    <a:lstStyle/>
                    <a:p>
                      <a:pPr fontAlgn="base"/>
                      <a:r>
                        <a:rPr lang="en-US" sz="1200" b="1">
                          <a:solidFill>
                            <a:schemeClr val="accent1">
                              <a:lumMod val="50000"/>
                            </a:schemeClr>
                          </a:solidFill>
                          <a:effectLst/>
                          <a:latin typeface="Calibri Light" panose="020F0302020204030204" pitchFamily="34" charset="0"/>
                          <a:cs typeface="Calibri Light" panose="020F0302020204030204" pitchFamily="34" charset="0"/>
                        </a:rPr>
                        <a:t>Name</a:t>
                      </a:r>
                      <a:endParaRPr lang="en-US" sz="1200">
                        <a:solidFill>
                          <a:schemeClr val="accent1">
                            <a:lumMod val="50000"/>
                          </a:schemeClr>
                        </a:solidFill>
                        <a:effectLst/>
                        <a:latin typeface="Calibri Light" panose="020F0302020204030204" pitchFamily="34" charset="0"/>
                        <a:cs typeface="Calibri Light" panose="020F0302020204030204" pitchFamily="34" charset="0"/>
                      </a:endParaRPr>
                    </a:p>
                  </a:txBody>
                  <a:tcPr marL="71986" marR="71986" marT="71986" marB="7198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ase"/>
                      <a:r>
                        <a:rPr lang="en-US" sz="1200" b="1" dirty="0">
                          <a:solidFill>
                            <a:schemeClr val="accent1">
                              <a:lumMod val="50000"/>
                            </a:schemeClr>
                          </a:solidFill>
                          <a:effectLst/>
                          <a:latin typeface="Calibri Light" panose="020F0302020204030204" pitchFamily="34" charset="0"/>
                          <a:cs typeface="Calibri Light" panose="020F0302020204030204" pitchFamily="34" charset="0"/>
                        </a:rPr>
                        <a:t>UC1: Search and Replace</a:t>
                      </a:r>
                      <a:endParaRPr lang="en-US" sz="1200" dirty="0">
                        <a:solidFill>
                          <a:schemeClr val="accent1">
                            <a:lumMod val="50000"/>
                          </a:schemeClr>
                        </a:solidFill>
                        <a:effectLst/>
                        <a:latin typeface="Calibri Light" panose="020F0302020204030204" pitchFamily="34" charset="0"/>
                        <a:cs typeface="Calibri Light" panose="020F0302020204030204" pitchFamily="34" charset="0"/>
                      </a:endParaRPr>
                    </a:p>
                  </a:txBody>
                  <a:tcPr marL="71986" marR="71986" marT="71986" marB="7198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40072893"/>
                  </a:ext>
                </a:extLst>
              </a:tr>
              <a:tr h="623763">
                <a:tc>
                  <a:txBody>
                    <a:bodyPr/>
                    <a:lstStyle/>
                    <a:p>
                      <a:pPr fontAlgn="base"/>
                      <a:r>
                        <a:rPr lang="en-US" sz="1200">
                          <a:solidFill>
                            <a:schemeClr val="accent1">
                              <a:lumMod val="50000"/>
                            </a:schemeClr>
                          </a:solidFill>
                          <a:effectLst/>
                          <a:latin typeface="Calibri Light" panose="020F0302020204030204" pitchFamily="34" charset="0"/>
                          <a:cs typeface="Calibri Light" panose="020F0302020204030204" pitchFamily="34" charset="0"/>
                        </a:rPr>
                        <a:t>Summary</a:t>
                      </a:r>
                    </a:p>
                  </a:txBody>
                  <a:tcPr marL="71986" marR="71986" marT="71986" marB="7198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ase"/>
                      <a:r>
                        <a:rPr lang="en-US" sz="1200" dirty="0">
                          <a:solidFill>
                            <a:schemeClr val="accent1">
                              <a:lumMod val="50000"/>
                            </a:schemeClr>
                          </a:solidFill>
                          <a:effectLst/>
                          <a:latin typeface="Calibri Light" panose="020F0302020204030204" pitchFamily="34" charset="0"/>
                          <a:cs typeface="Calibri Light" panose="020F0302020204030204" pitchFamily="34" charset="0"/>
                        </a:rPr>
                        <a:t>All occurrences of a search term are replaced with replacement text.</a:t>
                      </a:r>
                    </a:p>
                  </a:txBody>
                  <a:tcPr marL="71986" marR="71986" marT="71986" marB="7198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42838998"/>
                  </a:ext>
                </a:extLst>
              </a:tr>
              <a:tr h="2938766">
                <a:tc>
                  <a:txBody>
                    <a:bodyPr/>
                    <a:lstStyle/>
                    <a:p>
                      <a:pPr fontAlgn="base"/>
                      <a:r>
                        <a:rPr lang="en-US" sz="1200">
                          <a:solidFill>
                            <a:schemeClr val="accent1">
                              <a:lumMod val="50000"/>
                            </a:schemeClr>
                          </a:solidFill>
                          <a:effectLst/>
                          <a:latin typeface="Calibri Light" panose="020F0302020204030204" pitchFamily="34" charset="0"/>
                          <a:cs typeface="Calibri Light" panose="020F0302020204030204" pitchFamily="34" charset="0"/>
                        </a:rPr>
                        <a:t>Rationale</a:t>
                      </a:r>
                    </a:p>
                  </a:txBody>
                  <a:tcPr marL="71986" marR="71986" marT="71986" marB="7198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ase"/>
                      <a:r>
                        <a:rPr lang="en-US" sz="1200" dirty="0">
                          <a:solidFill>
                            <a:schemeClr val="accent1">
                              <a:lumMod val="50000"/>
                            </a:schemeClr>
                          </a:solidFill>
                          <a:effectLst/>
                          <a:latin typeface="Calibri Light" panose="020F0302020204030204" pitchFamily="34" charset="0"/>
                          <a:cs typeface="Calibri Light" panose="020F0302020204030204" pitchFamily="34" charset="0"/>
                        </a:rPr>
                        <a:t>While editing a document, many users find that there is text somewhere in the file being edited that needs to be replaced, but searching for it manually by looking through the entire document is time-consuming and ineffective. The search-and-replace function allows the user to find it automatically and replace it with specified text. Sometimes this term is repeated in many places and needs to be replaced. At other times, only the first occurrence should be replaced. The user may also wish to simply find the location of that text without replacing it.</a:t>
                      </a:r>
                    </a:p>
                  </a:txBody>
                  <a:tcPr marL="71986" marR="71986" marT="71986" marB="7198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20347495"/>
                  </a:ext>
                </a:extLst>
              </a:tr>
            </a:tbl>
          </a:graphicData>
        </a:graphic>
      </p:graphicFrame>
      <p:graphicFrame>
        <p:nvGraphicFramePr>
          <p:cNvPr id="4" name="Table 3">
            <a:extLst>
              <a:ext uri="{FF2B5EF4-FFF2-40B4-BE49-F238E27FC236}">
                <a16:creationId xmlns:a16="http://schemas.microsoft.com/office/drawing/2014/main" id="{9A80FCD0-BDD6-462A-BA40-11CECB29BFDD}"/>
              </a:ext>
            </a:extLst>
          </p:cNvPr>
          <p:cNvGraphicFramePr>
            <a:graphicFrameLocks noGrp="1"/>
          </p:cNvGraphicFramePr>
          <p:nvPr/>
        </p:nvGraphicFramePr>
        <p:xfrm>
          <a:off x="5010359" y="1522273"/>
          <a:ext cx="3443172" cy="3954792"/>
        </p:xfrm>
        <a:graphic>
          <a:graphicData uri="http://schemas.openxmlformats.org/drawingml/2006/table">
            <a:tbl>
              <a:tblPr/>
              <a:tblGrid>
                <a:gridCol w="827428">
                  <a:extLst>
                    <a:ext uri="{9D8B030D-6E8A-4147-A177-3AD203B41FA5}">
                      <a16:colId xmlns:a16="http://schemas.microsoft.com/office/drawing/2014/main" val="2971765283"/>
                    </a:ext>
                  </a:extLst>
                </a:gridCol>
                <a:gridCol w="2615744">
                  <a:extLst>
                    <a:ext uri="{9D8B030D-6E8A-4147-A177-3AD203B41FA5}">
                      <a16:colId xmlns:a16="http://schemas.microsoft.com/office/drawing/2014/main" val="528492250"/>
                    </a:ext>
                  </a:extLst>
                </a:gridCol>
              </a:tblGrid>
              <a:tr h="392444">
                <a:tc>
                  <a:txBody>
                    <a:bodyPr/>
                    <a:lstStyle/>
                    <a:p>
                      <a:pPr fontAlgn="base"/>
                      <a:r>
                        <a:rPr lang="en-US" sz="1200" dirty="0">
                          <a:solidFill>
                            <a:schemeClr val="accent1">
                              <a:lumMod val="50000"/>
                            </a:schemeClr>
                          </a:solidFill>
                          <a:effectLst/>
                          <a:latin typeface="Calibri Light" panose="020F0302020204030204" pitchFamily="34" charset="0"/>
                          <a:cs typeface="Calibri Light" panose="020F0302020204030204" pitchFamily="34" charset="0"/>
                        </a:rPr>
                        <a:t>Users</a:t>
                      </a:r>
                    </a:p>
                  </a:txBody>
                  <a:tcPr marL="93994" marR="93994" marT="93994" marB="93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ase"/>
                      <a:r>
                        <a:rPr lang="en-US" sz="1200" dirty="0">
                          <a:solidFill>
                            <a:schemeClr val="accent1">
                              <a:lumMod val="50000"/>
                            </a:schemeClr>
                          </a:solidFill>
                          <a:effectLst/>
                          <a:latin typeface="Calibri Light" panose="020F0302020204030204" pitchFamily="34" charset="0"/>
                          <a:cs typeface="Calibri Light" panose="020F0302020204030204" pitchFamily="34" charset="0"/>
                        </a:rPr>
                        <a:t>All users</a:t>
                      </a:r>
                    </a:p>
                  </a:txBody>
                  <a:tcPr marL="93994" marR="93994" marT="93994" marB="93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10156865"/>
                  </a:ext>
                </a:extLst>
              </a:tr>
              <a:tr h="620704">
                <a:tc>
                  <a:txBody>
                    <a:bodyPr/>
                    <a:lstStyle/>
                    <a:p>
                      <a:pPr fontAlgn="base"/>
                      <a:r>
                        <a:rPr lang="en-US" sz="1200" dirty="0">
                          <a:solidFill>
                            <a:schemeClr val="accent1">
                              <a:lumMod val="50000"/>
                            </a:schemeClr>
                          </a:solidFill>
                          <a:effectLst/>
                          <a:latin typeface="Calibri Light" panose="020F0302020204030204" pitchFamily="34" charset="0"/>
                          <a:cs typeface="Calibri Light" panose="020F0302020204030204" pitchFamily="34" charset="0"/>
                        </a:rPr>
                        <a:t>Preconditions</a:t>
                      </a:r>
                    </a:p>
                  </a:txBody>
                  <a:tcPr marL="93994" marR="93994" marT="93994" marB="93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ase"/>
                      <a:r>
                        <a:rPr lang="en-US" sz="1200" dirty="0">
                          <a:solidFill>
                            <a:schemeClr val="accent1">
                              <a:lumMod val="50000"/>
                            </a:schemeClr>
                          </a:solidFill>
                          <a:effectLst/>
                          <a:latin typeface="Calibri Light" panose="020F0302020204030204" pitchFamily="34" charset="0"/>
                          <a:cs typeface="Calibri Light" panose="020F0302020204030204" pitchFamily="34" charset="0"/>
                        </a:rPr>
                        <a:t>A document is loaded and being edited.</a:t>
                      </a:r>
                    </a:p>
                  </a:txBody>
                  <a:tcPr marL="93994" marR="93994" marT="93994" marB="93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80410808"/>
                  </a:ext>
                </a:extLst>
              </a:tr>
              <a:tr h="2941644">
                <a:tc>
                  <a:txBody>
                    <a:bodyPr/>
                    <a:lstStyle/>
                    <a:p>
                      <a:pPr fontAlgn="base"/>
                      <a:r>
                        <a:rPr lang="en-US" sz="1200" dirty="0">
                          <a:solidFill>
                            <a:schemeClr val="accent1">
                              <a:lumMod val="50000"/>
                            </a:schemeClr>
                          </a:solidFill>
                          <a:effectLst/>
                          <a:latin typeface="Calibri Light" panose="020F0302020204030204" pitchFamily="34" charset="0"/>
                          <a:cs typeface="Calibri Light" panose="020F0302020204030204" pitchFamily="34" charset="0"/>
                        </a:rPr>
                        <a:t>Basic Course of Events</a:t>
                      </a:r>
                    </a:p>
                  </a:txBody>
                  <a:tcPr marL="93994" marR="93994" marT="93994" marB="93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ase">
                        <a:buFont typeface="+mj-lt"/>
                        <a:buAutoNum type="arabicPeriod"/>
                      </a:pPr>
                      <a:r>
                        <a:rPr lang="en-US" sz="1200" dirty="0">
                          <a:solidFill>
                            <a:schemeClr val="accent1">
                              <a:lumMod val="50000"/>
                            </a:schemeClr>
                          </a:solidFill>
                          <a:effectLst/>
                          <a:latin typeface="Calibri Light" panose="020F0302020204030204" pitchFamily="34" charset="0"/>
                          <a:cs typeface="Calibri Light" panose="020F0302020204030204" pitchFamily="34" charset="0"/>
                        </a:rPr>
                        <a:t>The user indicates that the software is to perform a search-and-replace in the document.</a:t>
                      </a:r>
                    </a:p>
                    <a:p>
                      <a:pPr fontAlgn="base">
                        <a:buFont typeface="+mj-lt"/>
                        <a:buAutoNum type="arabicPeriod"/>
                      </a:pPr>
                      <a:r>
                        <a:rPr lang="en-US" sz="1200" dirty="0">
                          <a:solidFill>
                            <a:schemeClr val="accent1">
                              <a:lumMod val="50000"/>
                            </a:schemeClr>
                          </a:solidFill>
                          <a:effectLst/>
                          <a:latin typeface="Calibri Light" panose="020F0302020204030204" pitchFamily="34" charset="0"/>
                          <a:cs typeface="Calibri Light" panose="020F0302020204030204" pitchFamily="34" charset="0"/>
                        </a:rPr>
                        <a:t>The software responds by requesting the search term and the replacement text.</a:t>
                      </a:r>
                    </a:p>
                    <a:p>
                      <a:pPr fontAlgn="base">
                        <a:buFont typeface="+mj-lt"/>
                        <a:buAutoNum type="arabicPeriod"/>
                      </a:pPr>
                      <a:r>
                        <a:rPr lang="en-US" sz="1200" dirty="0">
                          <a:solidFill>
                            <a:schemeClr val="accent1">
                              <a:lumMod val="50000"/>
                            </a:schemeClr>
                          </a:solidFill>
                          <a:effectLst/>
                          <a:latin typeface="Calibri Light" panose="020F0302020204030204" pitchFamily="34" charset="0"/>
                          <a:cs typeface="Calibri Light" panose="020F0302020204030204" pitchFamily="34" charset="0"/>
                        </a:rPr>
                        <a:t>The user inputs the search term and replacement text and indicates that all occurrences are to be replaced.</a:t>
                      </a:r>
                    </a:p>
                    <a:p>
                      <a:pPr fontAlgn="base">
                        <a:buFont typeface="+mj-lt"/>
                        <a:buAutoNum type="arabicPeriod"/>
                      </a:pPr>
                      <a:r>
                        <a:rPr lang="en-US" sz="1200" dirty="0">
                          <a:solidFill>
                            <a:schemeClr val="accent1">
                              <a:lumMod val="50000"/>
                            </a:schemeClr>
                          </a:solidFill>
                          <a:effectLst/>
                          <a:latin typeface="Calibri Light" panose="020F0302020204030204" pitchFamily="34" charset="0"/>
                          <a:cs typeface="Calibri Light" panose="020F0302020204030204" pitchFamily="34" charset="0"/>
                        </a:rPr>
                        <a:t>The software replaces all occurrences of the search term with the replacement text.</a:t>
                      </a:r>
                    </a:p>
                  </a:txBody>
                  <a:tcPr marL="93994" marR="93994" marT="93994" marB="93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5827626"/>
                  </a:ext>
                </a:extLst>
              </a:tr>
            </a:tbl>
          </a:graphicData>
        </a:graphic>
      </p:graphicFrame>
      <p:graphicFrame>
        <p:nvGraphicFramePr>
          <p:cNvPr id="5" name="Table 4">
            <a:extLst>
              <a:ext uri="{FF2B5EF4-FFF2-40B4-BE49-F238E27FC236}">
                <a16:creationId xmlns:a16="http://schemas.microsoft.com/office/drawing/2014/main" id="{BD7358AD-1E62-44D6-8357-433F25E0B0AA}"/>
              </a:ext>
            </a:extLst>
          </p:cNvPr>
          <p:cNvGraphicFramePr>
            <a:graphicFrameLocks noGrp="1"/>
          </p:cNvGraphicFramePr>
          <p:nvPr/>
        </p:nvGraphicFramePr>
        <p:xfrm>
          <a:off x="8453531" y="1522274"/>
          <a:ext cx="3610948" cy="4630380"/>
        </p:xfrm>
        <a:graphic>
          <a:graphicData uri="http://schemas.openxmlformats.org/drawingml/2006/table">
            <a:tbl>
              <a:tblPr/>
              <a:tblGrid>
                <a:gridCol w="1051316">
                  <a:extLst>
                    <a:ext uri="{9D8B030D-6E8A-4147-A177-3AD203B41FA5}">
                      <a16:colId xmlns:a16="http://schemas.microsoft.com/office/drawing/2014/main" val="797579005"/>
                    </a:ext>
                  </a:extLst>
                </a:gridCol>
                <a:gridCol w="2559632">
                  <a:extLst>
                    <a:ext uri="{9D8B030D-6E8A-4147-A177-3AD203B41FA5}">
                      <a16:colId xmlns:a16="http://schemas.microsoft.com/office/drawing/2014/main" val="2614154268"/>
                    </a:ext>
                  </a:extLst>
                </a:gridCol>
              </a:tblGrid>
              <a:tr h="3073665">
                <a:tc>
                  <a:txBody>
                    <a:bodyPr/>
                    <a:lstStyle/>
                    <a:p>
                      <a:pPr fontAlgn="base"/>
                      <a:r>
                        <a:rPr lang="en-US" sz="1200" dirty="0">
                          <a:solidFill>
                            <a:schemeClr val="accent1">
                              <a:lumMod val="50000"/>
                            </a:schemeClr>
                          </a:solidFill>
                          <a:effectLst/>
                          <a:latin typeface="Calibri Light" panose="020F0302020204030204" pitchFamily="34" charset="0"/>
                          <a:cs typeface="Calibri Light" panose="020F0302020204030204" pitchFamily="34" charset="0"/>
                        </a:rPr>
                        <a:t>Alternative Paths</a:t>
                      </a:r>
                    </a:p>
                  </a:txBody>
                  <a:tcPr marL="60315" marR="60315" marT="60315" marB="603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ase">
                        <a:buFont typeface="+mj-lt"/>
                        <a:buAutoNum type="arabicPeriod"/>
                      </a:pPr>
                      <a:r>
                        <a:rPr lang="en-US" sz="1200" dirty="0">
                          <a:solidFill>
                            <a:schemeClr val="accent1">
                              <a:lumMod val="50000"/>
                            </a:schemeClr>
                          </a:solidFill>
                          <a:effectLst/>
                          <a:latin typeface="Calibri Light" panose="020F0302020204030204" pitchFamily="34" charset="0"/>
                          <a:cs typeface="Calibri Light" panose="020F0302020204030204" pitchFamily="34" charset="0"/>
                        </a:rPr>
                        <a:t>In Step 3, the user indicates that only the first occurrence is to be replaced. In this case, the software finds the first occurrence of the search term in the document being edited and replaces it with the replacement text. The postcondition state is identical, except only the first occurrence is replaced, and the replacement text is highlighted.</a:t>
                      </a:r>
                    </a:p>
                    <a:p>
                      <a:pPr fontAlgn="base">
                        <a:buFont typeface="+mj-lt"/>
                        <a:buAutoNum type="arabicPeriod"/>
                      </a:pPr>
                      <a:r>
                        <a:rPr lang="en-US" sz="1200" dirty="0">
                          <a:solidFill>
                            <a:schemeClr val="accent1">
                              <a:lumMod val="50000"/>
                            </a:schemeClr>
                          </a:solidFill>
                          <a:effectLst/>
                          <a:latin typeface="Calibri Light" panose="020F0302020204030204" pitchFamily="34" charset="0"/>
                          <a:cs typeface="Calibri Light" panose="020F0302020204030204" pitchFamily="34" charset="0"/>
                        </a:rPr>
                        <a:t>In Step 3, the user indicates that the software is only to search and not replace, and does not specify replacement text. In this case, the software highlights the first occurrence of the search term and the use case ends.</a:t>
                      </a:r>
                    </a:p>
                    <a:p>
                      <a:pPr fontAlgn="base">
                        <a:buFont typeface="+mj-lt"/>
                        <a:buAutoNum type="arabicPeriod"/>
                      </a:pPr>
                      <a:r>
                        <a:rPr lang="en-US" sz="1200" dirty="0">
                          <a:solidFill>
                            <a:schemeClr val="accent1">
                              <a:lumMod val="50000"/>
                            </a:schemeClr>
                          </a:solidFill>
                          <a:effectLst/>
                          <a:latin typeface="Calibri Light" panose="020F0302020204030204" pitchFamily="34" charset="0"/>
                          <a:cs typeface="Calibri Light" panose="020F0302020204030204" pitchFamily="34" charset="0"/>
                        </a:rPr>
                        <a:t>The user may decide to abort the search-and-replace operation at any time during Steps 1, 2, or 3. In this case, the software returns to the precondition state.</a:t>
                      </a:r>
                    </a:p>
                  </a:txBody>
                  <a:tcPr marL="60315" marR="60315" marT="60315" marB="603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29440633"/>
                  </a:ext>
                </a:extLst>
              </a:tr>
              <a:tr h="468046">
                <a:tc>
                  <a:txBody>
                    <a:bodyPr/>
                    <a:lstStyle/>
                    <a:p>
                      <a:pPr fontAlgn="base"/>
                      <a:r>
                        <a:rPr lang="en-US" sz="1200">
                          <a:solidFill>
                            <a:schemeClr val="accent1">
                              <a:lumMod val="50000"/>
                            </a:schemeClr>
                          </a:solidFill>
                          <a:effectLst/>
                          <a:latin typeface="Calibri Light" panose="020F0302020204030204" pitchFamily="34" charset="0"/>
                          <a:cs typeface="Calibri Light" panose="020F0302020204030204" pitchFamily="34" charset="0"/>
                        </a:rPr>
                        <a:t>Postconditions</a:t>
                      </a:r>
                    </a:p>
                  </a:txBody>
                  <a:tcPr marL="60315" marR="60315" marT="60315" marB="603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base"/>
                      <a:r>
                        <a:rPr lang="en-US" sz="1200" dirty="0">
                          <a:solidFill>
                            <a:schemeClr val="accent1">
                              <a:lumMod val="50000"/>
                            </a:schemeClr>
                          </a:solidFill>
                          <a:effectLst/>
                          <a:latin typeface="Calibri Light" panose="020F0302020204030204" pitchFamily="34" charset="0"/>
                          <a:cs typeface="Calibri Light" panose="020F0302020204030204" pitchFamily="34" charset="0"/>
                        </a:rPr>
                        <a:t>All occurrences of the search term have been replaced with the replacement text.</a:t>
                      </a:r>
                    </a:p>
                  </a:txBody>
                  <a:tcPr marL="60315" marR="60315" marT="60315" marB="603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7442740"/>
                  </a:ext>
                </a:extLst>
              </a:tr>
            </a:tbl>
          </a:graphicData>
        </a:graphic>
      </p:graphicFrame>
      <p:sp>
        <p:nvSpPr>
          <p:cNvPr id="7" name="Title 1">
            <a:extLst>
              <a:ext uri="{FF2B5EF4-FFF2-40B4-BE49-F238E27FC236}">
                <a16:creationId xmlns:a16="http://schemas.microsoft.com/office/drawing/2014/main" id="{B52F8166-32AD-433B-94BB-0A1BC04B54C7}"/>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241656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A4AE-5B2B-4C3F-AFEF-E0965139F0DB}"/>
              </a:ext>
            </a:extLst>
          </p:cNvPr>
          <p:cNvSpPr>
            <a:spLocks noGrp="1"/>
          </p:cNvSpPr>
          <p:nvPr>
            <p:ph type="title"/>
          </p:nvPr>
        </p:nvSpPr>
        <p:spPr>
          <a:xfrm>
            <a:off x="1484309" y="463419"/>
            <a:ext cx="10018713" cy="545841"/>
          </a:xfrm>
        </p:spPr>
        <p:txBody>
          <a:bodyPr>
            <a:normAutofit/>
          </a:bodyPr>
          <a:lstStyle/>
          <a:p>
            <a:r>
              <a:rPr lang="en-US" sz="2400" cap="none" dirty="0">
                <a:latin typeface="Calibri Light" panose="020F0302020204030204" pitchFamily="34" charset="0"/>
                <a:cs typeface="Calibri Light" panose="020F0302020204030204" pitchFamily="34" charset="0"/>
              </a:rPr>
              <a:t>Use Case Methodology</a:t>
            </a:r>
          </a:p>
        </p:txBody>
      </p:sp>
      <p:pic>
        <p:nvPicPr>
          <p:cNvPr id="9218" name="Picture 2">
            <a:extLst>
              <a:ext uri="{FF2B5EF4-FFF2-40B4-BE49-F238E27FC236}">
                <a16:creationId xmlns:a16="http://schemas.microsoft.com/office/drawing/2014/main" id="{37C84D82-1942-4D5C-9457-F394EDA3FD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37" t="10355" r="14445" b="12302"/>
          <a:stretch/>
        </p:blipFill>
        <p:spPr bwMode="auto">
          <a:xfrm>
            <a:off x="2948955" y="1274270"/>
            <a:ext cx="7089423" cy="43094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A0B1903-7D64-438A-A2FA-C13174F7D7D1}"/>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4046426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D2574-FA5D-4CBF-ADD4-7137313F19B8}"/>
              </a:ext>
            </a:extLst>
          </p:cNvPr>
          <p:cNvSpPr>
            <a:spLocks noGrp="1"/>
          </p:cNvSpPr>
          <p:nvPr>
            <p:ph idx="1"/>
          </p:nvPr>
        </p:nvSpPr>
        <p:spPr>
          <a:xfrm>
            <a:off x="5305778" y="2718065"/>
            <a:ext cx="5831944" cy="1412345"/>
          </a:xfrm>
        </p:spPr>
        <p:txBody>
          <a:bodyPr>
            <a:normAutofit fontScale="40000" lnSpcReduction="20000"/>
          </a:bodyPr>
          <a:lstStyle/>
          <a:p>
            <a:pPr marL="0" indent="0">
              <a:lnSpc>
                <a:spcPct val="110000"/>
              </a:lnSpc>
              <a:buNone/>
            </a:pPr>
            <a:r>
              <a:rPr lang="en-US" sz="8800" dirty="0">
                <a:latin typeface="Calibri Light" panose="020F0302020204030204" pitchFamily="34" charset="0"/>
                <a:cs typeface="Calibri Light" panose="020F0302020204030204" pitchFamily="34" charset="0"/>
              </a:rPr>
              <a:t>Difference of </a:t>
            </a:r>
          </a:p>
          <a:p>
            <a:pPr marL="0" indent="0">
              <a:lnSpc>
                <a:spcPct val="110000"/>
              </a:lnSpc>
              <a:buNone/>
            </a:pPr>
            <a:r>
              <a:rPr lang="en-US" sz="8800" dirty="0">
                <a:latin typeface="Calibri Light" panose="020F0302020204030204" pitchFamily="34" charset="0"/>
                <a:cs typeface="Calibri Light" panose="020F0302020204030204" pitchFamily="34" charset="0"/>
              </a:rPr>
              <a:t>User Stories &amp; Use Cases</a:t>
            </a:r>
          </a:p>
        </p:txBody>
      </p:sp>
      <p:pic>
        <p:nvPicPr>
          <p:cNvPr id="10242" name="Picture 2" descr="VS. | Netflix">
            <a:extLst>
              <a:ext uri="{FF2B5EF4-FFF2-40B4-BE49-F238E27FC236}">
                <a16:creationId xmlns:a16="http://schemas.microsoft.com/office/drawing/2014/main" id="{4AD1926F-77BA-4D05-95C7-5BD5D278C2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2392" y="2718065"/>
            <a:ext cx="3149600" cy="1338580"/>
          </a:xfrm>
          <a:prstGeom prst="rect">
            <a:avLst/>
          </a:prstGeom>
          <a:noFill/>
          <a:effectLst>
            <a:glow rad="127000">
              <a:schemeClr val="tx2"/>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BE04B338-D330-40FF-BC96-B1F022184FE6}"/>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3761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A4AE-5B2B-4C3F-AFEF-E0965139F0DB}"/>
              </a:ext>
            </a:extLst>
          </p:cNvPr>
          <p:cNvSpPr>
            <a:spLocks noGrp="1"/>
          </p:cNvSpPr>
          <p:nvPr>
            <p:ph type="title"/>
          </p:nvPr>
        </p:nvSpPr>
        <p:spPr>
          <a:xfrm>
            <a:off x="1782890" y="1026565"/>
            <a:ext cx="10018713" cy="695131"/>
          </a:xfrm>
        </p:spPr>
        <p:txBody>
          <a:bodyPr>
            <a:normAutofit/>
          </a:bodyPr>
          <a:lstStyle/>
          <a:p>
            <a:pPr algn="l"/>
            <a:r>
              <a:rPr lang="en-US" sz="2400" cap="none" dirty="0">
                <a:latin typeface="Calibri Light" panose="020F0302020204030204" pitchFamily="34" charset="0"/>
                <a:cs typeface="Calibri Light" panose="020F0302020204030204" pitchFamily="34" charset="0"/>
              </a:rPr>
              <a:t>The key differences between user stories and use cases, are:</a:t>
            </a:r>
          </a:p>
        </p:txBody>
      </p:sp>
      <p:sp>
        <p:nvSpPr>
          <p:cNvPr id="3" name="Content Placeholder 2">
            <a:extLst>
              <a:ext uri="{FF2B5EF4-FFF2-40B4-BE49-F238E27FC236}">
                <a16:creationId xmlns:a16="http://schemas.microsoft.com/office/drawing/2014/main" id="{648AE0A6-A298-4A5C-AC08-7229D6E8FB80}"/>
              </a:ext>
            </a:extLst>
          </p:cNvPr>
          <p:cNvSpPr>
            <a:spLocks noGrp="1"/>
          </p:cNvSpPr>
          <p:nvPr>
            <p:ph idx="1"/>
          </p:nvPr>
        </p:nvSpPr>
        <p:spPr>
          <a:xfrm>
            <a:off x="1839246" y="1658143"/>
            <a:ext cx="9905999" cy="3541714"/>
          </a:xfrm>
        </p:spPr>
        <p:txBody>
          <a:bodyPr>
            <a:normAutofit/>
          </a:bodyPr>
          <a:lstStyle/>
          <a:p>
            <a:r>
              <a:rPr lang="en-US" dirty="0">
                <a:latin typeface="Calibri Light" panose="020F0302020204030204" pitchFamily="34" charset="0"/>
                <a:cs typeface="Calibri Light" panose="020F0302020204030204" pitchFamily="34" charset="0"/>
              </a:rPr>
              <a:t>User stories are about needs</a:t>
            </a:r>
          </a:p>
          <a:p>
            <a:r>
              <a:rPr lang="en-US" dirty="0">
                <a:latin typeface="Calibri Light" panose="020F0302020204030204" pitchFamily="34" charset="0"/>
                <a:cs typeface="Calibri Light" panose="020F0302020204030204" pitchFamily="34" charset="0"/>
              </a:rPr>
              <a:t>Use cases are about the behavior you’ll build into the software to meet those needs</a:t>
            </a:r>
          </a:p>
          <a:p>
            <a:r>
              <a:rPr lang="en-US" dirty="0">
                <a:latin typeface="Calibri Light" panose="020F0302020204030204" pitchFamily="34" charset="0"/>
                <a:cs typeface="Calibri Light" panose="020F0302020204030204" pitchFamily="34" charset="0"/>
              </a:rPr>
              <a:t>User stories are easy for users to read</a:t>
            </a:r>
          </a:p>
          <a:p>
            <a:r>
              <a:rPr lang="en-US" dirty="0">
                <a:latin typeface="Calibri Light" panose="020F0302020204030204" pitchFamily="34" charset="0"/>
                <a:cs typeface="Calibri Light" panose="020F0302020204030204" pitchFamily="34" charset="0"/>
              </a:rPr>
              <a:t>Use cases describe a complete interaction between the software and users (and possibly other systems)</a:t>
            </a:r>
          </a:p>
        </p:txBody>
      </p:sp>
      <p:sp>
        <p:nvSpPr>
          <p:cNvPr id="5" name="Title 1">
            <a:extLst>
              <a:ext uri="{FF2B5EF4-FFF2-40B4-BE49-F238E27FC236}">
                <a16:creationId xmlns:a16="http://schemas.microsoft.com/office/drawing/2014/main" id="{A455EEBB-4955-4DFE-AC6A-B0FF1074B376}"/>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07680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2BA344-D73B-495B-ACB7-4DCB21B14CE4}"/>
              </a:ext>
            </a:extLst>
          </p:cNvPr>
          <p:cNvSpPr>
            <a:spLocks noGrp="1"/>
          </p:cNvSpPr>
          <p:nvPr>
            <p:ph type="ctrTitle"/>
          </p:nvPr>
        </p:nvSpPr>
        <p:spPr>
          <a:xfrm>
            <a:off x="3400425" y="1380068"/>
            <a:ext cx="8102598" cy="2616199"/>
          </a:xfrm>
        </p:spPr>
        <p:txBody>
          <a:bodyPr vert="horz" lIns="91440" tIns="45720" rIns="91440" bIns="45720" rtlCol="0" anchor="b">
            <a:normAutofit/>
          </a:bodyPr>
          <a:lstStyle/>
          <a:p>
            <a:pPr algn="l"/>
            <a:r>
              <a:rPr lang="en-US" sz="5400" cap="none" dirty="0">
                <a:solidFill>
                  <a:schemeClr val="accent1">
                    <a:lumMod val="50000"/>
                  </a:schemeClr>
                </a:solidFill>
                <a:latin typeface="Calibri Light" panose="020F0302020204030204" pitchFamily="34" charset="0"/>
                <a:cs typeface="Calibri Light" panose="020F0302020204030204" pitchFamily="34" charset="0"/>
              </a:rPr>
              <a:t>thank you</a:t>
            </a:r>
          </a:p>
        </p:txBody>
      </p:sp>
      <p:sp>
        <p:nvSpPr>
          <p:cNvPr id="68" name="Subtitle 2">
            <a:extLst>
              <a:ext uri="{FF2B5EF4-FFF2-40B4-BE49-F238E27FC236}">
                <a16:creationId xmlns:a16="http://schemas.microsoft.com/office/drawing/2014/main" id="{A3F2391D-90B0-41E8-BD08-B75476981BEA}"/>
              </a:ext>
            </a:extLst>
          </p:cNvPr>
          <p:cNvSpPr txBox="1">
            <a:spLocks/>
          </p:cNvSpPr>
          <p:nvPr/>
        </p:nvSpPr>
        <p:spPr>
          <a:xfrm>
            <a:off x="3400425" y="3895680"/>
            <a:ext cx="8125985" cy="78903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4400" cap="none" dirty="0">
                <a:solidFill>
                  <a:schemeClr val="accent5">
                    <a:lumMod val="75000"/>
                  </a:schemeClr>
                </a:solidFill>
              </a:rPr>
              <a:t>questions?</a:t>
            </a:r>
          </a:p>
        </p:txBody>
      </p:sp>
      <p:sp>
        <p:nvSpPr>
          <p:cNvPr id="5" name="Title 1">
            <a:extLst>
              <a:ext uri="{FF2B5EF4-FFF2-40B4-BE49-F238E27FC236}">
                <a16:creationId xmlns:a16="http://schemas.microsoft.com/office/drawing/2014/main" id="{A7F0CE63-6ED6-4281-9A8E-4A1DE419A458}"/>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89855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D2574-FA5D-4CBF-ADD4-7137313F19B8}"/>
              </a:ext>
            </a:extLst>
          </p:cNvPr>
          <p:cNvSpPr>
            <a:spLocks noGrp="1"/>
          </p:cNvSpPr>
          <p:nvPr>
            <p:ph idx="1"/>
          </p:nvPr>
        </p:nvSpPr>
        <p:spPr>
          <a:xfrm>
            <a:off x="1141412" y="737118"/>
            <a:ext cx="9905999" cy="5430417"/>
          </a:xfrm>
        </p:spPr>
        <p:txBody>
          <a:bodyPr/>
          <a:lstStyle/>
          <a:p>
            <a:pPr marL="0" indent="0" algn="ctr">
              <a:buNone/>
            </a:pPr>
            <a:r>
              <a:rPr lang="en-US" dirty="0">
                <a:latin typeface="Calibri Light" panose="020F0302020204030204" pitchFamily="34" charset="0"/>
                <a:cs typeface="Calibri Light" panose="020F0302020204030204" pitchFamily="34" charset="0"/>
              </a:rPr>
              <a:t>once upon a time in an IT company,</a:t>
            </a:r>
            <a:endParaRPr lang="el-GR" dirty="0">
              <a:latin typeface="Calibri Light" panose="020F0302020204030204" pitchFamily="34" charset="0"/>
              <a:cs typeface="Calibri Light" panose="020F0302020204030204" pitchFamily="34" charset="0"/>
            </a:endParaRPr>
          </a:p>
          <a:p>
            <a:pPr marL="0" indent="0" algn="ctr">
              <a:buNone/>
            </a:pPr>
            <a:r>
              <a:rPr lang="en-US" dirty="0">
                <a:latin typeface="Calibri Light" panose="020F0302020204030204" pitchFamily="34" charset="0"/>
                <a:cs typeface="Calibri Light" panose="020F0302020204030204" pitchFamily="34" charset="0"/>
              </a:rPr>
              <a:t>there was a great developer that was talking with a new customer... </a:t>
            </a:r>
          </a:p>
          <a:p>
            <a:pPr marL="0" indent="0" algn="ctr">
              <a:buNone/>
            </a:pPr>
            <a:br>
              <a:rPr lang="en-US" dirty="0">
                <a:latin typeface="Calibri Light" panose="020F0302020204030204" pitchFamily="34" charset="0"/>
                <a:cs typeface="Calibri Light" panose="020F0302020204030204" pitchFamily="34" charset="0"/>
              </a:rPr>
            </a:b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r>
              <a:rPr lang="en-US" dirty="0">
                <a:latin typeface="Calibri Light" panose="020F0302020204030204" pitchFamily="34" charset="0"/>
                <a:cs typeface="Calibri Light" panose="020F0302020204030204" pitchFamily="34" charset="0"/>
              </a:rPr>
              <a:t>“Don’t worry, I totally get it. I know what you need.”</a:t>
            </a:r>
          </a:p>
          <a:p>
            <a:pPr marL="0" indent="0" algn="ctr">
              <a:buNone/>
            </a:pPr>
            <a:endParaRPr lang="en-US" dirty="0">
              <a:latin typeface="Calibri Light" panose="020F0302020204030204" pitchFamily="34" charset="0"/>
              <a:cs typeface="Calibri Light" panose="020F0302020204030204" pitchFamily="34" charset="0"/>
            </a:endParaRPr>
          </a:p>
        </p:txBody>
      </p:sp>
      <p:pic>
        <p:nvPicPr>
          <p:cNvPr id="2050" name="Picture 2">
            <a:extLst>
              <a:ext uri="{FF2B5EF4-FFF2-40B4-BE49-F238E27FC236}">
                <a16:creationId xmlns:a16="http://schemas.microsoft.com/office/drawing/2014/main" id="{93F5320C-0E35-46A7-8754-CB2D30B85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768" y="2228156"/>
            <a:ext cx="3648464" cy="240168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3B8A8CD-CB66-43D6-B58B-D33BDD0E8578}"/>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27541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D2574-FA5D-4CBF-ADD4-7137313F19B8}"/>
              </a:ext>
            </a:extLst>
          </p:cNvPr>
          <p:cNvSpPr>
            <a:spLocks noGrp="1"/>
          </p:cNvSpPr>
          <p:nvPr>
            <p:ph idx="1"/>
          </p:nvPr>
        </p:nvSpPr>
        <p:spPr>
          <a:xfrm>
            <a:off x="1141412" y="891822"/>
            <a:ext cx="9905999" cy="5275713"/>
          </a:xfrm>
        </p:spPr>
        <p:txBody>
          <a:bodyPr/>
          <a:lstStyle/>
          <a:p>
            <a:pPr marL="0" indent="0" algn="ctr">
              <a:buNone/>
            </a:pPr>
            <a:r>
              <a:rPr lang="en-US" dirty="0">
                <a:latin typeface="Calibri Light" panose="020F0302020204030204" pitchFamily="34" charset="0"/>
                <a:cs typeface="Calibri Light" panose="020F0302020204030204" pitchFamily="34" charset="0"/>
              </a:rPr>
              <a:t>…and after months where the implementation was completed by developer</a:t>
            </a:r>
          </a:p>
          <a:p>
            <a:pPr marL="0" indent="0" algn="ctr">
              <a:buNone/>
            </a:pPr>
            <a:r>
              <a:rPr lang="en-US" dirty="0">
                <a:latin typeface="Calibri Light" panose="020F0302020204030204" pitchFamily="34" charset="0"/>
                <a:cs typeface="Calibri Light" panose="020F0302020204030204" pitchFamily="34" charset="0"/>
              </a:rPr>
              <a:t>the customer realized that developer didn't get it at all </a:t>
            </a: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r>
              <a:rPr lang="en-US" dirty="0">
                <a:latin typeface="Calibri Light" panose="020F0302020204030204" pitchFamily="34" charset="0"/>
                <a:cs typeface="Calibri Light" panose="020F0302020204030204" pitchFamily="34" charset="0"/>
              </a:rPr>
              <a:t>application was not what customer meant. </a:t>
            </a:r>
          </a:p>
        </p:txBody>
      </p:sp>
      <p:pic>
        <p:nvPicPr>
          <p:cNvPr id="3074" name="Picture 2">
            <a:extLst>
              <a:ext uri="{FF2B5EF4-FFF2-40B4-BE49-F238E27FC236}">
                <a16:creationId xmlns:a16="http://schemas.microsoft.com/office/drawing/2014/main" id="{AA621FE3-7614-4D42-B471-385AFDED0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661" y="2495550"/>
            <a:ext cx="2857500" cy="18669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9581EB4-4B86-4555-9CEE-81055AB8CAF6}"/>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388593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D2574-FA5D-4CBF-ADD4-7137313F19B8}"/>
              </a:ext>
            </a:extLst>
          </p:cNvPr>
          <p:cNvSpPr>
            <a:spLocks noGrp="1"/>
          </p:cNvSpPr>
          <p:nvPr>
            <p:ph idx="1"/>
          </p:nvPr>
        </p:nvSpPr>
        <p:spPr>
          <a:xfrm>
            <a:off x="1141412" y="891822"/>
            <a:ext cx="9905999" cy="5275713"/>
          </a:xfrm>
        </p:spPr>
        <p:txBody>
          <a:bodyPr/>
          <a:lstStyle/>
          <a:p>
            <a:pPr marL="0" indent="0" algn="ctr">
              <a:buNone/>
            </a:pPr>
            <a:r>
              <a:rPr lang="en-US" dirty="0">
                <a:latin typeface="Calibri Light" panose="020F0302020204030204" pitchFamily="34" charset="0"/>
                <a:cs typeface="Calibri Light" panose="020F0302020204030204" pitchFamily="34" charset="0"/>
              </a:rPr>
              <a:t>...and that's how Agile became a must</a:t>
            </a: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endParaRPr lang="en-US" dirty="0">
              <a:latin typeface="Calibri Light" panose="020F0302020204030204" pitchFamily="34" charset="0"/>
              <a:cs typeface="Calibri Light" panose="020F0302020204030204" pitchFamily="34" charset="0"/>
            </a:endParaRPr>
          </a:p>
          <a:p>
            <a:pPr marL="0" indent="0" algn="ctr">
              <a:buNone/>
            </a:pPr>
            <a:r>
              <a:rPr lang="en-US" dirty="0">
                <a:latin typeface="Calibri Light" panose="020F0302020204030204" pitchFamily="34" charset="0"/>
                <a:cs typeface="Calibri Light" panose="020F0302020204030204" pitchFamily="34" charset="0"/>
              </a:rPr>
              <a:t>if developers had to start working with users throughout the project to understand their needs, then they would avoid the code-and-fix trap.</a:t>
            </a:r>
          </a:p>
        </p:txBody>
      </p:sp>
      <p:pic>
        <p:nvPicPr>
          <p:cNvPr id="4098" name="Picture 2">
            <a:extLst>
              <a:ext uri="{FF2B5EF4-FFF2-40B4-BE49-F238E27FC236}">
                <a16:creationId xmlns:a16="http://schemas.microsoft.com/office/drawing/2014/main" id="{0A73A776-2246-4042-8018-9847CC998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827" y="1932260"/>
            <a:ext cx="4330345" cy="263268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B286996-535F-43B2-A6F6-E93800CCF655}"/>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75104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D2574-FA5D-4CBF-ADD4-7137313F19B8}"/>
              </a:ext>
            </a:extLst>
          </p:cNvPr>
          <p:cNvSpPr>
            <a:spLocks noGrp="1"/>
          </p:cNvSpPr>
          <p:nvPr>
            <p:ph idx="1"/>
          </p:nvPr>
        </p:nvSpPr>
        <p:spPr>
          <a:xfrm>
            <a:off x="5804542" y="2718064"/>
            <a:ext cx="5831944" cy="1412345"/>
          </a:xfrm>
        </p:spPr>
        <p:txBody>
          <a:bodyPr>
            <a:normAutofit fontScale="92500"/>
          </a:bodyPr>
          <a:lstStyle/>
          <a:p>
            <a:pPr marL="0" indent="0">
              <a:lnSpc>
                <a:spcPct val="110000"/>
              </a:lnSpc>
              <a:buNone/>
            </a:pPr>
            <a:r>
              <a:rPr lang="en-US" sz="8800" dirty="0">
                <a:latin typeface="Calibri Light" panose="020F0302020204030204" pitchFamily="34" charset="0"/>
                <a:cs typeface="Calibri Light" panose="020F0302020204030204" pitchFamily="34" charset="0"/>
              </a:rPr>
              <a:t>User Stories</a:t>
            </a:r>
          </a:p>
        </p:txBody>
      </p:sp>
      <p:pic>
        <p:nvPicPr>
          <p:cNvPr id="5122" name="Picture 2">
            <a:extLst>
              <a:ext uri="{FF2B5EF4-FFF2-40B4-BE49-F238E27FC236}">
                <a16:creationId xmlns:a16="http://schemas.microsoft.com/office/drawing/2014/main" id="{3FA9460B-8305-459A-B895-55E66DE9AE6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675"/>
          <a:stretch/>
        </p:blipFill>
        <p:spPr bwMode="auto">
          <a:xfrm>
            <a:off x="1333322" y="1959351"/>
            <a:ext cx="4134205" cy="292977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A6EAD0F-D078-4DAB-8D39-F28113E7D0B8}"/>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91513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A4AE-5B2B-4C3F-AFEF-E0965139F0DB}"/>
              </a:ext>
            </a:extLst>
          </p:cNvPr>
          <p:cNvSpPr>
            <a:spLocks noGrp="1"/>
          </p:cNvSpPr>
          <p:nvPr>
            <p:ph type="title"/>
          </p:nvPr>
        </p:nvSpPr>
        <p:spPr>
          <a:xfrm>
            <a:off x="1932181" y="709903"/>
            <a:ext cx="10018713" cy="1161661"/>
          </a:xfrm>
        </p:spPr>
        <p:txBody>
          <a:bodyPr>
            <a:normAutofit/>
          </a:bodyPr>
          <a:lstStyle/>
          <a:p>
            <a:pPr algn="l"/>
            <a:r>
              <a:rPr lang="en-US" sz="2400" cap="none" dirty="0">
                <a:latin typeface="Calibri Light" panose="020F0302020204030204" pitchFamily="34" charset="0"/>
                <a:cs typeface="Calibri Light" panose="020F0302020204030204" pitchFamily="34" charset="0"/>
              </a:rPr>
              <a:t>User Story is one of the most useful tools to come out of the Agile movement.</a:t>
            </a:r>
          </a:p>
        </p:txBody>
      </p:sp>
      <p:sp>
        <p:nvSpPr>
          <p:cNvPr id="3" name="Content Placeholder 2">
            <a:extLst>
              <a:ext uri="{FF2B5EF4-FFF2-40B4-BE49-F238E27FC236}">
                <a16:creationId xmlns:a16="http://schemas.microsoft.com/office/drawing/2014/main" id="{648AE0A6-A298-4A5C-AC08-7229D6E8FB80}"/>
              </a:ext>
            </a:extLst>
          </p:cNvPr>
          <p:cNvSpPr>
            <a:spLocks noGrp="1"/>
          </p:cNvSpPr>
          <p:nvPr>
            <p:ph idx="1"/>
          </p:nvPr>
        </p:nvSpPr>
        <p:spPr>
          <a:xfrm>
            <a:off x="1988537" y="1871564"/>
            <a:ext cx="9905999" cy="3541714"/>
          </a:xfrm>
        </p:spPr>
        <p:txBody>
          <a:bodyPr>
            <a:normAutofit fontScale="92500" lnSpcReduction="10000"/>
          </a:bodyPr>
          <a:lstStyle/>
          <a:p>
            <a:pPr>
              <a:lnSpc>
                <a:spcPct val="150000"/>
              </a:lnSpc>
            </a:pPr>
            <a:r>
              <a:rPr lang="en-US" dirty="0">
                <a:latin typeface="Calibri Light" panose="020F0302020204030204" pitchFamily="34" charset="0"/>
                <a:cs typeface="Calibri Light" panose="020F0302020204030204" pitchFamily="34" charset="0"/>
              </a:rPr>
              <a:t>some people call it a scenario</a:t>
            </a:r>
          </a:p>
          <a:p>
            <a:pPr>
              <a:lnSpc>
                <a:spcPct val="150000"/>
              </a:lnSpc>
            </a:pPr>
            <a:r>
              <a:rPr lang="en-US" dirty="0">
                <a:latin typeface="Calibri Light" panose="020F0302020204030204" pitchFamily="34" charset="0"/>
                <a:cs typeface="Calibri Light" panose="020F0302020204030204" pitchFamily="34" charset="0"/>
              </a:rPr>
              <a:t>expresses one very specific need that a user has. </a:t>
            </a:r>
          </a:p>
          <a:p>
            <a:pPr>
              <a:lnSpc>
                <a:spcPct val="150000"/>
              </a:lnSpc>
            </a:pPr>
            <a:r>
              <a:rPr lang="en-US" dirty="0">
                <a:latin typeface="Calibri Light" panose="020F0302020204030204" pitchFamily="34" charset="0"/>
                <a:cs typeface="Calibri Light" panose="020F0302020204030204" pitchFamily="34" charset="0"/>
              </a:rPr>
              <a:t>It’s usually written out as a couple of sentences. </a:t>
            </a:r>
          </a:p>
          <a:p>
            <a:pPr>
              <a:lnSpc>
                <a:spcPct val="150000"/>
              </a:lnSpc>
            </a:pPr>
            <a:r>
              <a:rPr lang="en-US" dirty="0">
                <a:latin typeface="Calibri Light" panose="020F0302020204030204" pitchFamily="34" charset="0"/>
                <a:cs typeface="Calibri Light" panose="020F0302020204030204" pitchFamily="34" charset="0"/>
              </a:rPr>
              <a:t>Most user stories are written in the language of the users, so any user should be able to read a user story and immediately understand what it means. </a:t>
            </a:r>
          </a:p>
          <a:p>
            <a:pPr>
              <a:lnSpc>
                <a:spcPct val="150000"/>
              </a:lnSpc>
            </a:pPr>
            <a:r>
              <a:rPr lang="en-US" dirty="0">
                <a:latin typeface="Calibri Light" panose="020F0302020204030204" pitchFamily="34" charset="0"/>
                <a:cs typeface="Calibri Light" panose="020F0302020204030204" pitchFamily="34" charset="0"/>
              </a:rPr>
              <a:t>A lot of time, user stories are written on index cards</a:t>
            </a:r>
          </a:p>
        </p:txBody>
      </p:sp>
      <p:sp>
        <p:nvSpPr>
          <p:cNvPr id="5" name="Title 1">
            <a:extLst>
              <a:ext uri="{FF2B5EF4-FFF2-40B4-BE49-F238E27FC236}">
                <a16:creationId xmlns:a16="http://schemas.microsoft.com/office/drawing/2014/main" id="{27E2E624-58AA-439C-BA32-3700928C0B6E}"/>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5415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A4AE-5B2B-4C3F-AFEF-E0965139F0DB}"/>
              </a:ext>
            </a:extLst>
          </p:cNvPr>
          <p:cNvSpPr>
            <a:spLocks noGrp="1"/>
          </p:cNvSpPr>
          <p:nvPr>
            <p:ph type="title"/>
          </p:nvPr>
        </p:nvSpPr>
        <p:spPr>
          <a:xfrm>
            <a:off x="1484311" y="685801"/>
            <a:ext cx="10018713" cy="527180"/>
          </a:xfrm>
        </p:spPr>
        <p:txBody>
          <a:bodyPr>
            <a:normAutofit/>
          </a:bodyPr>
          <a:lstStyle/>
          <a:p>
            <a:r>
              <a:rPr lang="en-US" sz="2400" cap="none" dirty="0">
                <a:latin typeface="Calibri Light" panose="020F0302020204030204" pitchFamily="34" charset="0"/>
                <a:cs typeface="Calibri Light" panose="020F0302020204030204" pitchFamily="34" charset="0"/>
              </a:rPr>
              <a:t>User Story Example</a:t>
            </a:r>
          </a:p>
        </p:txBody>
      </p:sp>
      <p:pic>
        <p:nvPicPr>
          <p:cNvPr id="7170" name="Picture 2">
            <a:extLst>
              <a:ext uri="{FF2B5EF4-FFF2-40B4-BE49-F238E27FC236}">
                <a16:creationId xmlns:a16="http://schemas.microsoft.com/office/drawing/2014/main" id="{86EDA477-D24C-45F5-B798-A53C4DB095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57" t="21367" r="14494" b="50205"/>
          <a:stretch/>
        </p:blipFill>
        <p:spPr bwMode="auto">
          <a:xfrm>
            <a:off x="3393274" y="1446248"/>
            <a:ext cx="5857005" cy="17168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90B4EAD-9208-4373-8385-6C5A009B6B91}"/>
              </a:ext>
            </a:extLst>
          </p:cNvPr>
          <p:cNvSpPr/>
          <p:nvPr/>
        </p:nvSpPr>
        <p:spPr>
          <a:xfrm>
            <a:off x="3549388" y="1516180"/>
            <a:ext cx="5486400" cy="1477328"/>
          </a:xfrm>
          <a:prstGeom prst="rect">
            <a:avLst/>
          </a:prstGeom>
        </p:spPr>
        <p:txBody>
          <a:bodyPr wrap="square">
            <a:spAutoFit/>
          </a:bodyPr>
          <a:lstStyle/>
          <a:p>
            <a:r>
              <a:rPr lang="en-US" i="1" dirty="0">
                <a:solidFill>
                  <a:srgbClr val="666666"/>
                </a:solidFill>
                <a:latin typeface="Roboto Slab"/>
              </a:rPr>
              <a:t>A user realizes he </a:t>
            </a:r>
            <a:r>
              <a:rPr lang="en-US" i="1" dirty="0" err="1">
                <a:solidFill>
                  <a:srgbClr val="666666"/>
                </a:solidFill>
                <a:latin typeface="Roboto Slab"/>
              </a:rPr>
              <a:t>miscapitallized</a:t>
            </a:r>
            <a:r>
              <a:rPr lang="en-US" i="1" dirty="0">
                <a:solidFill>
                  <a:srgbClr val="666666"/>
                </a:solidFill>
                <a:latin typeface="Roboto Slab"/>
              </a:rPr>
              <a:t> a word everywhere in his document, </a:t>
            </a:r>
            <a:endParaRPr lang="en-US" dirty="0"/>
          </a:p>
          <a:p>
            <a:r>
              <a:rPr lang="en-US" i="1" dirty="0">
                <a:solidFill>
                  <a:srgbClr val="666666"/>
                </a:solidFill>
                <a:latin typeface="Roboto Slab"/>
              </a:rPr>
              <a:t>so he tells the word processor to search for all occurrences of it, </a:t>
            </a:r>
            <a:endParaRPr lang="en-US" dirty="0"/>
          </a:p>
          <a:p>
            <a:r>
              <a:rPr lang="en-US" i="1" dirty="0">
                <a:solidFill>
                  <a:srgbClr val="666666"/>
                </a:solidFill>
                <a:latin typeface="Roboto Slab"/>
              </a:rPr>
              <a:t>and replace them with the corrected word. </a:t>
            </a:r>
            <a:endParaRPr lang="en-US" dirty="0"/>
          </a:p>
        </p:txBody>
      </p:sp>
      <p:sp>
        <p:nvSpPr>
          <p:cNvPr id="8" name="Rectangle 7">
            <a:extLst>
              <a:ext uri="{FF2B5EF4-FFF2-40B4-BE49-F238E27FC236}">
                <a16:creationId xmlns:a16="http://schemas.microsoft.com/office/drawing/2014/main" id="{54228FB3-AD8F-4A33-8412-66E7C6A5309E}"/>
              </a:ext>
            </a:extLst>
          </p:cNvPr>
          <p:cNvSpPr/>
          <p:nvPr/>
        </p:nvSpPr>
        <p:spPr>
          <a:xfrm>
            <a:off x="1819469" y="3429000"/>
            <a:ext cx="9843796" cy="2308324"/>
          </a:xfrm>
          <a:prstGeom prst="rect">
            <a:avLst/>
          </a:prstGeom>
        </p:spPr>
        <p:txBody>
          <a:bodyPr wrap="square">
            <a:spAutoFit/>
          </a:bodyPr>
          <a:lstStyle/>
          <a:p>
            <a:r>
              <a:rPr lang="en-US" i="1" dirty="0">
                <a:solidFill>
                  <a:schemeClr val="accent1">
                    <a:lumMod val="50000"/>
                  </a:schemeClr>
                </a:solidFill>
                <a:latin typeface="Calibri Light" panose="020F0302020204030204" pitchFamily="34" charset="0"/>
                <a:cs typeface="Calibri Light" panose="020F0302020204030204" pitchFamily="34" charset="0"/>
              </a:rPr>
              <a:t>A good practice to follow with user stories is to use “he” or “she”, rather than try to be gender-neutral. </a:t>
            </a:r>
            <a:br>
              <a:rPr lang="en-US" i="1" dirty="0">
                <a:solidFill>
                  <a:schemeClr val="accent1">
                    <a:lumMod val="50000"/>
                  </a:schemeClr>
                </a:solidFill>
                <a:latin typeface="Calibri Light" panose="020F0302020204030204" pitchFamily="34" charset="0"/>
                <a:cs typeface="Calibri Light" panose="020F0302020204030204" pitchFamily="34" charset="0"/>
              </a:rPr>
            </a:br>
            <a:r>
              <a:rPr lang="en-US" i="1" dirty="0">
                <a:solidFill>
                  <a:schemeClr val="accent1">
                    <a:lumMod val="50000"/>
                  </a:schemeClr>
                </a:solidFill>
                <a:latin typeface="Calibri Light" panose="020F0302020204030204" pitchFamily="34" charset="0"/>
                <a:cs typeface="Calibri Light" panose="020F0302020204030204" pitchFamily="34" charset="0"/>
              </a:rPr>
              <a:t>It makes the user in the story easier to connect with by personifying him a bit. </a:t>
            </a:r>
            <a:br>
              <a:rPr lang="en-US" i="1" dirty="0">
                <a:solidFill>
                  <a:schemeClr val="accent1">
                    <a:lumMod val="50000"/>
                  </a:schemeClr>
                </a:solidFill>
                <a:latin typeface="Calibri Light" panose="020F0302020204030204" pitchFamily="34" charset="0"/>
                <a:cs typeface="Calibri Light" panose="020F0302020204030204" pitchFamily="34" charset="0"/>
              </a:rPr>
            </a:br>
            <a:r>
              <a:rPr lang="en-US" i="1" dirty="0">
                <a:solidFill>
                  <a:schemeClr val="accent1">
                    <a:lumMod val="50000"/>
                  </a:schemeClr>
                </a:solidFill>
                <a:latin typeface="Calibri Light" panose="020F0302020204030204" pitchFamily="34" charset="0"/>
                <a:cs typeface="Calibri Light" panose="020F0302020204030204" pitchFamily="34" charset="0"/>
              </a:rPr>
              <a:t>It also express a more conversational tone, which makes the user story friendlier and a bit easier to read and understand.</a:t>
            </a:r>
          </a:p>
          <a:p>
            <a:br>
              <a:rPr lang="en-US" i="1" dirty="0">
                <a:solidFill>
                  <a:schemeClr val="accent1">
                    <a:lumMod val="50000"/>
                  </a:schemeClr>
                </a:solidFill>
                <a:latin typeface="Calibri Light" panose="020F0302020204030204" pitchFamily="34" charset="0"/>
                <a:cs typeface="Calibri Light" panose="020F0302020204030204" pitchFamily="34" charset="0"/>
              </a:rPr>
            </a:br>
            <a:endParaRPr lang="en-US" i="1" dirty="0">
              <a:solidFill>
                <a:schemeClr val="accent1">
                  <a:lumMod val="50000"/>
                </a:schemeClr>
              </a:solidFill>
              <a:latin typeface="Calibri Light" panose="020F0302020204030204" pitchFamily="34" charset="0"/>
              <a:cs typeface="Calibri Light" panose="020F0302020204030204" pitchFamily="34" charset="0"/>
            </a:endParaRPr>
          </a:p>
          <a:p>
            <a:r>
              <a:rPr lang="en-US" i="1" dirty="0">
                <a:solidFill>
                  <a:schemeClr val="accent1">
                    <a:lumMod val="50000"/>
                  </a:schemeClr>
                </a:solidFill>
                <a:latin typeface="Calibri Light" panose="020F0302020204030204" pitchFamily="34" charset="0"/>
                <a:cs typeface="Calibri Light" panose="020F0302020204030204" pitchFamily="34" charset="0"/>
              </a:rPr>
              <a:t>A typical user story will have enough information to help the user understand what it is the software needs to accomplish, but it’s not meant to be a complete description of how the software works.</a:t>
            </a:r>
          </a:p>
        </p:txBody>
      </p:sp>
      <p:sp>
        <p:nvSpPr>
          <p:cNvPr id="9" name="Title 1">
            <a:extLst>
              <a:ext uri="{FF2B5EF4-FFF2-40B4-BE49-F238E27FC236}">
                <a16:creationId xmlns:a16="http://schemas.microsoft.com/office/drawing/2014/main" id="{3B246A2C-6C0C-4922-8DAF-1C6808BB4174}"/>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95812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D2574-FA5D-4CBF-ADD4-7137313F19B8}"/>
              </a:ext>
            </a:extLst>
          </p:cNvPr>
          <p:cNvSpPr>
            <a:spLocks noGrp="1"/>
          </p:cNvSpPr>
          <p:nvPr>
            <p:ph idx="1"/>
          </p:nvPr>
        </p:nvSpPr>
        <p:spPr>
          <a:xfrm>
            <a:off x="5632349" y="2718064"/>
            <a:ext cx="5831944" cy="1412345"/>
          </a:xfrm>
        </p:spPr>
        <p:txBody>
          <a:bodyPr>
            <a:normAutofit fontScale="92500"/>
          </a:bodyPr>
          <a:lstStyle/>
          <a:p>
            <a:pPr marL="0" indent="0">
              <a:lnSpc>
                <a:spcPct val="110000"/>
              </a:lnSpc>
              <a:buNone/>
            </a:pPr>
            <a:r>
              <a:rPr lang="en-US" sz="8800" dirty="0">
                <a:latin typeface="Calibri Light" panose="020F0302020204030204" pitchFamily="34" charset="0"/>
                <a:cs typeface="Calibri Light" panose="020F0302020204030204" pitchFamily="34" charset="0"/>
              </a:rPr>
              <a:t>Use Cases</a:t>
            </a:r>
          </a:p>
        </p:txBody>
      </p:sp>
      <p:pic>
        <p:nvPicPr>
          <p:cNvPr id="6150" name="Picture 6" descr="Use Case Diagram Guidelines for Better Use Cases - Creately Blog">
            <a:extLst>
              <a:ext uri="{FF2B5EF4-FFF2-40B4-BE49-F238E27FC236}">
                <a16:creationId xmlns:a16="http://schemas.microsoft.com/office/drawing/2014/main" id="{EC528581-89E5-4FC9-82D0-96D6FB686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639" y="1796283"/>
            <a:ext cx="3699571" cy="32559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4897D90-CC6D-4D66-9197-B02D6B5B9F66}"/>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287942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A4AE-5B2B-4C3F-AFEF-E0965139F0DB}"/>
              </a:ext>
            </a:extLst>
          </p:cNvPr>
          <p:cNvSpPr>
            <a:spLocks noGrp="1"/>
          </p:cNvSpPr>
          <p:nvPr>
            <p:ph type="title"/>
          </p:nvPr>
        </p:nvSpPr>
        <p:spPr>
          <a:xfrm>
            <a:off x="1859869" y="819571"/>
            <a:ext cx="10018713" cy="1752599"/>
          </a:xfrm>
        </p:spPr>
        <p:txBody>
          <a:bodyPr>
            <a:normAutofit/>
          </a:bodyPr>
          <a:lstStyle/>
          <a:p>
            <a:pPr algn="l"/>
            <a:r>
              <a:rPr lang="en-US" sz="2400" cap="none" dirty="0">
                <a:latin typeface="Calibri Light" panose="020F0302020204030204" pitchFamily="34" charset="0"/>
                <a:cs typeface="Calibri Light" panose="020F0302020204030204" pitchFamily="34" charset="0"/>
              </a:rPr>
              <a:t>A Use Case is similar to a user story, because it also describes one specific interaction between the user and the software.</a:t>
            </a:r>
            <a:br>
              <a:rPr lang="en-US" sz="2400" cap="none" dirty="0">
                <a:latin typeface="Calibri Light" panose="020F0302020204030204" pitchFamily="34" charset="0"/>
                <a:cs typeface="Calibri Light" panose="020F0302020204030204" pitchFamily="34" charset="0"/>
              </a:rPr>
            </a:br>
            <a:endParaRPr lang="en-US" sz="2400" cap="none"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648AE0A6-A298-4A5C-AC08-7229D6E8FB80}"/>
              </a:ext>
            </a:extLst>
          </p:cNvPr>
          <p:cNvSpPr>
            <a:spLocks noGrp="1"/>
          </p:cNvSpPr>
          <p:nvPr>
            <p:ph idx="1"/>
          </p:nvPr>
        </p:nvSpPr>
        <p:spPr>
          <a:xfrm>
            <a:off x="1859869" y="2081536"/>
            <a:ext cx="9905999" cy="3541714"/>
          </a:xfrm>
        </p:spPr>
        <p:txBody>
          <a:bodyPr>
            <a:normAutofit/>
          </a:bodyPr>
          <a:lstStyle/>
          <a:p>
            <a:pPr>
              <a:lnSpc>
                <a:spcPct val="150000"/>
              </a:lnSpc>
            </a:pPr>
            <a:r>
              <a:rPr lang="en-US" dirty="0">
                <a:latin typeface="Calibri Light" panose="020F0302020204030204" pitchFamily="34" charset="0"/>
                <a:cs typeface="Calibri Light" panose="020F0302020204030204" pitchFamily="34" charset="0"/>
              </a:rPr>
              <a:t>Organizes functional requirements.</a:t>
            </a:r>
          </a:p>
          <a:p>
            <a:pPr>
              <a:lnSpc>
                <a:spcPct val="150000"/>
              </a:lnSpc>
            </a:pPr>
            <a:r>
              <a:rPr lang="en-US" dirty="0">
                <a:latin typeface="Calibri Light" panose="020F0302020204030204" pitchFamily="34" charset="0"/>
                <a:cs typeface="Calibri Light" panose="020F0302020204030204" pitchFamily="34" charset="0"/>
              </a:rPr>
              <a:t>Models the goals of system/actor interactions.</a:t>
            </a:r>
          </a:p>
          <a:p>
            <a:pPr>
              <a:lnSpc>
                <a:spcPct val="150000"/>
              </a:lnSpc>
            </a:pPr>
            <a:r>
              <a:rPr lang="en-US" dirty="0">
                <a:latin typeface="Calibri Light" panose="020F0302020204030204" pitchFamily="34" charset="0"/>
                <a:cs typeface="Calibri Light" panose="020F0302020204030204" pitchFamily="34" charset="0"/>
              </a:rPr>
              <a:t>Records paths - called scenarios - from trigger events to goals.</a:t>
            </a:r>
          </a:p>
          <a:p>
            <a:pPr>
              <a:lnSpc>
                <a:spcPct val="150000"/>
              </a:lnSpc>
            </a:pPr>
            <a:r>
              <a:rPr lang="en-US" dirty="0">
                <a:latin typeface="Calibri Light" panose="020F0302020204030204" pitchFamily="34" charset="0"/>
                <a:cs typeface="Calibri Light" panose="020F0302020204030204" pitchFamily="34" charset="0"/>
              </a:rPr>
              <a:t>Describes one main flow of events and various alternate flows.</a:t>
            </a:r>
          </a:p>
          <a:p>
            <a:pPr>
              <a:lnSpc>
                <a:spcPct val="150000"/>
              </a:lnSpc>
            </a:pPr>
            <a:r>
              <a:rPr lang="en-US" dirty="0">
                <a:latin typeface="Calibri Light" panose="020F0302020204030204" pitchFamily="34" charset="0"/>
                <a:cs typeface="Calibri Light" panose="020F0302020204030204" pitchFamily="34" charset="0"/>
              </a:rPr>
              <a:t>Multi-level, so that one use case can use the functionality of another one.</a:t>
            </a:r>
          </a:p>
        </p:txBody>
      </p:sp>
      <p:sp>
        <p:nvSpPr>
          <p:cNvPr id="5" name="Title 1">
            <a:extLst>
              <a:ext uri="{FF2B5EF4-FFF2-40B4-BE49-F238E27FC236}">
                <a16:creationId xmlns:a16="http://schemas.microsoft.com/office/drawing/2014/main" id="{4E9471B5-2F4E-4E94-AEA2-D818E11AD972}"/>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2597409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3479</TotalTime>
  <Words>1084</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Corbel</vt:lpstr>
      <vt:lpstr>Roboto Slab</vt:lpstr>
      <vt:lpstr>Parallax</vt:lpstr>
      <vt:lpstr>ΕΥΕλικτες μεθοδολογιες ανΑπτυξης λογισμικοΥ υπολογιστικΗς νΕφους</vt:lpstr>
      <vt:lpstr>PowerPoint Presentation</vt:lpstr>
      <vt:lpstr>PowerPoint Presentation</vt:lpstr>
      <vt:lpstr>PowerPoint Presentation</vt:lpstr>
      <vt:lpstr>PowerPoint Presentation</vt:lpstr>
      <vt:lpstr>User Story is one of the most useful tools to come out of the Agile movement.</vt:lpstr>
      <vt:lpstr>User Story Example</vt:lpstr>
      <vt:lpstr>PowerPoint Presentation</vt:lpstr>
      <vt:lpstr>A Use Case is similar to a user story, because it also describes one specific interaction between the user and the software. </vt:lpstr>
      <vt:lpstr>Use Case Example (with an indicative template)</vt:lpstr>
      <vt:lpstr>Use Case Methodology</vt:lpstr>
      <vt:lpstr>PowerPoint Presentation</vt:lpstr>
      <vt:lpstr>The key differences between user stories and use cases, are:</vt:lpstr>
      <vt:lpstr>thank you</vt:lpstr>
    </vt:vector>
  </TitlesOfParts>
  <Company>INTRASOFT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PETROU Vasilios</dc:creator>
  <cp:lastModifiedBy>PETROU Vasilios</cp:lastModifiedBy>
  <cp:revision>105</cp:revision>
  <cp:lastPrinted>2019-03-19T10:12:56Z</cp:lastPrinted>
  <dcterms:created xsi:type="dcterms:W3CDTF">2019-11-24T21:29:23Z</dcterms:created>
  <dcterms:modified xsi:type="dcterms:W3CDTF">2020-10-26T23:08:05Z</dcterms:modified>
</cp:coreProperties>
</file>