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3"/>
  </p:notesMasterIdLst>
  <p:sldIdLst>
    <p:sldId id="257" r:id="rId2"/>
  </p:sldIdLst>
  <p:sldSz cx="21945600" cy="32918400"/>
  <p:notesSz cx="7315200" cy="9601200"/>
  <p:defaultTextStyle>
    <a:defPPr>
      <a:defRPr lang="en-US"/>
    </a:defPPr>
    <a:lvl1pPr algn="l" defTabSz="3133725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566863" indent="-1109663" algn="l" defTabSz="3133725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133725" indent="-2219325" algn="l" defTabSz="3133725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4702175" indent="-3330575" algn="l" defTabSz="3133725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6269038" indent="-4440238" algn="l" defTabSz="3133725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6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6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6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6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30F"/>
    <a:srgbClr val="54B20E"/>
    <a:srgbClr val="40A4C8"/>
    <a:srgbClr val="71EC14"/>
    <a:srgbClr val="CD297F"/>
    <a:srgbClr val="4118F0"/>
    <a:srgbClr val="5AD0EC"/>
    <a:srgbClr val="083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8" autoAdjust="0"/>
    <p:restoredTop sz="87719" autoAdjust="0"/>
  </p:normalViewPr>
  <p:slideViewPr>
    <p:cSldViewPr>
      <p:cViewPr varScale="1">
        <p:scale>
          <a:sx n="24" d="100"/>
          <a:sy n="24" d="100"/>
        </p:scale>
        <p:origin x="3360" y="78"/>
      </p:cViewPr>
      <p:guideLst>
        <p:guide orient="horz" pos="10368"/>
        <p:guide pos="6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100904" tIns="50452" rIns="100904" bIns="50452" rtlCol="0"/>
          <a:lstStyle>
            <a:lvl1pPr algn="l" defTabSz="3135020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100904" tIns="50452" rIns="100904" bIns="50452" rtlCol="0"/>
          <a:lstStyle>
            <a:lvl1pPr algn="r" defTabSz="3135020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D718516B-FFF9-4DFD-A280-6F3A3BE4E86C}" type="datetimeFigureOut">
              <a:rPr lang="en-US"/>
              <a:pPr>
                <a:defRPr/>
              </a:pPr>
              <a:t>11/29/2016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59038" y="720725"/>
            <a:ext cx="23971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904" tIns="50452" rIns="100904" bIns="5045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100904" tIns="50452" rIns="100904" bIns="5045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100904" tIns="50452" rIns="100904" bIns="50452" rtlCol="0" anchor="b"/>
          <a:lstStyle>
            <a:lvl1pPr algn="l" defTabSz="3135020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lIns="100904" tIns="50452" rIns="100904" bIns="50452" rtlCol="0" anchor="b"/>
          <a:lstStyle>
            <a:lvl1pPr algn="r" defTabSz="3135020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98745786-B604-4DBE-8A96-C5EBC06142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34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3133725" fontAlgn="base">
              <a:spcBef>
                <a:spcPct val="0"/>
              </a:spcBef>
              <a:spcAft>
                <a:spcPct val="0"/>
              </a:spcAft>
              <a:defRPr/>
            </a:pPr>
            <a:fld id="{179EC091-187D-490C-9FD2-BEEA61FFA0F5}" type="slidenum">
              <a:rPr lang="en-US"/>
              <a:pPr defTabSz="3133725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9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6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2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99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5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1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98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64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0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FD18B-FBC8-4A31-8506-4B7C0BFCB0D5}" type="datetimeFigureOut">
              <a:rPr lang="en-US"/>
              <a:pPr>
                <a:defRPr/>
              </a:pPr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62A3D-730E-4537-A941-6229E2E1BF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70721-2112-46E6-A246-ABE2484D31E9}" type="datetimeFigureOut">
              <a:rPr lang="en-US"/>
              <a:pPr>
                <a:defRPr/>
              </a:pPr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5DE1C-BA2E-41BE-B4A1-29E01F4992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87632" y="6324600"/>
            <a:ext cx="11849100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32711" y="6324600"/>
            <a:ext cx="35189160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EF4D4-2DDD-4A3A-9038-48D9F44A2480}" type="datetimeFigureOut">
              <a:rPr lang="en-US"/>
              <a:pPr>
                <a:defRPr/>
              </a:pPr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C5DE-7CBF-4B1E-A8D7-D9C316287C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9C59-69E7-4E66-B0CC-AC4A083E4754}" type="datetimeFigureOut">
              <a:rPr lang="en-US"/>
              <a:pPr>
                <a:defRPr/>
              </a:pPr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952C8-0A65-400D-9605-2BBBEE8BC8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9"/>
            <a:ext cx="18653760" cy="72008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633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2675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69901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53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168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39802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6436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070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4E441-848F-4057-8C84-1DE7E7FD2F1A}" type="datetimeFigureOut">
              <a:rPr lang="en-US"/>
              <a:pPr>
                <a:defRPr/>
              </a:pPr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F8141-0DA1-42A0-8AA9-9CC6EC6F79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2720" y="36865560"/>
            <a:ext cx="23519129" cy="10427970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17600" y="36865560"/>
            <a:ext cx="23519131" cy="10427970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43510-F060-4840-8C84-3154E08927F1}" type="datetimeFigureOut">
              <a:rPr lang="en-US"/>
              <a:pPr>
                <a:defRPr/>
              </a:pPr>
              <a:t>11/29/2016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8129E-AA31-49DF-AE78-BE41A51C9D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6338" indent="0">
              <a:buNone/>
              <a:defRPr sz="6900" b="1"/>
            </a:lvl2pPr>
            <a:lvl3pPr marL="3132675" indent="0">
              <a:buNone/>
              <a:defRPr sz="6200" b="1"/>
            </a:lvl3pPr>
            <a:lvl4pPr marL="4699013" indent="0">
              <a:buNone/>
              <a:defRPr sz="5500" b="1"/>
            </a:lvl4pPr>
            <a:lvl5pPr marL="6265351" indent="0">
              <a:buNone/>
              <a:defRPr sz="5500" b="1"/>
            </a:lvl5pPr>
            <a:lvl6pPr marL="7831688" indent="0">
              <a:buNone/>
              <a:defRPr sz="5500" b="1"/>
            </a:lvl6pPr>
            <a:lvl7pPr marL="9398026" indent="0">
              <a:buNone/>
              <a:defRPr sz="5500" b="1"/>
            </a:lvl7pPr>
            <a:lvl8pPr marL="10964364" indent="0">
              <a:buNone/>
              <a:defRPr sz="5500" b="1"/>
            </a:lvl8pPr>
            <a:lvl9pPr marL="12530701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1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2"/>
            <a:ext cx="970026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6338" indent="0">
              <a:buNone/>
              <a:defRPr sz="6900" b="1"/>
            </a:lvl2pPr>
            <a:lvl3pPr marL="3132675" indent="0">
              <a:buNone/>
              <a:defRPr sz="6200" b="1"/>
            </a:lvl3pPr>
            <a:lvl4pPr marL="4699013" indent="0">
              <a:buNone/>
              <a:defRPr sz="5500" b="1"/>
            </a:lvl4pPr>
            <a:lvl5pPr marL="6265351" indent="0">
              <a:buNone/>
              <a:defRPr sz="5500" b="1"/>
            </a:lvl5pPr>
            <a:lvl6pPr marL="7831688" indent="0">
              <a:buNone/>
              <a:defRPr sz="5500" b="1"/>
            </a:lvl6pPr>
            <a:lvl7pPr marL="9398026" indent="0">
              <a:buNone/>
              <a:defRPr sz="5500" b="1"/>
            </a:lvl7pPr>
            <a:lvl8pPr marL="10964364" indent="0">
              <a:buNone/>
              <a:defRPr sz="5500" b="1"/>
            </a:lvl8pPr>
            <a:lvl9pPr marL="12530701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7D9BE-B60C-4993-8D3D-03AD08C97F8D}" type="datetimeFigureOut">
              <a:rPr lang="en-US"/>
              <a:pPr>
                <a:defRPr/>
              </a:pPr>
              <a:t>11/29/2016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AE02B-665E-4CDB-9F5F-BBD7DF50EF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8B99-57B3-4A34-80A7-BB38A75EEED8}" type="datetimeFigureOut">
              <a:rPr lang="en-US"/>
              <a:pPr>
                <a:defRPr/>
              </a:pPr>
              <a:t>11/29/2016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C1762-3842-49D4-B220-5DE0979926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FA4A6-C64D-4CBC-B0B7-1814CA95914E}" type="datetimeFigureOut">
              <a:rPr lang="en-US"/>
              <a:pPr>
                <a:defRPr/>
              </a:pPr>
              <a:t>11/29/2016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2E699-C21E-4300-8023-A78E15AA1C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9" y="1310640"/>
            <a:ext cx="7219951" cy="557784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7"/>
            <a:ext cx="122682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9" y="6888487"/>
            <a:ext cx="7219951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6338" indent="0">
              <a:buNone/>
              <a:defRPr sz="4100"/>
            </a:lvl2pPr>
            <a:lvl3pPr marL="3132675" indent="0">
              <a:buNone/>
              <a:defRPr sz="3400"/>
            </a:lvl3pPr>
            <a:lvl4pPr marL="4699013" indent="0">
              <a:buNone/>
              <a:defRPr sz="3100"/>
            </a:lvl4pPr>
            <a:lvl5pPr marL="6265351" indent="0">
              <a:buNone/>
              <a:defRPr sz="3100"/>
            </a:lvl5pPr>
            <a:lvl6pPr marL="7831688" indent="0">
              <a:buNone/>
              <a:defRPr sz="3100"/>
            </a:lvl6pPr>
            <a:lvl7pPr marL="9398026" indent="0">
              <a:buNone/>
              <a:defRPr sz="3100"/>
            </a:lvl7pPr>
            <a:lvl8pPr marL="10964364" indent="0">
              <a:buNone/>
              <a:defRPr sz="3100"/>
            </a:lvl8pPr>
            <a:lvl9pPr marL="12530701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0F386-D304-4E9C-A4F5-862B668467B1}" type="datetimeFigureOut">
              <a:rPr lang="en-US"/>
              <a:pPr>
                <a:defRPr/>
              </a:pPr>
              <a:t>11/29/2016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FEAFD-3096-4EB5-83DF-B3E1E86DFE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1000"/>
            </a:lvl1pPr>
            <a:lvl2pPr marL="1566338" indent="0">
              <a:buNone/>
              <a:defRPr sz="9600"/>
            </a:lvl2pPr>
            <a:lvl3pPr marL="3132675" indent="0">
              <a:buNone/>
              <a:defRPr sz="8200"/>
            </a:lvl3pPr>
            <a:lvl4pPr marL="4699013" indent="0">
              <a:buNone/>
              <a:defRPr sz="6900"/>
            </a:lvl4pPr>
            <a:lvl5pPr marL="6265351" indent="0">
              <a:buNone/>
              <a:defRPr sz="6900"/>
            </a:lvl5pPr>
            <a:lvl6pPr marL="7831688" indent="0">
              <a:buNone/>
              <a:defRPr sz="6900"/>
            </a:lvl6pPr>
            <a:lvl7pPr marL="9398026" indent="0">
              <a:buNone/>
              <a:defRPr sz="6900"/>
            </a:lvl7pPr>
            <a:lvl8pPr marL="10964364" indent="0">
              <a:buNone/>
              <a:defRPr sz="6900"/>
            </a:lvl8pPr>
            <a:lvl9pPr marL="12530701" indent="0">
              <a:buNone/>
              <a:defRPr sz="69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2"/>
            <a:ext cx="13167360" cy="3863338"/>
          </a:xfrm>
        </p:spPr>
        <p:txBody>
          <a:bodyPr/>
          <a:lstStyle>
            <a:lvl1pPr marL="0" indent="0">
              <a:buNone/>
              <a:defRPr sz="4800"/>
            </a:lvl1pPr>
            <a:lvl2pPr marL="1566338" indent="0">
              <a:buNone/>
              <a:defRPr sz="4100"/>
            </a:lvl2pPr>
            <a:lvl3pPr marL="3132675" indent="0">
              <a:buNone/>
              <a:defRPr sz="3400"/>
            </a:lvl3pPr>
            <a:lvl4pPr marL="4699013" indent="0">
              <a:buNone/>
              <a:defRPr sz="3100"/>
            </a:lvl4pPr>
            <a:lvl5pPr marL="6265351" indent="0">
              <a:buNone/>
              <a:defRPr sz="3100"/>
            </a:lvl5pPr>
            <a:lvl6pPr marL="7831688" indent="0">
              <a:buNone/>
              <a:defRPr sz="3100"/>
            </a:lvl6pPr>
            <a:lvl7pPr marL="9398026" indent="0">
              <a:buNone/>
              <a:defRPr sz="3100"/>
            </a:lvl7pPr>
            <a:lvl8pPr marL="10964364" indent="0">
              <a:buNone/>
              <a:defRPr sz="3100"/>
            </a:lvl8pPr>
            <a:lvl9pPr marL="12530701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CC063-03EC-4B09-954C-47617A44EFAF}" type="datetimeFigureOut">
              <a:rPr lang="en-US"/>
              <a:pPr>
                <a:defRPr/>
              </a:pPr>
              <a:t>11/29/2016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35F8C-4C26-4EC1-BC9B-B165FE0FE4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96963" y="1317625"/>
            <a:ext cx="197516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265" tIns="156638" rIns="313265" bIns="1566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7680325"/>
            <a:ext cx="19751675" cy="2172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265" tIns="156638" rIns="313265" bIns="1566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30510163"/>
            <a:ext cx="5121275" cy="1752600"/>
          </a:xfrm>
          <a:prstGeom prst="rect">
            <a:avLst/>
          </a:prstGeom>
        </p:spPr>
        <p:txBody>
          <a:bodyPr vert="horz" lIns="313265" tIns="156638" rIns="313265" bIns="156638" rtlCol="0" anchor="ctr"/>
          <a:lstStyle>
            <a:lvl1pPr algn="l">
              <a:defRPr sz="41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36A8366A-0850-4596-8C75-5922F3D9BF92}" type="datetimeFigureOut">
              <a:rPr lang="en-US"/>
              <a:pPr>
                <a:defRPr/>
              </a:pPr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7763" y="30510163"/>
            <a:ext cx="6950075" cy="1752600"/>
          </a:xfrm>
          <a:prstGeom prst="rect">
            <a:avLst/>
          </a:prstGeom>
        </p:spPr>
        <p:txBody>
          <a:bodyPr vert="horz" lIns="313265" tIns="156638" rIns="313265" bIns="156638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363" y="30510163"/>
            <a:ext cx="5121275" cy="1752600"/>
          </a:xfrm>
          <a:prstGeom prst="rect">
            <a:avLst/>
          </a:prstGeom>
        </p:spPr>
        <p:txBody>
          <a:bodyPr vert="horz" lIns="313265" tIns="156638" rIns="313265" bIns="156638" rtlCol="0" anchor="ctr"/>
          <a:lstStyle>
            <a:lvl1pPr algn="r">
              <a:defRPr sz="41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E1782316-9234-4A82-9CB9-740ED976BD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defTabSz="3132138" rtl="0" fontAlgn="base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132138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</a:defRPr>
      </a:lvl2pPr>
      <a:lvl3pPr algn="ctr" defTabSz="3132138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</a:defRPr>
      </a:lvl3pPr>
      <a:lvl4pPr algn="ctr" defTabSz="3132138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</a:defRPr>
      </a:lvl4pPr>
      <a:lvl5pPr algn="ctr" defTabSz="3132138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</a:defRPr>
      </a:lvl5pPr>
      <a:lvl6pPr marL="457200" algn="ctr" defTabSz="3132138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</a:defRPr>
      </a:lvl6pPr>
      <a:lvl7pPr marL="914400" algn="ctr" defTabSz="3132138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</a:defRPr>
      </a:lvl7pPr>
      <a:lvl8pPr marL="1371600" algn="ctr" defTabSz="3132138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</a:defRPr>
      </a:lvl8pPr>
      <a:lvl9pPr marL="1828800" algn="ctr" defTabSz="3132138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</a:defRPr>
      </a:lvl9pPr>
    </p:titleStyle>
    <p:bodyStyle>
      <a:lvl1pPr marL="1174750" indent="-1174750" algn="l" defTabSz="3132138" rtl="0" fontAlgn="base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4763" indent="-977900" algn="l" defTabSz="3132138" rtl="0" fontAlgn="base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4775" indent="-782638" algn="l" defTabSz="3132138" rtl="0" fontAlgn="base">
        <a:spcBef>
          <a:spcPct val="20000"/>
        </a:spcBef>
        <a:spcAft>
          <a:spcPct val="0"/>
        </a:spcAft>
        <a:buFont typeface="Arial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1638" indent="-782638" algn="l" defTabSz="3132138" rtl="0" fontAlgn="base">
        <a:spcBef>
          <a:spcPct val="20000"/>
        </a:spcBef>
        <a:spcAft>
          <a:spcPct val="0"/>
        </a:spcAft>
        <a:buFont typeface="Arial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48500" indent="-782638" algn="l" defTabSz="3132138" rtl="0" fontAlgn="base">
        <a:spcBef>
          <a:spcPct val="20000"/>
        </a:spcBef>
        <a:spcAft>
          <a:spcPct val="0"/>
        </a:spcAft>
        <a:buFont typeface="Arial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14857" indent="-783169" algn="l" defTabSz="3132675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1195" indent="-783169" algn="l" defTabSz="3132675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47532" indent="-783169" algn="l" defTabSz="3132675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13870" indent="-783169" algn="l" defTabSz="3132675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267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6338" algn="l" defTabSz="313267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2675" algn="l" defTabSz="313267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699013" algn="l" defTabSz="313267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5351" algn="l" defTabSz="313267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1688" algn="l" defTabSz="313267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398026" algn="l" defTabSz="313267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64364" algn="l" defTabSz="313267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0701" algn="l" defTabSz="313267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.bin"/><Relationship Id="rId18" Type="http://schemas.openxmlformats.org/officeDocument/2006/relationships/oleObject" Target="../embeddings/oleObject7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1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9.png"/><Relationship Id="rId10" Type="http://schemas.openxmlformats.org/officeDocument/2006/relationships/image" Target="../media/image3.wmf"/><Relationship Id="rId19" Type="http://schemas.openxmlformats.org/officeDocument/2006/relationships/image" Target="../media/image7.wmf"/><Relationship Id="rId4" Type="http://schemas.openxmlformats.org/officeDocument/2006/relationships/image" Target="../media/image8.jpe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ww.utm.tif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457200"/>
            <a:ext cx="6705600" cy="22002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7" name="Rounded Rectangle 16"/>
          <p:cNvSpPr/>
          <p:nvPr/>
        </p:nvSpPr>
        <p:spPr>
          <a:xfrm>
            <a:off x="762000" y="6324601"/>
            <a:ext cx="9906000" cy="3411378"/>
          </a:xfrm>
          <a:prstGeom prst="roundRect">
            <a:avLst/>
          </a:prstGeom>
          <a:solidFill>
            <a:schemeClr val="bg1">
              <a:alpha val="49804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24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350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4342" name="TextBox 18"/>
          <p:cNvSpPr txBox="1">
            <a:spLocks noChangeArrowheads="1"/>
          </p:cNvSpPr>
          <p:nvPr/>
        </p:nvSpPr>
        <p:spPr bwMode="auto">
          <a:xfrm>
            <a:off x="914400" y="6324600"/>
            <a:ext cx="9525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u="sng" dirty="0">
                <a:latin typeface="Baskerville"/>
                <a:ea typeface="Baskerville"/>
                <a:cs typeface="Baskerville"/>
              </a:rPr>
              <a:t>Goal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38200" y="3429000"/>
            <a:ext cx="20345400" cy="2286000"/>
          </a:xfrm>
          <a:prstGeom prst="round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24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350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4345" name="TextBox 10"/>
          <p:cNvSpPr txBox="1">
            <a:spLocks noChangeArrowheads="1"/>
          </p:cNvSpPr>
          <p:nvPr/>
        </p:nvSpPr>
        <p:spPr bwMode="auto">
          <a:xfrm>
            <a:off x="2133600" y="3505200"/>
            <a:ext cx="17754600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 dirty="0">
                <a:latin typeface="Baskerville"/>
              </a:rPr>
              <a:t>Jeremy R Greenburg, Angela C McCabe</a:t>
            </a:r>
          </a:p>
          <a:p>
            <a:pPr algn="ctr"/>
            <a:endParaRPr lang="en-US" sz="1600" b="1" dirty="0">
              <a:latin typeface="Baskerville"/>
            </a:endParaRPr>
          </a:p>
          <a:p>
            <a:pPr algn="ctr"/>
            <a:r>
              <a:rPr lang="en-US" sz="2800" dirty="0">
                <a:latin typeface="Baskerville"/>
              </a:rPr>
              <a:t>Advisors: Bob Bradley, Abigail Shelton</a:t>
            </a:r>
          </a:p>
          <a:p>
            <a:pPr algn="ctr"/>
            <a:endParaRPr lang="en-US" sz="900" dirty="0">
              <a:latin typeface="Baskerville"/>
            </a:endParaRPr>
          </a:p>
          <a:p>
            <a:endParaRPr lang="en-US" sz="3200" dirty="0">
              <a:solidFill>
                <a:schemeClr val="bg1"/>
              </a:solidFill>
              <a:latin typeface="Baskerville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468100" y="6324600"/>
            <a:ext cx="9824709" cy="4904125"/>
          </a:xfrm>
          <a:prstGeom prst="roundRect">
            <a:avLst>
              <a:gd name="adj" fmla="val 11667"/>
            </a:avLst>
          </a:prstGeom>
          <a:solidFill>
            <a:schemeClr val="bg1">
              <a:alpha val="5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24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350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4350" name="TextBox 13"/>
          <p:cNvSpPr txBox="1">
            <a:spLocks noChangeArrowheads="1"/>
          </p:cNvSpPr>
          <p:nvPr/>
        </p:nvSpPr>
        <p:spPr bwMode="auto">
          <a:xfrm>
            <a:off x="11775281" y="6324601"/>
            <a:ext cx="95250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u="sng" dirty="0">
                <a:latin typeface="Baskerville"/>
                <a:ea typeface="Baskerville"/>
                <a:cs typeface="Baskerville"/>
              </a:rPr>
              <a:t>Requirements</a:t>
            </a:r>
          </a:p>
          <a:p>
            <a:pPr algn="ctr"/>
            <a:endParaRPr lang="en-US" sz="2400" u="sng" dirty="0">
              <a:latin typeface="Baskerville"/>
              <a:ea typeface="Baskerville"/>
              <a:cs typeface="Baskerville"/>
            </a:endParaRPr>
          </a:p>
          <a:p>
            <a:pPr algn="ctr"/>
            <a:endParaRPr lang="en-US" sz="2000" u="sng" dirty="0">
              <a:latin typeface="Baskerville"/>
              <a:ea typeface="Baskerville"/>
              <a:cs typeface="Baskerville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Arial"/>
                <a:ea typeface="Baskerville"/>
                <a:cs typeface="Arial"/>
              </a:rPr>
              <a:t>Simulate the qualitative analysis lab performed  in UT Martin General Chemistry 122 classes.</a:t>
            </a:r>
          </a:p>
          <a:p>
            <a:pPr marL="457200" indent="-457200">
              <a:buFont typeface="Arial"/>
              <a:buChar char="•"/>
            </a:pPr>
            <a:endParaRPr lang="en-US" sz="3200" dirty="0">
              <a:latin typeface="Arial"/>
              <a:ea typeface="Baskerville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Arial"/>
                <a:ea typeface="Baskerville"/>
                <a:cs typeface="Arial"/>
              </a:rPr>
              <a:t>Application must account for chemical combinations not detailed in the lab manual.</a:t>
            </a:r>
          </a:p>
          <a:p>
            <a:pPr marL="457200" indent="-457200">
              <a:buFont typeface="Arial"/>
              <a:buChar char="•"/>
            </a:pPr>
            <a:endParaRPr lang="en-US" sz="3200" dirty="0">
              <a:latin typeface="Arial"/>
              <a:ea typeface="Baskerville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38200" y="10334676"/>
            <a:ext cx="9753600" cy="21593124"/>
          </a:xfrm>
          <a:prstGeom prst="roundRect">
            <a:avLst>
              <a:gd name="adj" fmla="val 6493"/>
            </a:avLst>
          </a:prstGeom>
          <a:solidFill>
            <a:schemeClr val="bg1">
              <a:alpha val="49804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36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350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4353" name="TextBox 17"/>
          <p:cNvSpPr txBox="1">
            <a:spLocks noChangeArrowheads="1"/>
          </p:cNvSpPr>
          <p:nvPr/>
        </p:nvSpPr>
        <p:spPr bwMode="auto">
          <a:xfrm>
            <a:off x="1614159" y="10861872"/>
            <a:ext cx="84201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u="sng" dirty="0">
                <a:latin typeface="Baskerville"/>
                <a:ea typeface="Baskerville"/>
                <a:cs typeface="Baskerville"/>
              </a:rPr>
              <a:t>Design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79496" y="325398"/>
            <a:ext cx="14859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Baskerville"/>
                <a:ea typeface="Batang" pitchFamily="18" charset="-127"/>
              </a:rPr>
              <a:t>Virtual Chemistry Lab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602200" y="2413337"/>
            <a:ext cx="39052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ngsanaUPC" panose="02020603050405020304" pitchFamily="18" charset="-34"/>
                <a:ea typeface="Batang" pitchFamily="18" charset="-127"/>
                <a:cs typeface="AngsanaUPC" panose="02020603050405020304" pitchFamily="18" charset="-34"/>
              </a:rPr>
              <a:t>Fall 2016</a:t>
            </a:r>
          </a:p>
        </p:txBody>
      </p:sp>
      <p:sp>
        <p:nvSpPr>
          <p:cNvPr id="14380" name="Text Box 100"/>
          <p:cNvSpPr txBox="1">
            <a:spLocks noChangeArrowheads="1"/>
          </p:cNvSpPr>
          <p:nvPr/>
        </p:nvSpPr>
        <p:spPr bwMode="auto">
          <a:xfrm>
            <a:off x="11430000" y="19735800"/>
            <a:ext cx="9601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br>
              <a:rPr lang="en-US" sz="3200" dirty="0"/>
            </a:br>
            <a:endParaRPr lang="en-US" sz="3200" dirty="0">
              <a:solidFill>
                <a:srgbClr val="083B63"/>
              </a:solidFill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0" y="238506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985509" y="6858000"/>
            <a:ext cx="9677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3200" dirty="0"/>
              <a:t>To allow UT Martin Chemistry 122 students to better perform and understand labs requiring qualitative analysis of inorganic compounds.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38700" y="12271622"/>
            <a:ext cx="5581650" cy="1683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Font typeface="Arial"/>
              <a:buChar char="•"/>
            </a:pPr>
            <a:r>
              <a:rPr lang="en-US" sz="3200" dirty="0"/>
              <a:t>When the program is started, the user is prompted with a ion group selection screen.</a:t>
            </a:r>
          </a:p>
          <a:p>
            <a:pPr>
              <a:buFont typeface="Wingdings" charset="2"/>
              <a:buChar char="§"/>
            </a:pPr>
            <a:endParaRPr lang="en-US" sz="3200" dirty="0"/>
          </a:p>
          <a:p>
            <a:endParaRPr lang="en-US" sz="3200" dirty="0"/>
          </a:p>
          <a:p>
            <a:pPr>
              <a:buFont typeface="Arial"/>
              <a:buChar char="•"/>
            </a:pPr>
            <a:endParaRPr lang="en-US" sz="3200" dirty="0"/>
          </a:p>
          <a:p>
            <a:pPr marL="274320" indent="-274320">
              <a:buFont typeface="Arial"/>
              <a:buChar char="•"/>
            </a:pPr>
            <a:r>
              <a:rPr lang="en-US" sz="3200" dirty="0"/>
              <a:t>After the user selects begin, a solution containing one or more ions from each selected group is randomly generated. </a:t>
            </a:r>
          </a:p>
          <a:p>
            <a:pPr>
              <a:buFont typeface="Arial"/>
              <a:buChar char="•"/>
            </a:pPr>
            <a:endParaRPr lang="en-US" sz="3200" dirty="0"/>
          </a:p>
          <a:p>
            <a:pPr>
              <a:buFont typeface="Arial"/>
              <a:buChar char="•"/>
            </a:pPr>
            <a:endParaRPr lang="en-US" sz="3200" dirty="0"/>
          </a:p>
          <a:p>
            <a:endParaRPr lang="en-US" sz="3200" dirty="0"/>
          </a:p>
          <a:p>
            <a:pPr marL="274320" indent="-274320">
              <a:buFont typeface="Arial"/>
              <a:buChar char="•"/>
            </a:pPr>
            <a:r>
              <a:rPr lang="en-US" sz="3200" dirty="0"/>
              <a:t>The instruction box at the top left of the screen guides the user through steps to determine what ions are present in the generated solution.</a:t>
            </a:r>
          </a:p>
          <a:p>
            <a:pPr>
              <a:buFont typeface="Arial"/>
              <a:buChar char="•"/>
            </a:pPr>
            <a:endParaRPr lang="en-US" sz="3200" dirty="0"/>
          </a:p>
          <a:p>
            <a:pPr>
              <a:buFont typeface="Arial"/>
              <a:buChar char="•"/>
            </a:pPr>
            <a:endParaRPr lang="en-US" sz="3200" dirty="0"/>
          </a:p>
          <a:p>
            <a:endParaRPr lang="en-US" sz="3200" dirty="0"/>
          </a:p>
          <a:p>
            <a:pPr marL="274320" indent="-274320">
              <a:buFont typeface="Arial"/>
              <a:buChar char="•"/>
            </a:pPr>
            <a:r>
              <a:rPr lang="en-US" sz="3200" dirty="0"/>
              <a:t>Various reagents can be added to test tubes dropwise or by the milliliter.</a:t>
            </a:r>
          </a:p>
          <a:p>
            <a:pPr>
              <a:buFont typeface="Arial"/>
              <a:buChar char="•"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>
              <a:buFont typeface="Arial"/>
              <a:buChar char="•"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79" name="Rounded Rectangle 78"/>
          <p:cNvSpPr/>
          <p:nvPr/>
        </p:nvSpPr>
        <p:spPr>
          <a:xfrm>
            <a:off x="11506200" y="24664225"/>
            <a:ext cx="9824709" cy="7415975"/>
          </a:xfrm>
          <a:prstGeom prst="roundRect">
            <a:avLst>
              <a:gd name="adj" fmla="val 11667"/>
            </a:avLst>
          </a:prstGeom>
          <a:solidFill>
            <a:schemeClr val="bg1">
              <a:alpha val="5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24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350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0" name="TextBox 17"/>
          <p:cNvSpPr txBox="1">
            <a:spLocks noChangeArrowheads="1"/>
          </p:cNvSpPr>
          <p:nvPr/>
        </p:nvSpPr>
        <p:spPr bwMode="auto">
          <a:xfrm>
            <a:off x="13639800" y="24787969"/>
            <a:ext cx="6477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Baskerville"/>
                <a:ea typeface="Baskerville"/>
                <a:cs typeface="Baskerville"/>
              </a:rPr>
              <a:t>         </a:t>
            </a:r>
            <a:r>
              <a:rPr lang="en-US" sz="4800" u="sng" dirty="0">
                <a:latin typeface="Baskerville"/>
                <a:ea typeface="Baskerville"/>
                <a:cs typeface="Baskerville"/>
              </a:rPr>
              <a:t>Conclusion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753850" y="25755600"/>
            <a:ext cx="9296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b="1" dirty="0"/>
              <a:t> Accomplished Work: 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Random ion generation based on user input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Reaction matrix lookup for reagent additions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Object manipulation and interaction</a:t>
            </a:r>
          </a:p>
          <a:p>
            <a:pPr marL="914400" lvl="1" indent="-457200">
              <a:buFontTx/>
              <a:buChar char="-"/>
            </a:pPr>
            <a:endParaRPr lang="en-US" sz="3200" dirty="0"/>
          </a:p>
          <a:p>
            <a:pPr>
              <a:buFont typeface="Arial"/>
              <a:buChar char="•"/>
            </a:pPr>
            <a:r>
              <a:rPr lang="en-US" sz="3200" dirty="0"/>
              <a:t> </a:t>
            </a:r>
            <a:r>
              <a:rPr lang="en-US" sz="3200" b="1" dirty="0"/>
              <a:t>Future Work: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Bunsen Burner flame test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Encrypt reaction data</a:t>
            </a:r>
          </a:p>
          <a:p>
            <a:pPr marL="914400" lvl="1" indent="-457200">
              <a:buFontTx/>
              <a:buChar char="-"/>
            </a:pPr>
            <a:r>
              <a:rPr lang="en-US" sz="3200" dirty="0"/>
              <a:t>Smoother reaction animations</a:t>
            </a:r>
          </a:p>
          <a:p>
            <a:pPr marL="731520" indent="-274320"/>
            <a:endParaRPr lang="en-US" sz="3200" dirty="0"/>
          </a:p>
          <a:p>
            <a:r>
              <a:rPr lang="en-US" sz="3200" dirty="0"/>
              <a:t> 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1453484" y="11692869"/>
            <a:ext cx="9906000" cy="12437744"/>
          </a:xfrm>
          <a:prstGeom prst="roundRect">
            <a:avLst>
              <a:gd name="adj" fmla="val 5814"/>
            </a:avLst>
          </a:prstGeom>
          <a:solidFill>
            <a:schemeClr val="bg1">
              <a:alpha val="49804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24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4400" dirty="0"/>
              <a:t> 	 	</a:t>
            </a:r>
          </a:p>
          <a:p>
            <a:endParaRPr lang="en-US" sz="4400" dirty="0"/>
          </a:p>
        </p:txBody>
      </p:sp>
      <p:sp>
        <p:nvSpPr>
          <p:cNvPr id="43" name="TextBox 44"/>
          <p:cNvSpPr txBox="1">
            <a:spLocks noChangeArrowheads="1"/>
          </p:cNvSpPr>
          <p:nvPr/>
        </p:nvSpPr>
        <p:spPr bwMode="auto">
          <a:xfrm>
            <a:off x="11870531" y="11904601"/>
            <a:ext cx="9067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u="sng" dirty="0">
                <a:latin typeface="Baskerville"/>
                <a:ea typeface="Baskerville"/>
                <a:cs typeface="Baskerville"/>
              </a:rPr>
              <a:t>Development Tools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554660" y="13679813"/>
            <a:ext cx="6444456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Visual Studio</a:t>
            </a:r>
            <a:r>
              <a:rPr lang="en-US" sz="3200" dirty="0"/>
              <a:t>– Integrated development environment for Windows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Adobe Photoshop</a:t>
            </a:r>
            <a:r>
              <a:rPr lang="en-US" sz="3200" dirty="0"/>
              <a:t> – Graphics editor used to design lab environment and materials</a:t>
            </a:r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/>
              <a:t>OpenTK</a:t>
            </a:r>
            <a:r>
              <a:rPr lang="en-US" sz="3200" b="1" dirty="0"/>
              <a:t> </a:t>
            </a:r>
            <a:r>
              <a:rPr lang="en-US" sz="3200" dirty="0"/>
              <a:t>– Low level C# wrapper for OpenGL 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85508" y="26773211"/>
            <a:ext cx="401252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/>
              <a:t>If a reagent is added to a solution, it may cause a </a:t>
            </a:r>
            <a:r>
              <a:rPr lang="en-US" sz="3200" dirty="0" err="1"/>
              <a:t>changein</a:t>
            </a:r>
            <a:r>
              <a:rPr lang="en-US" sz="3200"/>
              <a:t>  </a:t>
            </a:r>
            <a:r>
              <a:rPr lang="en-US" sz="3200" dirty="0"/>
              <a:t>color, produce a gas or precipitate, or have no effect.  </a:t>
            </a:r>
          </a:p>
          <a:p>
            <a:endParaRPr lang="en-US" sz="32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809209"/>
              </p:ext>
            </p:extLst>
          </p:nvPr>
        </p:nvGraphicFramePr>
        <p:xfrm>
          <a:off x="1479376" y="22524589"/>
          <a:ext cx="3306851" cy="4053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Image" r:id="rId5" imgW="3263400" imgH="3999960" progId="Photoshop.Image.13">
                  <p:embed/>
                </p:oleObj>
              </mc:Choice>
              <mc:Fallback>
                <p:oleObj name="Image" r:id="rId5" imgW="3263400" imgH="39999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9376" y="22524589"/>
                        <a:ext cx="3306851" cy="4053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751836"/>
              </p:ext>
            </p:extLst>
          </p:nvPr>
        </p:nvGraphicFramePr>
        <p:xfrm>
          <a:off x="1048268" y="16220997"/>
          <a:ext cx="3694423" cy="23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Image" r:id="rId7" imgW="5955480" imgH="3847320" progId="Photoshop.Image.13">
                  <p:embed/>
                </p:oleObj>
              </mc:Choice>
              <mc:Fallback>
                <p:oleObj name="Image" r:id="rId7" imgW="5955480" imgH="3847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8268" y="16220997"/>
                        <a:ext cx="3694423" cy="23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202596"/>
              </p:ext>
            </p:extLst>
          </p:nvPr>
        </p:nvGraphicFramePr>
        <p:xfrm>
          <a:off x="1141637" y="12291566"/>
          <a:ext cx="3601054" cy="2306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Image" r:id="rId9" imgW="15860160" imgH="10158480" progId="Photoshop.Image.13">
                  <p:embed/>
                </p:oleObj>
              </mc:Choice>
              <mc:Fallback>
                <p:oleObj name="Image" r:id="rId9" imgW="15860160" imgH="10158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1637" y="12291566"/>
                        <a:ext cx="3601054" cy="2306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221216"/>
              </p:ext>
            </p:extLst>
          </p:nvPr>
        </p:nvGraphicFramePr>
        <p:xfrm>
          <a:off x="5930220" y="26015863"/>
          <a:ext cx="3366179" cy="4639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Image" r:id="rId11" imgW="2920320" imgH="4025160" progId="Photoshop.Image.13">
                  <p:embed/>
                </p:oleObj>
              </mc:Choice>
              <mc:Fallback>
                <p:oleObj name="Image" r:id="rId11" imgW="2920320" imgH="40251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30220" y="26015863"/>
                        <a:ext cx="3366179" cy="4639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219840"/>
              </p:ext>
            </p:extLst>
          </p:nvPr>
        </p:nvGraphicFramePr>
        <p:xfrm>
          <a:off x="1013562" y="19554225"/>
          <a:ext cx="3857203" cy="2353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Image" r:id="rId13" imgW="3961800" imgH="2450520" progId="Photoshop.Image.13">
                  <p:embed/>
                </p:oleObj>
              </mc:Choice>
              <mc:Fallback>
                <p:oleObj name="Image" r:id="rId13" imgW="3961800" imgH="24505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13562" y="19554225"/>
                        <a:ext cx="3857203" cy="2353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6" name="Picture 12" descr="Image result for opentk 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887" y="21306825"/>
            <a:ext cx="229552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336" name="Object 143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261368"/>
              </p:ext>
            </p:extLst>
          </p:nvPr>
        </p:nvGraphicFramePr>
        <p:xfrm>
          <a:off x="11905739" y="17473938"/>
          <a:ext cx="2253883" cy="225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Image" r:id="rId16" imgW="2539440" imgH="2539440" progId="Photoshop.Image.13">
                  <p:embed/>
                </p:oleObj>
              </mc:Choice>
              <mc:Fallback>
                <p:oleObj name="Image" r:id="rId16" imgW="2539440" imgH="2539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905739" y="17473938"/>
                        <a:ext cx="2253883" cy="2253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" name="Object 143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652930"/>
              </p:ext>
            </p:extLst>
          </p:nvPr>
        </p:nvGraphicFramePr>
        <p:xfrm>
          <a:off x="11995260" y="14439284"/>
          <a:ext cx="2164363" cy="1659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Image" r:id="rId18" imgW="1904760" imgH="1460160" progId="Photoshop.Image.13">
                  <p:embed/>
                </p:oleObj>
              </mc:Choice>
              <mc:Fallback>
                <p:oleObj name="Image" r:id="rId18" imgW="1904760" imgH="14601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995260" y="14439284"/>
                        <a:ext cx="2164363" cy="1659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2970</TotalTime>
  <Words>246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Batang</vt:lpstr>
      <vt:lpstr>AngsanaUPC</vt:lpstr>
      <vt:lpstr>Arial</vt:lpstr>
      <vt:lpstr>Baskerville</vt:lpstr>
      <vt:lpstr>Calibri</vt:lpstr>
      <vt:lpstr>Times New Roman</vt:lpstr>
      <vt:lpstr>Wingdings</vt:lpstr>
      <vt:lpstr>Office Theme</vt:lpstr>
      <vt:lpstr>Adobe Photoshop Image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serszakh</dc:creator>
  <cp:lastModifiedBy>Angela McCabe</cp:lastModifiedBy>
  <cp:revision>193</cp:revision>
  <dcterms:created xsi:type="dcterms:W3CDTF">2011-05-05T19:58:19Z</dcterms:created>
  <dcterms:modified xsi:type="dcterms:W3CDTF">2016-11-30T23:40:38Z</dcterms:modified>
</cp:coreProperties>
</file>