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32"/>
    <p:restoredTop sz="94704"/>
  </p:normalViewPr>
  <p:slideViewPr>
    <p:cSldViewPr snapToGrid="0" snapToObjects="1">
      <p:cViewPr varScale="1">
        <p:scale>
          <a:sx n="100" d="100"/>
          <a:sy n="100" d="100"/>
        </p:scale>
        <p:origin x="1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0489-747B-DD48-BAC3-DECB3DB7BA52}" type="datetimeFigureOut">
              <a:rPr lang="es-ES" smtClean="0"/>
              <a:t>5/5/22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617B-4984-5C49-A93F-1F7439B67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5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63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49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50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59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081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355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759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9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7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5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84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6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34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45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397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63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D55D-8945-2C4E-8AA4-7B9E8C701D20}" type="datetimeFigureOut">
              <a:rPr lang="es-ES" smtClean="0"/>
              <a:t>5/5/22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307-1E4C-184B-A326-C4637FBA4C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982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5CC1-3B0C-C043-91BE-E7518AD5C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b="1" dirty="0"/>
              <a:t>PREDICCIÓN DEL PRECIO DE LA VIVIENDA UTILIZANDO REGRESIÓN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D5742D-B00A-8448-B763-737241AE7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51124"/>
            <a:ext cx="8791575" cy="1655762"/>
          </a:xfrm>
        </p:spPr>
        <p:txBody>
          <a:bodyPr/>
          <a:lstStyle/>
          <a:p>
            <a:pPr algn="ctr"/>
            <a:r>
              <a:rPr lang="es-ES" dirty="0"/>
              <a:t>Ángela Coello Pulido</a:t>
            </a:r>
          </a:p>
          <a:p>
            <a:pPr algn="ctr"/>
            <a:r>
              <a:rPr lang="es-ES" dirty="0"/>
              <a:t>Rafael Martínez </a:t>
            </a:r>
            <a:r>
              <a:rPr lang="es-ES" dirty="0" err="1"/>
              <a:t>martínez</a:t>
            </a:r>
            <a:endParaRPr lang="es-ES" dirty="0"/>
          </a:p>
          <a:p>
            <a:pPr algn="ctr"/>
            <a:r>
              <a:rPr lang="es-ES" dirty="0"/>
              <a:t>5 DE MAYO DE 2022</a:t>
            </a:r>
          </a:p>
        </p:txBody>
      </p:sp>
    </p:spTree>
    <p:extLst>
      <p:ext uri="{BB962C8B-B14F-4D97-AF65-F5344CB8AC3E}">
        <p14:creationId xmlns:p14="http://schemas.microsoft.com/office/powerpoint/2010/main" val="50459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94A85-7B39-8E44-81EF-F1DE1E8E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DE PARTIDA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1AB74-5938-824D-8995-67236AEF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DATASET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IMPORTACIÓN DE LA BD:</a:t>
            </a:r>
          </a:p>
          <a:p>
            <a:pPr>
              <a:buFontTx/>
              <a:buChar char="-"/>
            </a:pPr>
            <a:r>
              <a:rPr lang="es-ES" dirty="0"/>
              <a:t>FORMACIÓN DEL DATAFRAME.</a:t>
            </a:r>
          </a:p>
          <a:p>
            <a:pPr>
              <a:buFontTx/>
              <a:buChar char="-"/>
            </a:pPr>
            <a:r>
              <a:rPr lang="es-ES" dirty="0"/>
              <a:t>DEFINICIÓN DE TIPOS DE DATOS: numéricos, categóricos y fechas.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7118CC-15DE-894D-A354-FD15EC42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3" y="2806691"/>
            <a:ext cx="11851575" cy="12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2DC03-4B47-894A-A4A7-ACBAA431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PREPARACIÓN DE LOS DATOS PARA SU ANÁLISIS: LIMPIEZA Y FILTRADO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0DF72-CEC7-854D-A17E-53AAAF02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1º. Comprobación de los tipos de datos: verificación </a:t>
            </a:r>
            <a:r>
              <a:rPr lang="es-ES" u="sng" dirty="0"/>
              <a:t>variables numéricas</a:t>
            </a:r>
            <a:r>
              <a:rPr lang="es-ES" dirty="0"/>
              <a:t>.</a:t>
            </a:r>
          </a:p>
          <a:p>
            <a:r>
              <a:rPr lang="es-ES" dirty="0"/>
              <a:t>2º. Comprobación de valores nulos (</a:t>
            </a:r>
            <a:r>
              <a:rPr lang="es-ES" i="1" dirty="0" err="1"/>
              <a:t>null</a:t>
            </a:r>
            <a:r>
              <a:rPr lang="es-ES" dirty="0"/>
              <a:t>).</a:t>
            </a:r>
          </a:p>
          <a:p>
            <a:r>
              <a:rPr lang="es-ES" dirty="0"/>
              <a:t>3º. Comprobación de valores perdidos (</a:t>
            </a:r>
            <a:r>
              <a:rPr lang="es-ES" i="1" dirty="0" err="1"/>
              <a:t>missing</a:t>
            </a:r>
            <a:r>
              <a:rPr lang="es-ES" i="1" dirty="0"/>
              <a:t> </a:t>
            </a:r>
            <a:r>
              <a:rPr lang="es-ES" i="1" dirty="0" err="1"/>
              <a:t>values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98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6542F-48E1-8D49-9142-B3CA9916B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534" y="230682"/>
            <a:ext cx="9905999" cy="3541714"/>
          </a:xfrm>
        </p:spPr>
        <p:txBody>
          <a:bodyPr/>
          <a:lstStyle/>
          <a:p>
            <a:r>
              <a:rPr lang="es-ES" dirty="0"/>
              <a:t>4º. Comprobación de valores atípicos (</a:t>
            </a:r>
            <a:r>
              <a:rPr lang="es-ES" i="1" dirty="0" err="1"/>
              <a:t>outlier</a:t>
            </a:r>
            <a:r>
              <a:rPr lang="es-ES" dirty="0" err="1"/>
              <a:t>s</a:t>
            </a:r>
            <a:r>
              <a:rPr lang="es-ES" dirty="0"/>
              <a:t>).</a:t>
            </a:r>
          </a:p>
          <a:p>
            <a:pPr marL="0" indent="0">
              <a:buNone/>
            </a:pPr>
            <a:r>
              <a:rPr lang="es-ES" dirty="0"/>
              <a:t>VALORES CUANTIFICABLES (</a:t>
            </a:r>
            <a:r>
              <a:rPr lang="es-ES" dirty="0" err="1"/>
              <a:t>sqft</a:t>
            </a:r>
            <a:r>
              <a:rPr lang="es-ES" dirty="0"/>
              <a:t>):</a:t>
            </a:r>
          </a:p>
          <a:p>
            <a:endParaRPr lang="es-ES" dirty="0"/>
          </a:p>
        </p:txBody>
      </p:sp>
      <p:pic>
        <p:nvPicPr>
          <p:cNvPr id="5" name="Imagen 4" descr="Imagen de la pantalla de una computadora&#10;&#10;Descripción generada automáticamente con confianza baja">
            <a:extLst>
              <a:ext uri="{FF2B5EF4-FFF2-40B4-BE49-F238E27FC236}">
                <a16:creationId xmlns:a16="http://schemas.microsoft.com/office/drawing/2014/main" id="{BB3B5094-5163-3447-B127-6FD2FF37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7" y="1590266"/>
            <a:ext cx="4808126" cy="4751158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1C443D5-EFF6-0A4A-A863-5706826C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66" y="1990995"/>
            <a:ext cx="4686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8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8FACD-A6FD-BF44-9B08-70AFC09B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42607"/>
            <a:ext cx="9905999" cy="3541714"/>
          </a:xfrm>
        </p:spPr>
        <p:txBody>
          <a:bodyPr/>
          <a:lstStyle/>
          <a:p>
            <a:r>
              <a:rPr lang="es-ES" dirty="0"/>
              <a:t>RESTANTES VALORES:</a:t>
            </a:r>
          </a:p>
          <a:p>
            <a:endParaRPr lang="es-ES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24BC940D-EBE1-3D40-A2D9-C42B27896B1E}"/>
              </a:ext>
            </a:extLst>
          </p:cNvPr>
          <p:cNvGrpSpPr/>
          <p:nvPr/>
        </p:nvGrpSpPr>
        <p:grpSpPr>
          <a:xfrm>
            <a:off x="841248" y="1395064"/>
            <a:ext cx="10753344" cy="2347817"/>
            <a:chOff x="829056" y="3967576"/>
            <a:chExt cx="10753344" cy="2347817"/>
          </a:xfrm>
        </p:grpSpPr>
        <p:pic>
          <p:nvPicPr>
            <p:cNvPr id="11" name="Imagen 10" descr="Texto&#10;&#10;Descripción generada automáticamente con confianza baja">
              <a:extLst>
                <a:ext uri="{FF2B5EF4-FFF2-40B4-BE49-F238E27FC236}">
                  <a16:creationId xmlns:a16="http://schemas.microsoft.com/office/drawing/2014/main" id="{E49076CD-AA0F-E942-8A3D-EC7637E3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056" y="3967576"/>
              <a:ext cx="10753344" cy="2332977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AE7F855-A942-0E4C-B84E-4B2C6582F75A}"/>
                </a:ext>
              </a:extLst>
            </p:cNvPr>
            <p:cNvSpPr/>
            <p:nvPr/>
          </p:nvSpPr>
          <p:spPr>
            <a:xfrm>
              <a:off x="2545139" y="6078328"/>
              <a:ext cx="938151" cy="23706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CF748B5-C460-E842-9238-76B41D8DFB33}"/>
                </a:ext>
              </a:extLst>
            </p:cNvPr>
            <p:cNvSpPr/>
            <p:nvPr/>
          </p:nvSpPr>
          <p:spPr>
            <a:xfrm>
              <a:off x="3657600" y="6078328"/>
              <a:ext cx="803890" cy="22222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61BA86A-B839-5343-BEB2-99155233550B}"/>
                </a:ext>
              </a:extLst>
            </p:cNvPr>
            <p:cNvSpPr/>
            <p:nvPr/>
          </p:nvSpPr>
          <p:spPr>
            <a:xfrm>
              <a:off x="8687848" y="6063488"/>
              <a:ext cx="938151" cy="23706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45771D2-FF0F-C14B-95DB-28AED95794BD}"/>
                </a:ext>
              </a:extLst>
            </p:cNvPr>
            <p:cNvCxnSpPr/>
            <p:nvPr/>
          </p:nvCxnSpPr>
          <p:spPr>
            <a:xfrm>
              <a:off x="3853147" y="4729308"/>
              <a:ext cx="52251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ADE5A6F-918A-C34F-A4D8-6ED70B9E36F8}"/>
                </a:ext>
              </a:extLst>
            </p:cNvPr>
            <p:cNvCxnSpPr/>
            <p:nvPr/>
          </p:nvCxnSpPr>
          <p:spPr>
            <a:xfrm>
              <a:off x="6908352" y="4729308"/>
              <a:ext cx="52251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03871A6-5FB5-C147-B6A0-7769815CD772}"/>
              </a:ext>
            </a:extLst>
          </p:cNvPr>
          <p:cNvGrpSpPr/>
          <p:nvPr/>
        </p:nvGrpSpPr>
        <p:grpSpPr>
          <a:xfrm>
            <a:off x="841248" y="3846372"/>
            <a:ext cx="10753343" cy="2491056"/>
            <a:chOff x="841248" y="3846372"/>
            <a:chExt cx="10753343" cy="2491056"/>
          </a:xfrm>
        </p:grpSpPr>
        <p:pic>
          <p:nvPicPr>
            <p:cNvPr id="19" name="Imagen 18" descr="Interfaz de usuario gráfica, Texto&#10;&#10;Descripción generada automáticamente con confianza media">
              <a:extLst>
                <a:ext uri="{FF2B5EF4-FFF2-40B4-BE49-F238E27FC236}">
                  <a16:creationId xmlns:a16="http://schemas.microsoft.com/office/drawing/2014/main" id="{8B463AA8-3FE9-FC4B-B8D9-E9CE5929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248" y="3846372"/>
              <a:ext cx="10753343" cy="2491056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4A7A86C-230E-2C45-B68C-4C01BD438720}"/>
                </a:ext>
              </a:extLst>
            </p:cNvPr>
            <p:cNvSpPr/>
            <p:nvPr/>
          </p:nvSpPr>
          <p:spPr>
            <a:xfrm>
              <a:off x="4287862" y="4960180"/>
              <a:ext cx="795647" cy="23706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7080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B4189C5B-C6EA-A046-8791-CF461633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8" y="2137722"/>
            <a:ext cx="3872263" cy="2862905"/>
          </a:xfrm>
          <a:prstGeom prst="rect">
            <a:avLst/>
          </a:prstGeom>
        </p:spPr>
      </p:pic>
      <p:sp>
        <p:nvSpPr>
          <p:cNvPr id="9" name="Flecha abajo 8">
            <a:extLst>
              <a:ext uri="{FF2B5EF4-FFF2-40B4-BE49-F238E27FC236}">
                <a16:creationId xmlns:a16="http://schemas.microsoft.com/office/drawing/2014/main" id="{AE23174E-906B-9240-93E2-527CD879B05A}"/>
              </a:ext>
            </a:extLst>
          </p:cNvPr>
          <p:cNvSpPr/>
          <p:nvPr/>
        </p:nvSpPr>
        <p:spPr>
          <a:xfrm>
            <a:off x="5205350" y="2434441"/>
            <a:ext cx="273132" cy="760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bajo 7">
            <a:extLst>
              <a:ext uri="{FF2B5EF4-FFF2-40B4-BE49-F238E27FC236}">
                <a16:creationId xmlns:a16="http://schemas.microsoft.com/office/drawing/2014/main" id="{7D2FCC97-8AA4-0849-96EF-22F3EE3A29D2}"/>
              </a:ext>
            </a:extLst>
          </p:cNvPr>
          <p:cNvSpPr/>
          <p:nvPr/>
        </p:nvSpPr>
        <p:spPr>
          <a:xfrm>
            <a:off x="2718182" y="2434440"/>
            <a:ext cx="273132" cy="760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17F9FF-A196-6C45-B83F-24C260F72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19" y="2137722"/>
            <a:ext cx="3872263" cy="2888101"/>
          </a:xfrm>
          <a:prstGeom prst="rect">
            <a:avLst/>
          </a:prstGeom>
        </p:spPr>
      </p:pic>
      <p:sp>
        <p:nvSpPr>
          <p:cNvPr id="10" name="Flecha abajo 9">
            <a:extLst>
              <a:ext uri="{FF2B5EF4-FFF2-40B4-BE49-F238E27FC236}">
                <a16:creationId xmlns:a16="http://schemas.microsoft.com/office/drawing/2014/main" id="{0F087BAC-B1C4-C147-9FA3-B89C04A20292}"/>
              </a:ext>
            </a:extLst>
          </p:cNvPr>
          <p:cNvSpPr/>
          <p:nvPr/>
        </p:nvSpPr>
        <p:spPr>
          <a:xfrm>
            <a:off x="10077322" y="2434439"/>
            <a:ext cx="273132" cy="760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abajo 10">
            <a:extLst>
              <a:ext uri="{FF2B5EF4-FFF2-40B4-BE49-F238E27FC236}">
                <a16:creationId xmlns:a16="http://schemas.microsoft.com/office/drawing/2014/main" id="{DF22E65C-D61A-654D-A5FD-C63E5F72FE20}"/>
              </a:ext>
            </a:extLst>
          </p:cNvPr>
          <p:cNvSpPr/>
          <p:nvPr/>
        </p:nvSpPr>
        <p:spPr>
          <a:xfrm>
            <a:off x="8919713" y="2434438"/>
            <a:ext cx="273132" cy="760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abajo 11">
            <a:extLst>
              <a:ext uri="{FF2B5EF4-FFF2-40B4-BE49-F238E27FC236}">
                <a16:creationId xmlns:a16="http://schemas.microsoft.com/office/drawing/2014/main" id="{84BC9AA0-ECCE-0F4A-99D4-D9385F0F5759}"/>
              </a:ext>
            </a:extLst>
          </p:cNvPr>
          <p:cNvSpPr/>
          <p:nvPr/>
        </p:nvSpPr>
        <p:spPr>
          <a:xfrm>
            <a:off x="9548198" y="2434439"/>
            <a:ext cx="273132" cy="760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71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B2342-BF05-5C48-8F68-19648671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2562"/>
            <a:ext cx="9905999" cy="5992876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5º. Creación de variables.</a:t>
            </a:r>
          </a:p>
          <a:p>
            <a:endParaRPr lang="es-ES" dirty="0"/>
          </a:p>
          <a:p>
            <a:r>
              <a:rPr lang="es-ES" dirty="0" err="1"/>
              <a:t>dummy_basement</a:t>
            </a:r>
            <a:endParaRPr lang="es-ES" dirty="0"/>
          </a:p>
          <a:p>
            <a:r>
              <a:rPr lang="es-ES" dirty="0" err="1"/>
              <a:t>dummy_renovated</a:t>
            </a:r>
            <a:endParaRPr lang="es-ES" dirty="0"/>
          </a:p>
          <a:p>
            <a:r>
              <a:rPr lang="es-ES" dirty="0" err="1"/>
              <a:t>year</a:t>
            </a:r>
            <a:endParaRPr lang="es-ES" dirty="0"/>
          </a:p>
          <a:p>
            <a:r>
              <a:rPr lang="es-ES" dirty="0" err="1"/>
              <a:t>antiguedad</a:t>
            </a:r>
            <a:endParaRPr lang="es-ES" dirty="0"/>
          </a:p>
          <a:p>
            <a:r>
              <a:rPr lang="es-ES" dirty="0" err="1"/>
              <a:t>time_last_renovation</a:t>
            </a:r>
            <a:endParaRPr lang="es-ES" dirty="0"/>
          </a:p>
          <a:p>
            <a:r>
              <a:rPr lang="es-ES" dirty="0" err="1"/>
              <a:t>sqft_living_actualized</a:t>
            </a:r>
            <a:endParaRPr lang="es-ES" dirty="0"/>
          </a:p>
          <a:p>
            <a:r>
              <a:rPr lang="es-ES" dirty="0" err="1"/>
              <a:t>sqft_lot_actualized</a:t>
            </a:r>
            <a:endParaRPr lang="es-ES" dirty="0"/>
          </a:p>
          <a:p>
            <a:r>
              <a:rPr lang="es-ES" dirty="0" err="1"/>
              <a:t>trend</a:t>
            </a:r>
            <a:endParaRPr lang="es-ES" dirty="0"/>
          </a:p>
          <a:p>
            <a:r>
              <a:rPr lang="es-ES" dirty="0" err="1"/>
              <a:t>dummy_winter</a:t>
            </a:r>
            <a:endParaRPr lang="es-ES" dirty="0"/>
          </a:p>
          <a:p>
            <a:r>
              <a:rPr lang="es-ES" dirty="0" err="1"/>
              <a:t>dummy_spring</a:t>
            </a:r>
            <a:endParaRPr lang="es-ES" dirty="0"/>
          </a:p>
          <a:p>
            <a:r>
              <a:rPr lang="es-ES" dirty="0" err="1"/>
              <a:t>dummy_summer</a:t>
            </a:r>
            <a:endParaRPr lang="es-ES" dirty="0"/>
          </a:p>
          <a:p>
            <a:r>
              <a:rPr lang="es-ES" dirty="0" err="1"/>
              <a:t>dummy_autom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82D8A48-BA0D-C349-82F4-D29919D8A52C}"/>
              </a:ext>
            </a:extLst>
          </p:cNvPr>
          <p:cNvSpPr/>
          <p:nvPr/>
        </p:nvSpPr>
        <p:spPr>
          <a:xfrm>
            <a:off x="5225143" y="432562"/>
            <a:ext cx="2090057" cy="49876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DUMMIES</a:t>
            </a:r>
          </a:p>
        </p:txBody>
      </p:sp>
    </p:spTree>
    <p:extLst>
      <p:ext uri="{BB962C8B-B14F-4D97-AF65-F5344CB8AC3E}">
        <p14:creationId xmlns:p14="http://schemas.microsoft.com/office/powerpoint/2010/main" val="418721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C90AF-F42B-7A4C-8AB0-F5561C99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REGRESIÓN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C040C-C4FC-5C49-BD02-59C11B86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1º. CREACIÓN DEL MODELO: '</a:t>
            </a:r>
            <a:r>
              <a:rPr lang="es-ES" dirty="0" err="1"/>
              <a:t>bathrooms</a:t>
            </a:r>
            <a:r>
              <a:rPr lang="es-ES" dirty="0"/>
              <a:t>', '</a:t>
            </a:r>
            <a:r>
              <a:rPr lang="es-ES" dirty="0" err="1"/>
              <a:t>bedrooms</a:t>
            </a:r>
            <a:r>
              <a:rPr lang="es-ES" dirty="0"/>
              <a:t>', '</a:t>
            </a:r>
            <a:r>
              <a:rPr lang="es-ES" dirty="0" err="1"/>
              <a:t>floors</a:t>
            </a:r>
            <a:r>
              <a:rPr lang="es-ES" dirty="0"/>
              <a:t>', '</a:t>
            </a:r>
            <a:r>
              <a:rPr lang="es-ES" dirty="0" err="1"/>
              <a:t>waterfront</a:t>
            </a:r>
            <a:r>
              <a:rPr lang="es-ES" dirty="0"/>
              <a:t>', '</a:t>
            </a:r>
            <a:r>
              <a:rPr lang="es-ES" dirty="0" err="1"/>
              <a:t>view</a:t>
            </a:r>
            <a:r>
              <a:rPr lang="es-ES" dirty="0"/>
              <a:t>', '</a:t>
            </a:r>
            <a:r>
              <a:rPr lang="es-ES" dirty="0" err="1"/>
              <a:t>condition</a:t>
            </a:r>
            <a:r>
              <a:rPr lang="es-ES" dirty="0"/>
              <a:t>', 'grade', '</a:t>
            </a:r>
            <a:r>
              <a:rPr lang="es-ES" dirty="0" err="1"/>
              <a:t>antiguedad</a:t>
            </a:r>
            <a:r>
              <a:rPr lang="es-ES" dirty="0"/>
              <a:t>', '</a:t>
            </a:r>
            <a:r>
              <a:rPr lang="es-ES" dirty="0" err="1"/>
              <a:t>dummy_renovated</a:t>
            </a:r>
            <a:r>
              <a:rPr lang="es-ES" dirty="0"/>
              <a:t>', '</a:t>
            </a:r>
            <a:r>
              <a:rPr lang="es-ES" dirty="0" err="1"/>
              <a:t>time_last_renovation</a:t>
            </a:r>
            <a:r>
              <a:rPr lang="es-ES" dirty="0"/>
              <a:t>', '</a:t>
            </a:r>
            <a:r>
              <a:rPr lang="es-ES" dirty="0" err="1"/>
              <a:t>dummy_basement</a:t>
            </a:r>
            <a:r>
              <a:rPr lang="es-ES" dirty="0"/>
              <a:t>', '</a:t>
            </a:r>
            <a:r>
              <a:rPr lang="es-ES" dirty="0" err="1"/>
              <a:t>sqft_basement</a:t>
            </a:r>
            <a:r>
              <a:rPr lang="es-ES" dirty="0"/>
              <a:t>', '</a:t>
            </a:r>
            <a:r>
              <a:rPr lang="es-ES" dirty="0" err="1"/>
              <a:t>sqft_above</a:t>
            </a:r>
            <a:r>
              <a:rPr lang="es-ES" dirty="0"/>
              <a:t>', '</a:t>
            </a:r>
            <a:r>
              <a:rPr lang="es-ES" dirty="0" err="1"/>
              <a:t>sqft_living_actualized</a:t>
            </a:r>
            <a:r>
              <a:rPr lang="es-ES" dirty="0"/>
              <a:t>', '</a:t>
            </a:r>
            <a:r>
              <a:rPr lang="es-ES" dirty="0" err="1"/>
              <a:t>sqft_lot_actualized</a:t>
            </a:r>
            <a:r>
              <a:rPr lang="es-ES" dirty="0"/>
              <a:t>', '</a:t>
            </a:r>
            <a:r>
              <a:rPr lang="es-ES" dirty="0" err="1"/>
              <a:t>trend</a:t>
            </a:r>
            <a:r>
              <a:rPr lang="es-ES" dirty="0"/>
              <a:t>', '</a:t>
            </a:r>
            <a:r>
              <a:rPr lang="es-ES" dirty="0" err="1"/>
              <a:t>dummy_winter</a:t>
            </a:r>
            <a:r>
              <a:rPr lang="es-ES" dirty="0"/>
              <a:t>', '</a:t>
            </a:r>
            <a:r>
              <a:rPr lang="es-ES" dirty="0" err="1"/>
              <a:t>dummy_spring</a:t>
            </a:r>
            <a:r>
              <a:rPr lang="es-ES" dirty="0"/>
              <a:t>', '</a:t>
            </a:r>
            <a:r>
              <a:rPr lang="es-ES" dirty="0" err="1"/>
              <a:t>dummy_summer</a:t>
            </a:r>
            <a:r>
              <a:rPr lang="es-ES" dirty="0"/>
              <a:t>', '</a:t>
            </a:r>
            <a:r>
              <a:rPr lang="es-ES" dirty="0" err="1"/>
              <a:t>dummy_spring_waterfront</a:t>
            </a:r>
            <a:r>
              <a:rPr lang="es-ES" dirty="0"/>
              <a:t>', '</a:t>
            </a:r>
            <a:r>
              <a:rPr lang="es-ES" dirty="0" err="1"/>
              <a:t>lat</a:t>
            </a:r>
            <a:r>
              <a:rPr lang="es-ES" dirty="0"/>
              <a:t>', '</a:t>
            </a:r>
            <a:r>
              <a:rPr lang="es-ES" dirty="0" err="1"/>
              <a:t>long</a:t>
            </a:r>
            <a:r>
              <a:rPr lang="es-ES" dirty="0"/>
              <a:t>’.</a:t>
            </a:r>
          </a:p>
          <a:p>
            <a:r>
              <a:rPr lang="es-ES" dirty="0"/>
              <a:t>2º. DIVISIÓN DE LA BD: 67% entrenamiento - 33% evaluación.</a:t>
            </a:r>
          </a:p>
          <a:p>
            <a:r>
              <a:rPr lang="es-ES" dirty="0"/>
              <a:t>3º. SE ENTRENA EL MODELO.</a:t>
            </a:r>
          </a:p>
          <a:p>
            <a:r>
              <a:rPr lang="es-ES" dirty="0"/>
              <a:t>4º. SE EVALÚA EL MODELO.</a:t>
            </a:r>
          </a:p>
        </p:txBody>
      </p:sp>
    </p:spTree>
    <p:extLst>
      <p:ext uri="{BB962C8B-B14F-4D97-AF65-F5344CB8AC3E}">
        <p14:creationId xmlns:p14="http://schemas.microsoft.com/office/powerpoint/2010/main" val="26231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C74848D-01AC-1F4B-ACC2-4A3306EF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113" y="429217"/>
            <a:ext cx="4640208" cy="59995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0FD23A-A18A-E647-A35B-D87357CD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83" y="5643033"/>
            <a:ext cx="2336800" cy="431800"/>
          </a:xfrm>
          <a:prstGeom prst="rect">
            <a:avLst/>
          </a:prstGeom>
        </p:spPr>
      </p:pic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4312D71-1868-3C4C-9E88-33469205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83" y="1099777"/>
            <a:ext cx="5046247" cy="42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{EB0A7AFA-C700-7C4C-B425-E28622A95BFD}tf10001122</Template>
  <TotalTime>124</TotalTime>
  <Words>264</Words>
  <Application>Microsoft Macintosh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Circuito</vt:lpstr>
      <vt:lpstr>PREDICCIÓN DEL PRECIO DE LA VIVIENDA UTILIZANDO REGRESIÓN LINEAL</vt:lpstr>
      <vt:lpstr>PUNTO DE PARTIDA</vt:lpstr>
      <vt:lpstr>PREPARACIÓN DE LOS DATOS PARA SU ANÁLISIS: LIMPIEZA Y FILTRADO DE DATOS</vt:lpstr>
      <vt:lpstr>Presentación de PowerPoint</vt:lpstr>
      <vt:lpstr>Presentación de PowerPoint</vt:lpstr>
      <vt:lpstr>Presentación de PowerPoint</vt:lpstr>
      <vt:lpstr>Presentación de PowerPoint</vt:lpstr>
      <vt:lpstr>ANÁLISIS DE REGRESIÓN LINEAL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DEL PRECIO DE LA VIVIENDA UTILIZANDO REGRESIÓN LINEAL</dc:title>
  <dc:creator>Ángela Coello Pulido</dc:creator>
  <cp:lastModifiedBy>Ángela Coello Pulido</cp:lastModifiedBy>
  <cp:revision>6</cp:revision>
  <dcterms:created xsi:type="dcterms:W3CDTF">2022-05-04T18:12:53Z</dcterms:created>
  <dcterms:modified xsi:type="dcterms:W3CDTF">2022-05-05T14:35:24Z</dcterms:modified>
</cp:coreProperties>
</file>