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32" r:id="rId3"/>
    <p:sldId id="276" r:id="rId4"/>
    <p:sldId id="283" r:id="rId5"/>
    <p:sldId id="304" r:id="rId6"/>
    <p:sldId id="340" r:id="rId7"/>
    <p:sldId id="371" r:id="rId8"/>
    <p:sldId id="350" r:id="rId9"/>
    <p:sldId id="372" r:id="rId10"/>
    <p:sldId id="361" r:id="rId11"/>
    <p:sldId id="362" r:id="rId12"/>
    <p:sldId id="358" r:id="rId13"/>
    <p:sldId id="363" r:id="rId14"/>
    <p:sldId id="364" r:id="rId15"/>
    <p:sldId id="352" r:id="rId16"/>
    <p:sldId id="284" r:id="rId17"/>
    <p:sldId id="369" r:id="rId18"/>
    <p:sldId id="334" r:id="rId19"/>
    <p:sldId id="351" r:id="rId20"/>
    <p:sldId id="368" r:id="rId21"/>
    <p:sldId id="374" r:id="rId22"/>
    <p:sldId id="353" r:id="rId23"/>
    <p:sldId id="375" r:id="rId24"/>
    <p:sldId id="376" r:id="rId25"/>
    <p:sldId id="377" r:id="rId26"/>
    <p:sldId id="339" r:id="rId27"/>
    <p:sldId id="341" r:id="rId28"/>
    <p:sldId id="348" r:id="rId29"/>
    <p:sldId id="345" r:id="rId30"/>
    <p:sldId id="379" r:id="rId31"/>
    <p:sldId id="378" r:id="rId32"/>
    <p:sldId id="366" r:id="rId33"/>
    <p:sldId id="380" r:id="rId34"/>
    <p:sldId id="381" r:id="rId35"/>
    <p:sldId id="382" r:id="rId36"/>
    <p:sldId id="383" r:id="rId37"/>
    <p:sldId id="275" r:id="rId38"/>
    <p:sldId id="333" r:id="rId39"/>
    <p:sldId id="265" r:id="rId40"/>
    <p:sldId id="262" r:id="rId41"/>
    <p:sldId id="309" r:id="rId42"/>
    <p:sldId id="300" r:id="rId43"/>
    <p:sldId id="286" r:id="rId44"/>
    <p:sldId id="303" r:id="rId45"/>
    <p:sldId id="264" r:id="rId46"/>
    <p:sldId id="346" r:id="rId47"/>
    <p:sldId id="349" r:id="rId48"/>
    <p:sldId id="355" r:id="rId49"/>
    <p:sldId id="356" r:id="rId50"/>
    <p:sldId id="35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80" d="100"/>
          <a:sy n="80" d="100"/>
        </p:scale>
        <p:origin x="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0.8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1 175,'14'1,"0"1,0 1,0 0,0 1,24 9,-3-1,104 26,206 29,479 23,-501-62,205 23,610 55,-3-34,-46-65,-598-10,474 3,-923-2,1-3,-1-2,71-19,42-8,-34 21,50-9,-147 18,-1-2,0-1,0-1,-1-1,26-13,-29 12,-1 2,1 1,1 0,-1 1,1 1,36-4,125 1,-146 8,166 2,-67 1,157-17,-134-14,10-2,-19 15,267-40,-227 22,2 8,274-1,-114 14,-8 0,1682 13,-1975-2,1-2,-1-2,63-15,-51 10,2 2,-1 4,92 3,-61 2,136 0,518-20,-38-13,-7 32,-345 2,1343-1,-1637-3,-1-3,1-2,70-18,-88 18,1 2,0 2,63 3,-54 1,82-8,-38-10,-52 8,84-5,463 13,-269 3,-260 1,97 17,-23-2,136-9,-253-10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6.7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1,'2573'0,"-2070"13,-158-1,-270-7,0 4,108 26,-27-3,-3-11,183 2,163-23,-219-2,3147 2,-3113 21,-96-2,678-9,-564-11,-205 2,146-3,-211-9,-30 4,-14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4.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2,'249'-1,"1262"31,-1105 0,161 9,-118-37,-223-5,88 4,356-2,-328-24,14 0,-54 26,96-1,-203-12,15 0,1507 10,-833 4,-633 0,335-8,-454-3,134-3,2588 12,-1260 1,-1147 19,-179-3,333-8,-215-6,396 48,175 0,470-55,-877 5,-505-3,61-11,-12 1,-25 5,219-10,-241 17,0-1,77-12,-94 8,-1 2,34 0,-42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5.3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1,'37'0,"69"-1,158 20,265 65,253 34,8-61,-281-48,175 1,-501-9,155-3,-321 1,0-1,-1 0,24-7,-8-1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6.7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1,'395'12,"-23"1,885 46,-919-25,865 64,-458-92,-612-7,529 2,262-3,-644-17,-224 10,0-2,105-35,-133 36,0 2,1 1,0 1,1 1,-1 2,33 0,30 4,-35 0,0-1,0-4,83-14,-85 7,0 3,75-2,114 12,-89 1,1-4,-123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7.9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27,'10'0,"-1"-2,1 1,16-5,20-4,395 2,-265 11,459 16,-318-13,-238-7,-55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0.0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1 103,'462'-39,"-246"13,462-11,2 36,-418 3,1273 0,-1511-1,1 2,-1 0,40 12,31 5,248 33,39 5,-259-45,145-3,96-13,399-17,-639 14,96-13,-134 5,1 5,97 1,-3-4,-13 1,346 11,-484 3,1 0,-1 2,1 2,50 17,17 3,-44-16,111 7,55-16,-166-3,-30 2,1 1,26 5,-23-2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3.4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0 102,'27'-1,"34"-5,5-2,897-33,-281 15,1010 7,-1136 21,-508-2,274 10,-274-4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4.1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0,'2561'0,"-1715"65,-833-64,581 36,-529-32,104 22,-16-2,-53-15,-30-4,1 3,75 20,-87-12,1-2,1-3,72 4,-103-15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4.8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0 227,'587'2,"826"-8,-678-54,-9-70,-657 118,134-7,70 18,-157 2,1159 2,-1226-3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E9E61-7A65-4B62-86BF-29C5E6C08C37}" type="datetimeFigureOut">
              <a:rPr lang="en-CA" smtClean="0"/>
              <a:t>2022-03-17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11324-2E6F-4B0C-960E-3592C742DFFB}" type="slidenum">
              <a:rPr lang="en-CA" smtClean="0"/>
              <a:t>‹#›</a:t>
            </a:fld>
            <a:endParaRPr lang="en-CA"/>
          </a:p>
        </p:txBody>
      </p:sp>
    </p:spTree>
    <p:extLst>
      <p:ext uri="{BB962C8B-B14F-4D97-AF65-F5344CB8AC3E}">
        <p14:creationId xmlns:p14="http://schemas.microsoft.com/office/powerpoint/2010/main" val="337417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your path through the masters.   </a:t>
            </a:r>
            <a:br>
              <a:rPr lang="en-US" dirty="0"/>
            </a:br>
            <a:endParaRPr lang="en-US" dirty="0"/>
          </a:p>
          <a:p>
            <a:r>
              <a:rPr lang="en-US" dirty="0"/>
              <a:t>Brain regions do not follow a uniform trajectory nor respond to exposures identically.  (</a:t>
            </a:r>
            <a:r>
              <a:rPr lang="en-US" sz="1200" dirty="0">
                <a:effectLst/>
              </a:rPr>
              <a:t>Vijayakumar et al., 2018; Pederson et al., 2014).</a:t>
            </a:r>
          </a:p>
          <a:p>
            <a:endParaRPr lang="en-US" sz="1200" dirty="0">
              <a:effectLst/>
            </a:endParaRPr>
          </a:p>
          <a:p>
            <a:r>
              <a:rPr lang="en-US" dirty="0"/>
              <a:t>Sex differences emerge with age and are concentrated in regions associated with psychopathology (</a:t>
            </a:r>
            <a:r>
              <a:rPr lang="en-US" dirty="0" err="1"/>
              <a:t>Ruigrok</a:t>
            </a:r>
            <a:r>
              <a:rPr lang="en-US" dirty="0"/>
              <a:t> et al., 2014).   Ethnic identity is a marker for different environmental exposures an individual may be subject to, for instance African-American have a disproportionate burden of lead exposure. (Cassidy-</a:t>
            </a:r>
            <a:r>
              <a:rPr lang="en-US" dirty="0" err="1"/>
              <a:t>Bushrow</a:t>
            </a:r>
            <a:r>
              <a:rPr lang="en-US" dirty="0"/>
              <a:t> et al., 2017).</a:t>
            </a:r>
          </a:p>
          <a:p>
            <a:endParaRPr lang="en-US" dirty="0"/>
          </a:p>
          <a:p>
            <a:endParaRPr lang="en-US" dirty="0"/>
          </a:p>
          <a:p>
            <a:endParaRPr lang="en-US" dirty="0"/>
          </a:p>
          <a:p>
            <a:r>
              <a:rPr lang="en-US" dirty="0"/>
              <a:t>Many studies examining these interactions have focused on a few brain regions often in cross sectional studies with too few subjects to have good power. </a:t>
            </a:r>
          </a:p>
          <a:p>
            <a:endParaRPr lang="en-US" sz="1200" dirty="0">
              <a:effectLst/>
            </a:endParaRPr>
          </a:p>
        </p:txBody>
      </p:sp>
      <p:sp>
        <p:nvSpPr>
          <p:cNvPr id="4" name="Slide Number Placeholder 3"/>
          <p:cNvSpPr>
            <a:spLocks noGrp="1"/>
          </p:cNvSpPr>
          <p:nvPr>
            <p:ph type="sldNum" sz="quarter" idx="5"/>
          </p:nvPr>
        </p:nvSpPr>
        <p:spPr/>
        <p:txBody>
          <a:bodyPr/>
          <a:lstStyle/>
          <a:p>
            <a:fld id="{668B5E67-D068-4978-8CD0-42D933386D8F}" type="slidenum">
              <a:rPr lang="en-CA" smtClean="0"/>
              <a:t>2</a:t>
            </a:fld>
            <a:endParaRPr lang="en-CA"/>
          </a:p>
        </p:txBody>
      </p:sp>
    </p:spTree>
    <p:extLst>
      <p:ext uri="{BB962C8B-B14F-4D97-AF65-F5344CB8AC3E}">
        <p14:creationId xmlns:p14="http://schemas.microsoft.com/office/powerpoint/2010/main" val="1881265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Change figure title “</a:t>
            </a:r>
            <a:r>
              <a:rPr lang="en-CA" dirty="0" err="1"/>
              <a:t>Fos</a:t>
            </a:r>
            <a:r>
              <a:rPr lang="en-CA" dirty="0"/>
              <a:t> RNA is only detected in a subset of ”</a:t>
            </a:r>
          </a:p>
        </p:txBody>
      </p:sp>
      <p:sp>
        <p:nvSpPr>
          <p:cNvPr id="4" name="Slide Number Placeholder 3"/>
          <p:cNvSpPr>
            <a:spLocks noGrp="1"/>
          </p:cNvSpPr>
          <p:nvPr>
            <p:ph type="sldNum" sz="quarter" idx="5"/>
          </p:nvPr>
        </p:nvSpPr>
        <p:spPr/>
        <p:txBody>
          <a:bodyPr/>
          <a:lstStyle/>
          <a:p>
            <a:fld id="{A8411324-2E6F-4B0C-960E-3592C742DFFB}" type="slidenum">
              <a:rPr lang="en-CA" smtClean="0"/>
              <a:t>17</a:t>
            </a:fld>
            <a:endParaRPr lang="en-CA"/>
          </a:p>
        </p:txBody>
      </p:sp>
    </p:spTree>
    <p:extLst>
      <p:ext uri="{BB962C8B-B14F-4D97-AF65-F5344CB8AC3E}">
        <p14:creationId xmlns:p14="http://schemas.microsoft.com/office/powerpoint/2010/main" val="3572440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19</a:t>
            </a:fld>
            <a:endParaRPr lang="en-CA"/>
          </a:p>
        </p:txBody>
      </p:sp>
    </p:spTree>
    <p:extLst>
      <p:ext uri="{BB962C8B-B14F-4D97-AF65-F5344CB8AC3E}">
        <p14:creationId xmlns:p14="http://schemas.microsoft.com/office/powerpoint/2010/main" val="628548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20</a:t>
            </a:fld>
            <a:endParaRPr lang="en-CA"/>
          </a:p>
        </p:txBody>
      </p:sp>
    </p:spTree>
    <p:extLst>
      <p:ext uri="{BB962C8B-B14F-4D97-AF65-F5344CB8AC3E}">
        <p14:creationId xmlns:p14="http://schemas.microsoft.com/office/powerpoint/2010/main" val="199920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21</a:t>
            </a:fld>
            <a:endParaRPr lang="en-CA"/>
          </a:p>
        </p:txBody>
      </p:sp>
    </p:spTree>
    <p:extLst>
      <p:ext uri="{BB962C8B-B14F-4D97-AF65-F5344CB8AC3E}">
        <p14:creationId xmlns:p14="http://schemas.microsoft.com/office/powerpoint/2010/main" val="1248601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graph needs a bit of work,</a:t>
            </a:r>
          </a:p>
        </p:txBody>
      </p:sp>
      <p:sp>
        <p:nvSpPr>
          <p:cNvPr id="4" name="Slide Number Placeholder 3"/>
          <p:cNvSpPr>
            <a:spLocks noGrp="1"/>
          </p:cNvSpPr>
          <p:nvPr>
            <p:ph type="sldNum" sz="quarter" idx="5"/>
          </p:nvPr>
        </p:nvSpPr>
        <p:spPr/>
        <p:txBody>
          <a:bodyPr/>
          <a:lstStyle/>
          <a:p>
            <a:fld id="{A8411324-2E6F-4B0C-960E-3592C742DFFB}" type="slidenum">
              <a:rPr lang="en-CA" smtClean="0"/>
              <a:t>22</a:t>
            </a:fld>
            <a:endParaRPr lang="en-CA"/>
          </a:p>
        </p:txBody>
      </p:sp>
    </p:spTree>
    <p:extLst>
      <p:ext uri="{BB962C8B-B14F-4D97-AF65-F5344CB8AC3E}">
        <p14:creationId xmlns:p14="http://schemas.microsoft.com/office/powerpoint/2010/main" val="2205125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add step 5 Identify robust Engram DEGs for </a:t>
            </a:r>
            <a:r>
              <a:rPr lang="en-CA" dirty="0" err="1"/>
              <a:t>scRNA</a:t>
            </a:r>
            <a:r>
              <a:rPr lang="en-CA" dirty="0"/>
              <a:t>-Seq</a:t>
            </a:r>
          </a:p>
        </p:txBody>
      </p:sp>
      <p:sp>
        <p:nvSpPr>
          <p:cNvPr id="4" name="Slide Number Placeholder 3"/>
          <p:cNvSpPr>
            <a:spLocks noGrp="1"/>
          </p:cNvSpPr>
          <p:nvPr>
            <p:ph type="sldNum" sz="quarter" idx="5"/>
          </p:nvPr>
        </p:nvSpPr>
        <p:spPr/>
        <p:txBody>
          <a:bodyPr/>
          <a:lstStyle/>
          <a:p>
            <a:fld id="{A8411324-2E6F-4B0C-960E-3592C742DFFB}" type="slidenum">
              <a:rPr lang="en-CA" smtClean="0"/>
              <a:t>23</a:t>
            </a:fld>
            <a:endParaRPr lang="en-CA"/>
          </a:p>
        </p:txBody>
      </p:sp>
    </p:spTree>
    <p:extLst>
      <p:ext uri="{BB962C8B-B14F-4D97-AF65-F5344CB8AC3E}">
        <p14:creationId xmlns:p14="http://schemas.microsoft.com/office/powerpoint/2010/main" val="1519659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add step 5 Identify robust Engram DEGs for </a:t>
            </a:r>
            <a:r>
              <a:rPr lang="en-CA" dirty="0" err="1"/>
              <a:t>scRNA</a:t>
            </a:r>
            <a:r>
              <a:rPr lang="en-CA" dirty="0"/>
              <a:t>-Seq</a:t>
            </a:r>
          </a:p>
        </p:txBody>
      </p:sp>
      <p:sp>
        <p:nvSpPr>
          <p:cNvPr id="4" name="Slide Number Placeholder 3"/>
          <p:cNvSpPr>
            <a:spLocks noGrp="1"/>
          </p:cNvSpPr>
          <p:nvPr>
            <p:ph type="sldNum" sz="quarter" idx="5"/>
          </p:nvPr>
        </p:nvSpPr>
        <p:spPr/>
        <p:txBody>
          <a:bodyPr/>
          <a:lstStyle/>
          <a:p>
            <a:fld id="{A8411324-2E6F-4B0C-960E-3592C742DFFB}" type="slidenum">
              <a:rPr lang="en-CA" smtClean="0"/>
              <a:t>24</a:t>
            </a:fld>
            <a:endParaRPr lang="en-CA"/>
          </a:p>
        </p:txBody>
      </p:sp>
    </p:spTree>
    <p:extLst>
      <p:ext uri="{BB962C8B-B14F-4D97-AF65-F5344CB8AC3E}">
        <p14:creationId xmlns:p14="http://schemas.microsoft.com/office/powerpoint/2010/main" val="1600459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add step 5 Identify robust Engram DEGs for </a:t>
            </a:r>
            <a:r>
              <a:rPr lang="en-CA" dirty="0" err="1"/>
              <a:t>scRNA</a:t>
            </a:r>
            <a:r>
              <a:rPr lang="en-CA" dirty="0"/>
              <a:t>-Seq</a:t>
            </a:r>
          </a:p>
        </p:txBody>
      </p:sp>
      <p:sp>
        <p:nvSpPr>
          <p:cNvPr id="4" name="Slide Number Placeholder 3"/>
          <p:cNvSpPr>
            <a:spLocks noGrp="1"/>
          </p:cNvSpPr>
          <p:nvPr>
            <p:ph type="sldNum" sz="quarter" idx="5"/>
          </p:nvPr>
        </p:nvSpPr>
        <p:spPr/>
        <p:txBody>
          <a:bodyPr/>
          <a:lstStyle/>
          <a:p>
            <a:fld id="{A8411324-2E6F-4B0C-960E-3592C742DFFB}" type="slidenum">
              <a:rPr lang="en-CA" smtClean="0"/>
              <a:t>25</a:t>
            </a:fld>
            <a:endParaRPr lang="en-CA"/>
          </a:p>
        </p:txBody>
      </p:sp>
    </p:spTree>
    <p:extLst>
      <p:ext uri="{BB962C8B-B14F-4D97-AF65-F5344CB8AC3E}">
        <p14:creationId xmlns:p14="http://schemas.microsoft.com/office/powerpoint/2010/main" val="530328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Title is confusing and </a:t>
            </a:r>
            <a:r>
              <a:rPr lang="en-CA" dirty="0" err="1"/>
              <a:t>referes</a:t>
            </a:r>
            <a:r>
              <a:rPr lang="en-CA" dirty="0"/>
              <a:t> to multiple slices</a:t>
            </a:r>
          </a:p>
        </p:txBody>
      </p:sp>
      <p:sp>
        <p:nvSpPr>
          <p:cNvPr id="4" name="Slide Number Placeholder 3"/>
          <p:cNvSpPr>
            <a:spLocks noGrp="1"/>
          </p:cNvSpPr>
          <p:nvPr>
            <p:ph type="sldNum" sz="quarter" idx="5"/>
          </p:nvPr>
        </p:nvSpPr>
        <p:spPr/>
        <p:txBody>
          <a:bodyPr/>
          <a:lstStyle/>
          <a:p>
            <a:fld id="{A8411324-2E6F-4B0C-960E-3592C742DFFB}" type="slidenum">
              <a:rPr lang="en-CA" smtClean="0"/>
              <a:t>26</a:t>
            </a:fld>
            <a:endParaRPr lang="en-CA"/>
          </a:p>
        </p:txBody>
      </p:sp>
    </p:spTree>
    <p:extLst>
      <p:ext uri="{BB962C8B-B14F-4D97-AF65-F5344CB8AC3E}">
        <p14:creationId xmlns:p14="http://schemas.microsoft.com/office/powerpoint/2010/main" val="1927112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Paul says you can’t mention the significance being greater or lesser, but make note of the NUMBER of significant gene’s in each group.</a:t>
            </a:r>
          </a:p>
        </p:txBody>
      </p:sp>
      <p:sp>
        <p:nvSpPr>
          <p:cNvPr id="4" name="Slide Number Placeholder 3"/>
          <p:cNvSpPr>
            <a:spLocks noGrp="1"/>
          </p:cNvSpPr>
          <p:nvPr>
            <p:ph type="sldNum" sz="quarter" idx="5"/>
          </p:nvPr>
        </p:nvSpPr>
        <p:spPr/>
        <p:txBody>
          <a:bodyPr/>
          <a:lstStyle/>
          <a:p>
            <a:fld id="{A8411324-2E6F-4B0C-960E-3592C742DFFB}" type="slidenum">
              <a:rPr lang="en-CA" smtClean="0"/>
              <a:t>27</a:t>
            </a:fld>
            <a:endParaRPr lang="en-CA"/>
          </a:p>
        </p:txBody>
      </p:sp>
    </p:spTree>
    <p:extLst>
      <p:ext uri="{BB962C8B-B14F-4D97-AF65-F5344CB8AC3E}">
        <p14:creationId xmlns:p14="http://schemas.microsoft.com/office/powerpoint/2010/main" val="398530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2222"/>
                </a:solidFill>
                <a:latin typeface="Arial" panose="020B0604020202020204" pitchFamily="34" charset="0"/>
              </a:rPr>
              <a:t>Engram studies always do a control to show that while Engram cells are present in their control, they accumulate at a higher rate in the experimental group.  </a:t>
            </a:r>
            <a:r>
              <a:rPr lang="en-US" dirty="0" err="1">
                <a:solidFill>
                  <a:srgbClr val="222222"/>
                </a:solidFill>
                <a:latin typeface="Arial" panose="020B0604020202020204" pitchFamily="34" charset="0"/>
              </a:rPr>
              <a:t>Neverthe</a:t>
            </a:r>
            <a:r>
              <a:rPr lang="en-US" dirty="0">
                <a:solidFill>
                  <a:srgbClr val="222222"/>
                </a:solidFill>
                <a:latin typeface="Arial" panose="020B0604020202020204" pitchFamily="34" charset="0"/>
              </a:rPr>
              <a:t> less there are still active cells.</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READ THIS: Yap, E. L., &amp; Greenberg, M. E. (2018). Activity-regulated transcription: bridging the gap between neural activity and behavior. </a:t>
            </a:r>
            <a:r>
              <a:rPr lang="en-US" b="0" i="1" dirty="0">
                <a:solidFill>
                  <a:srgbClr val="222222"/>
                </a:solidFill>
                <a:effectLst/>
                <a:latin typeface="Arial" panose="020B0604020202020204" pitchFamily="34" charset="0"/>
              </a:rPr>
              <a:t>Neuron</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100</a:t>
            </a:r>
            <a:r>
              <a:rPr lang="en-US" b="0" i="0" dirty="0">
                <a:solidFill>
                  <a:srgbClr val="222222"/>
                </a:solidFill>
                <a:effectLst/>
                <a:latin typeface="Arial" panose="020B0604020202020204" pitchFamily="34" charset="0"/>
              </a:rPr>
              <a:t>(2), 330-348.</a:t>
            </a:r>
          </a:p>
          <a:p>
            <a:r>
              <a:rPr lang="en-CA" dirty="0"/>
              <a:t>https://www.sciencedirect.com/science/article/pii/S0896627318309012</a:t>
            </a:r>
          </a:p>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3</a:t>
            </a:fld>
            <a:endParaRPr lang="en-CA"/>
          </a:p>
        </p:txBody>
      </p:sp>
    </p:spTree>
    <p:extLst>
      <p:ext uri="{BB962C8B-B14F-4D97-AF65-F5344CB8AC3E}">
        <p14:creationId xmlns:p14="http://schemas.microsoft.com/office/powerpoint/2010/main" val="1532870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slide Title is confusing and </a:t>
            </a:r>
            <a:r>
              <a:rPr lang="en-CA" dirty="0" err="1"/>
              <a:t>referes</a:t>
            </a:r>
            <a:r>
              <a:rPr lang="en-CA" dirty="0"/>
              <a:t> to multiple slides, also this plot needs to </a:t>
            </a:r>
            <a:r>
              <a:rPr lang="en-CA" dirty="0" err="1"/>
              <a:t>metion</a:t>
            </a:r>
            <a:r>
              <a:rPr lang="en-CA" dirty="0"/>
              <a:t> that this is the </a:t>
            </a:r>
            <a:r>
              <a:rPr lang="en-CA" dirty="0" err="1"/>
              <a:t>Hochgerner</a:t>
            </a:r>
            <a:r>
              <a:rPr lang="en-CA" dirty="0"/>
              <a:t> dataset</a:t>
            </a:r>
          </a:p>
        </p:txBody>
      </p:sp>
      <p:sp>
        <p:nvSpPr>
          <p:cNvPr id="4" name="Slide Number Placeholder 3"/>
          <p:cNvSpPr>
            <a:spLocks noGrp="1"/>
          </p:cNvSpPr>
          <p:nvPr>
            <p:ph type="sldNum" sz="quarter" idx="5"/>
          </p:nvPr>
        </p:nvSpPr>
        <p:spPr/>
        <p:txBody>
          <a:bodyPr/>
          <a:lstStyle/>
          <a:p>
            <a:fld id="{A8411324-2E6F-4B0C-960E-3592C742DFFB}" type="slidenum">
              <a:rPr lang="en-CA" smtClean="0"/>
              <a:t>28</a:t>
            </a:fld>
            <a:endParaRPr lang="en-CA"/>
          </a:p>
        </p:txBody>
      </p:sp>
    </p:spTree>
    <p:extLst>
      <p:ext uri="{BB962C8B-B14F-4D97-AF65-F5344CB8AC3E}">
        <p14:creationId xmlns:p14="http://schemas.microsoft.com/office/powerpoint/2010/main" val="3998454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a:t>
            </a:r>
          </a:p>
        </p:txBody>
      </p:sp>
      <p:sp>
        <p:nvSpPr>
          <p:cNvPr id="4" name="Slide Number Placeholder 3"/>
          <p:cNvSpPr>
            <a:spLocks noGrp="1"/>
          </p:cNvSpPr>
          <p:nvPr>
            <p:ph type="sldNum" sz="quarter" idx="5"/>
          </p:nvPr>
        </p:nvSpPr>
        <p:spPr/>
        <p:txBody>
          <a:bodyPr/>
          <a:lstStyle/>
          <a:p>
            <a:fld id="{A8411324-2E6F-4B0C-960E-3592C742DFFB}" type="slidenum">
              <a:rPr lang="en-CA" smtClean="0"/>
              <a:t>29</a:t>
            </a:fld>
            <a:endParaRPr lang="en-CA"/>
          </a:p>
        </p:txBody>
      </p:sp>
    </p:spTree>
    <p:extLst>
      <p:ext uri="{BB962C8B-B14F-4D97-AF65-F5344CB8AC3E}">
        <p14:creationId xmlns:p14="http://schemas.microsoft.com/office/powerpoint/2010/main" val="1280999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a:t>
            </a:r>
          </a:p>
        </p:txBody>
      </p:sp>
      <p:sp>
        <p:nvSpPr>
          <p:cNvPr id="4" name="Slide Number Placeholder 3"/>
          <p:cNvSpPr>
            <a:spLocks noGrp="1"/>
          </p:cNvSpPr>
          <p:nvPr>
            <p:ph type="sldNum" sz="quarter" idx="5"/>
          </p:nvPr>
        </p:nvSpPr>
        <p:spPr/>
        <p:txBody>
          <a:bodyPr/>
          <a:lstStyle/>
          <a:p>
            <a:fld id="{A8411324-2E6F-4B0C-960E-3592C742DFFB}" type="slidenum">
              <a:rPr lang="en-CA" smtClean="0"/>
              <a:t>30</a:t>
            </a:fld>
            <a:endParaRPr lang="en-CA"/>
          </a:p>
        </p:txBody>
      </p:sp>
    </p:spTree>
    <p:extLst>
      <p:ext uri="{BB962C8B-B14F-4D97-AF65-F5344CB8AC3E}">
        <p14:creationId xmlns:p14="http://schemas.microsoft.com/office/powerpoint/2010/main" val="834059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a:t>
            </a:r>
          </a:p>
        </p:txBody>
      </p:sp>
      <p:sp>
        <p:nvSpPr>
          <p:cNvPr id="4" name="Slide Number Placeholder 3"/>
          <p:cNvSpPr>
            <a:spLocks noGrp="1"/>
          </p:cNvSpPr>
          <p:nvPr>
            <p:ph type="sldNum" sz="quarter" idx="5"/>
          </p:nvPr>
        </p:nvSpPr>
        <p:spPr/>
        <p:txBody>
          <a:bodyPr/>
          <a:lstStyle/>
          <a:p>
            <a:fld id="{A8411324-2E6F-4B0C-960E-3592C742DFFB}" type="slidenum">
              <a:rPr lang="en-CA" smtClean="0"/>
              <a:t>31</a:t>
            </a:fld>
            <a:endParaRPr lang="en-CA"/>
          </a:p>
        </p:txBody>
      </p:sp>
    </p:spTree>
    <p:extLst>
      <p:ext uri="{BB962C8B-B14F-4D97-AF65-F5344CB8AC3E}">
        <p14:creationId xmlns:p14="http://schemas.microsoft.com/office/powerpoint/2010/main" val="4066465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a:t>
            </a:r>
          </a:p>
        </p:txBody>
      </p:sp>
      <p:sp>
        <p:nvSpPr>
          <p:cNvPr id="4" name="Slide Number Placeholder 3"/>
          <p:cNvSpPr>
            <a:spLocks noGrp="1"/>
          </p:cNvSpPr>
          <p:nvPr>
            <p:ph type="sldNum" sz="quarter" idx="5"/>
          </p:nvPr>
        </p:nvSpPr>
        <p:spPr/>
        <p:txBody>
          <a:bodyPr/>
          <a:lstStyle/>
          <a:p>
            <a:fld id="{A8411324-2E6F-4B0C-960E-3592C742DFFB}" type="slidenum">
              <a:rPr lang="en-CA" smtClean="0"/>
              <a:t>32</a:t>
            </a:fld>
            <a:endParaRPr lang="en-CA"/>
          </a:p>
        </p:txBody>
      </p:sp>
    </p:spTree>
    <p:extLst>
      <p:ext uri="{BB962C8B-B14F-4D97-AF65-F5344CB8AC3E}">
        <p14:creationId xmlns:p14="http://schemas.microsoft.com/office/powerpoint/2010/main" val="3611812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a:t>
            </a:r>
          </a:p>
        </p:txBody>
      </p:sp>
      <p:sp>
        <p:nvSpPr>
          <p:cNvPr id="4" name="Slide Number Placeholder 3"/>
          <p:cNvSpPr>
            <a:spLocks noGrp="1"/>
          </p:cNvSpPr>
          <p:nvPr>
            <p:ph type="sldNum" sz="quarter" idx="5"/>
          </p:nvPr>
        </p:nvSpPr>
        <p:spPr/>
        <p:txBody>
          <a:bodyPr/>
          <a:lstStyle/>
          <a:p>
            <a:fld id="{A8411324-2E6F-4B0C-960E-3592C742DFFB}" type="slidenum">
              <a:rPr lang="en-CA" smtClean="0"/>
              <a:t>33</a:t>
            </a:fld>
            <a:endParaRPr lang="en-CA"/>
          </a:p>
        </p:txBody>
      </p:sp>
    </p:spTree>
    <p:extLst>
      <p:ext uri="{BB962C8B-B14F-4D97-AF65-F5344CB8AC3E}">
        <p14:creationId xmlns:p14="http://schemas.microsoft.com/office/powerpoint/2010/main" val="1474327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a:t>
            </a:r>
          </a:p>
        </p:txBody>
      </p:sp>
      <p:sp>
        <p:nvSpPr>
          <p:cNvPr id="4" name="Slide Number Placeholder 3"/>
          <p:cNvSpPr>
            <a:spLocks noGrp="1"/>
          </p:cNvSpPr>
          <p:nvPr>
            <p:ph type="sldNum" sz="quarter" idx="5"/>
          </p:nvPr>
        </p:nvSpPr>
        <p:spPr/>
        <p:txBody>
          <a:bodyPr/>
          <a:lstStyle/>
          <a:p>
            <a:fld id="{A8411324-2E6F-4B0C-960E-3592C742DFFB}" type="slidenum">
              <a:rPr lang="en-CA" smtClean="0"/>
              <a:t>34</a:t>
            </a:fld>
            <a:endParaRPr lang="en-CA"/>
          </a:p>
        </p:txBody>
      </p:sp>
    </p:spTree>
    <p:extLst>
      <p:ext uri="{BB962C8B-B14F-4D97-AF65-F5344CB8AC3E}">
        <p14:creationId xmlns:p14="http://schemas.microsoft.com/office/powerpoint/2010/main" val="2961579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a:t>
            </a:r>
          </a:p>
        </p:txBody>
      </p:sp>
      <p:sp>
        <p:nvSpPr>
          <p:cNvPr id="4" name="Slide Number Placeholder 3"/>
          <p:cNvSpPr>
            <a:spLocks noGrp="1"/>
          </p:cNvSpPr>
          <p:nvPr>
            <p:ph type="sldNum" sz="quarter" idx="5"/>
          </p:nvPr>
        </p:nvSpPr>
        <p:spPr/>
        <p:txBody>
          <a:bodyPr/>
          <a:lstStyle/>
          <a:p>
            <a:fld id="{A8411324-2E6F-4B0C-960E-3592C742DFFB}" type="slidenum">
              <a:rPr lang="en-CA" smtClean="0"/>
              <a:t>35</a:t>
            </a:fld>
            <a:endParaRPr lang="en-CA"/>
          </a:p>
        </p:txBody>
      </p:sp>
    </p:spTree>
    <p:extLst>
      <p:ext uri="{BB962C8B-B14F-4D97-AF65-F5344CB8AC3E}">
        <p14:creationId xmlns:p14="http://schemas.microsoft.com/office/powerpoint/2010/main" val="1296392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e73d6a7e5_2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e73d6a7e5_2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Provides a variety of specific time points and conditions for us to look into. Slide 27 has the experimental design figures for the recall and time course if they are interested (double check this slide number before presentation)</a:t>
            </a:r>
          </a:p>
        </p:txBody>
      </p:sp>
      <p:sp>
        <p:nvSpPr>
          <p:cNvPr id="4" name="Slide Number Placeholder 3"/>
          <p:cNvSpPr>
            <a:spLocks noGrp="1"/>
          </p:cNvSpPr>
          <p:nvPr>
            <p:ph type="sldNum" sz="quarter" idx="5"/>
          </p:nvPr>
        </p:nvSpPr>
        <p:spPr/>
        <p:txBody>
          <a:bodyPr/>
          <a:lstStyle/>
          <a:p>
            <a:fld id="{A8411324-2E6F-4B0C-960E-3592C742DFFB}" type="slidenum">
              <a:rPr lang="en-CA" smtClean="0"/>
              <a:t>45</a:t>
            </a:fld>
            <a:endParaRPr lang="en-CA"/>
          </a:p>
        </p:txBody>
      </p:sp>
    </p:spTree>
    <p:extLst>
      <p:ext uri="{BB962C8B-B14F-4D97-AF65-F5344CB8AC3E}">
        <p14:creationId xmlns:p14="http://schemas.microsoft.com/office/powerpoint/2010/main" val="374469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needs to go after a hypothesis.  </a:t>
            </a:r>
          </a:p>
        </p:txBody>
      </p:sp>
      <p:sp>
        <p:nvSpPr>
          <p:cNvPr id="4" name="Slide Number Placeholder 3"/>
          <p:cNvSpPr>
            <a:spLocks noGrp="1"/>
          </p:cNvSpPr>
          <p:nvPr>
            <p:ph type="sldNum" sz="quarter" idx="5"/>
          </p:nvPr>
        </p:nvSpPr>
        <p:spPr/>
        <p:txBody>
          <a:bodyPr/>
          <a:lstStyle/>
          <a:p>
            <a:fld id="{A8411324-2E6F-4B0C-960E-3592C742DFFB}" type="slidenum">
              <a:rPr lang="en-CA" smtClean="0"/>
              <a:t>4</a:t>
            </a:fld>
            <a:endParaRPr lang="en-CA"/>
          </a:p>
        </p:txBody>
      </p:sp>
    </p:spTree>
    <p:extLst>
      <p:ext uri="{BB962C8B-B14F-4D97-AF65-F5344CB8AC3E}">
        <p14:creationId xmlns:p14="http://schemas.microsoft.com/office/powerpoint/2010/main" val="1157289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some ways studying these activity markers is nothing new.  Studying activity induced transcription has been done in many in vitro studies but the engram label allow studying cells from within a living animal which experienced natural stimulation.</a:t>
            </a:r>
          </a:p>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49</a:t>
            </a:fld>
            <a:endParaRPr lang="en-CA"/>
          </a:p>
        </p:txBody>
      </p:sp>
    </p:spTree>
    <p:extLst>
      <p:ext uri="{BB962C8B-B14F-4D97-AF65-F5344CB8AC3E}">
        <p14:creationId xmlns:p14="http://schemas.microsoft.com/office/powerpoint/2010/main" val="2296637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some ways studying these activity markers is nothing new.  Studying activity induced transcription has been done in many in vitro studies but the engram label allow studying cells from within a living animal which experienced natural stimulation.</a:t>
            </a:r>
          </a:p>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50</a:t>
            </a:fld>
            <a:endParaRPr lang="en-CA"/>
          </a:p>
        </p:txBody>
      </p:sp>
    </p:spTree>
    <p:extLst>
      <p:ext uri="{BB962C8B-B14F-4D97-AF65-F5344CB8AC3E}">
        <p14:creationId xmlns:p14="http://schemas.microsoft.com/office/powerpoint/2010/main" val="394206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t>
            </a:r>
          </a:p>
        </p:txBody>
      </p:sp>
      <p:sp>
        <p:nvSpPr>
          <p:cNvPr id="4" name="Slide Number Placeholder 3"/>
          <p:cNvSpPr>
            <a:spLocks noGrp="1"/>
          </p:cNvSpPr>
          <p:nvPr>
            <p:ph type="sldNum" sz="quarter" idx="5"/>
          </p:nvPr>
        </p:nvSpPr>
        <p:spPr/>
        <p:txBody>
          <a:bodyPr/>
          <a:lstStyle/>
          <a:p>
            <a:fld id="{A8411324-2E6F-4B0C-960E-3592C742DFFB}" type="slidenum">
              <a:rPr lang="en-CA" smtClean="0"/>
              <a:t>6</a:t>
            </a:fld>
            <a:endParaRPr lang="en-CA"/>
          </a:p>
        </p:txBody>
      </p:sp>
    </p:spTree>
    <p:extLst>
      <p:ext uri="{BB962C8B-B14F-4D97-AF65-F5344CB8AC3E}">
        <p14:creationId xmlns:p14="http://schemas.microsoft.com/office/powerpoint/2010/main" val="222623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t>
            </a:r>
          </a:p>
        </p:txBody>
      </p:sp>
      <p:sp>
        <p:nvSpPr>
          <p:cNvPr id="4" name="Slide Number Placeholder 3"/>
          <p:cNvSpPr>
            <a:spLocks noGrp="1"/>
          </p:cNvSpPr>
          <p:nvPr>
            <p:ph type="sldNum" sz="quarter" idx="5"/>
          </p:nvPr>
        </p:nvSpPr>
        <p:spPr/>
        <p:txBody>
          <a:bodyPr/>
          <a:lstStyle/>
          <a:p>
            <a:fld id="{A8411324-2E6F-4B0C-960E-3592C742DFFB}" type="slidenum">
              <a:rPr lang="en-CA" smtClean="0"/>
              <a:t>7</a:t>
            </a:fld>
            <a:endParaRPr lang="en-CA"/>
          </a:p>
        </p:txBody>
      </p:sp>
    </p:spTree>
    <p:extLst>
      <p:ext uri="{BB962C8B-B14F-4D97-AF65-F5344CB8AC3E}">
        <p14:creationId xmlns:p14="http://schemas.microsoft.com/office/powerpoint/2010/main" val="68744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t>
            </a:r>
          </a:p>
        </p:txBody>
      </p:sp>
      <p:sp>
        <p:nvSpPr>
          <p:cNvPr id="4" name="Slide Number Placeholder 3"/>
          <p:cNvSpPr>
            <a:spLocks noGrp="1"/>
          </p:cNvSpPr>
          <p:nvPr>
            <p:ph type="sldNum" sz="quarter" idx="5"/>
          </p:nvPr>
        </p:nvSpPr>
        <p:spPr/>
        <p:txBody>
          <a:bodyPr/>
          <a:lstStyle/>
          <a:p>
            <a:fld id="{A8411324-2E6F-4B0C-960E-3592C742DFFB}" type="slidenum">
              <a:rPr lang="en-CA" smtClean="0"/>
              <a:t>9</a:t>
            </a:fld>
            <a:endParaRPr lang="en-CA"/>
          </a:p>
        </p:txBody>
      </p:sp>
    </p:spTree>
    <p:extLst>
      <p:ext uri="{BB962C8B-B14F-4D97-AF65-F5344CB8AC3E}">
        <p14:creationId xmlns:p14="http://schemas.microsoft.com/office/powerpoint/2010/main" val="1405827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Don’t count this towards slide count, it will only be shown briefly</a:t>
            </a:r>
          </a:p>
        </p:txBody>
      </p:sp>
      <p:sp>
        <p:nvSpPr>
          <p:cNvPr id="4" name="Slide Number Placeholder 3"/>
          <p:cNvSpPr>
            <a:spLocks noGrp="1"/>
          </p:cNvSpPr>
          <p:nvPr>
            <p:ph type="sldNum" sz="quarter" idx="5"/>
          </p:nvPr>
        </p:nvSpPr>
        <p:spPr/>
        <p:txBody>
          <a:bodyPr/>
          <a:lstStyle/>
          <a:p>
            <a:fld id="{A8411324-2E6F-4B0C-960E-3592C742DFFB}" type="slidenum">
              <a:rPr lang="en-CA" smtClean="0"/>
              <a:t>13</a:t>
            </a:fld>
            <a:endParaRPr lang="en-CA"/>
          </a:p>
        </p:txBody>
      </p:sp>
    </p:spTree>
    <p:extLst>
      <p:ext uri="{BB962C8B-B14F-4D97-AF65-F5344CB8AC3E}">
        <p14:creationId xmlns:p14="http://schemas.microsoft.com/office/powerpoint/2010/main" val="3482358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add step 5 Identify robust Engram DEGs for </a:t>
            </a:r>
            <a:r>
              <a:rPr lang="en-CA" dirty="0" err="1"/>
              <a:t>scRNA</a:t>
            </a:r>
            <a:r>
              <a:rPr lang="en-CA" dirty="0"/>
              <a:t>-Seq</a:t>
            </a:r>
          </a:p>
        </p:txBody>
      </p:sp>
      <p:sp>
        <p:nvSpPr>
          <p:cNvPr id="4" name="Slide Number Placeholder 3"/>
          <p:cNvSpPr>
            <a:spLocks noGrp="1"/>
          </p:cNvSpPr>
          <p:nvPr>
            <p:ph type="sldNum" sz="quarter" idx="5"/>
          </p:nvPr>
        </p:nvSpPr>
        <p:spPr/>
        <p:txBody>
          <a:bodyPr/>
          <a:lstStyle/>
          <a:p>
            <a:fld id="{A8411324-2E6F-4B0C-960E-3592C742DFFB}" type="slidenum">
              <a:rPr lang="en-CA" smtClean="0"/>
              <a:t>15</a:t>
            </a:fld>
            <a:endParaRPr lang="en-CA"/>
          </a:p>
        </p:txBody>
      </p:sp>
    </p:spTree>
    <p:extLst>
      <p:ext uri="{BB962C8B-B14F-4D97-AF65-F5344CB8AC3E}">
        <p14:creationId xmlns:p14="http://schemas.microsoft.com/office/powerpoint/2010/main" val="346380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16</a:t>
            </a:fld>
            <a:endParaRPr lang="en-CA"/>
          </a:p>
        </p:txBody>
      </p:sp>
    </p:spTree>
    <p:extLst>
      <p:ext uri="{BB962C8B-B14F-4D97-AF65-F5344CB8AC3E}">
        <p14:creationId xmlns:p14="http://schemas.microsoft.com/office/powerpoint/2010/main" val="163088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EC3E-4427-4778-84A7-DAF405FA07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DF10091-29ED-45D2-8331-44AE24375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E6EC4A9-11B9-479C-90EA-B3ED2A3FB00F}"/>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5" name="Footer Placeholder 4">
            <a:extLst>
              <a:ext uri="{FF2B5EF4-FFF2-40B4-BE49-F238E27FC236}">
                <a16:creationId xmlns:a16="http://schemas.microsoft.com/office/drawing/2014/main" id="{22242A6D-89B8-4300-96D1-9CFE9C774E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FB58C3-0325-4E86-A391-771EDF9B96E1}"/>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93288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8E1-26D5-4FD6-A1A1-C633F066726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30EF2E2-A530-425A-8C18-2B82A66FD3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D61B0C-BEB3-4106-91C0-D0660BA005F6}"/>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5" name="Footer Placeholder 4">
            <a:extLst>
              <a:ext uri="{FF2B5EF4-FFF2-40B4-BE49-F238E27FC236}">
                <a16:creationId xmlns:a16="http://schemas.microsoft.com/office/drawing/2014/main" id="{0EC039DD-6023-4A24-B3BB-496510A411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32805C-916E-4389-8110-1593C08DD02C}"/>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19220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8C864-B828-4023-9AC1-76BE7DF5A9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D5A2C0F-09C2-430F-AB25-849605510A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3F2651-6718-4917-8AFE-EFBEE72FD725}"/>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5" name="Footer Placeholder 4">
            <a:extLst>
              <a:ext uri="{FF2B5EF4-FFF2-40B4-BE49-F238E27FC236}">
                <a16:creationId xmlns:a16="http://schemas.microsoft.com/office/drawing/2014/main" id="{561D55F7-4036-4424-9D1B-2F24A0CED8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4BD329-452D-4C02-901E-B2450D3E73E8}"/>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46051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225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6B19-4A96-484A-95BD-0ADC3295D43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980B7D1-4E4A-40CA-BFAB-22714081B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1FD522-2853-4636-ACAF-B6854C59A1A3}"/>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5" name="Footer Placeholder 4">
            <a:extLst>
              <a:ext uri="{FF2B5EF4-FFF2-40B4-BE49-F238E27FC236}">
                <a16:creationId xmlns:a16="http://schemas.microsoft.com/office/drawing/2014/main" id="{9A16476F-1E94-4BE9-B239-68F2893FA12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D8DEC5-1275-4FC9-9AD7-63AE37EE04E6}"/>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102205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14E5-79FC-485E-9A34-0DE8B9CF43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0DF9AF9-1B1E-435E-B51E-3DF39B7FB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B0711-910C-47FB-905B-A48C6A9A8400}"/>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5" name="Footer Placeholder 4">
            <a:extLst>
              <a:ext uri="{FF2B5EF4-FFF2-40B4-BE49-F238E27FC236}">
                <a16:creationId xmlns:a16="http://schemas.microsoft.com/office/drawing/2014/main" id="{AC7C50F8-271A-4C1B-8520-4284254893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601898-F6AC-4025-8B0A-E21E6EEDAF7E}"/>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46187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F8E4-690E-4F45-B1E0-D8B4B8A01C3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9636F8-6FE3-4A27-A145-86B141AE33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121D537-0BBC-4337-A5E5-13B25E7A00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73A973D-B0AC-4587-82F7-F9715A93E6A9}"/>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6" name="Footer Placeholder 5">
            <a:extLst>
              <a:ext uri="{FF2B5EF4-FFF2-40B4-BE49-F238E27FC236}">
                <a16:creationId xmlns:a16="http://schemas.microsoft.com/office/drawing/2014/main" id="{AD3427EA-AA54-490D-81AE-35F8F84D59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5B1986-1B26-4F6A-9955-139F48C621FB}"/>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44520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CA10-A3E1-4D59-896F-23B03BD39F3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37A5677-2CA8-4C66-9A86-FA8ABA8A0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A4C033-0E49-40C7-B485-7210B1FA8F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CA4BA3-BBCD-457C-B499-0CE725B26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27E5F-CB92-4DBD-B2FE-4D1A891FB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8BA67FD-09CF-46AF-A5C6-4F8FD0FBB8D1}"/>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8" name="Footer Placeholder 7">
            <a:extLst>
              <a:ext uri="{FF2B5EF4-FFF2-40B4-BE49-F238E27FC236}">
                <a16:creationId xmlns:a16="http://schemas.microsoft.com/office/drawing/2014/main" id="{E828C2F8-B0EB-416C-9A6E-6B948F4EB2B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5094CD2-9BE6-4267-81C7-45C7154C8FD3}"/>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21012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B6DB-DB7F-49B6-86CB-A3DDE0C3D3F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1308F89-59A5-422B-BE84-0130D9C3879D}"/>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4" name="Footer Placeholder 3">
            <a:extLst>
              <a:ext uri="{FF2B5EF4-FFF2-40B4-BE49-F238E27FC236}">
                <a16:creationId xmlns:a16="http://schemas.microsoft.com/office/drawing/2014/main" id="{49DD48FA-A81C-4932-9D31-A271ABA40AC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1C7E162-FC1A-448D-BF18-221FEA9054F7}"/>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0633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EB302A-7BD4-4110-821B-6AC440D669A6}"/>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3" name="Footer Placeholder 2">
            <a:extLst>
              <a:ext uri="{FF2B5EF4-FFF2-40B4-BE49-F238E27FC236}">
                <a16:creationId xmlns:a16="http://schemas.microsoft.com/office/drawing/2014/main" id="{AEBCA017-1C85-4676-8A3E-FCC0269ACFB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1F3ABE0-47BC-429F-A0DB-B56FD8A464F8}"/>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12157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1132-017F-4B5B-885A-9A3C483E6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34983BA-C8EB-4B0F-BF57-294361D07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E8F317E-BAB6-47CB-B813-670C2A8AA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59BA5-4DE7-48D8-8660-7BB579888EAC}"/>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6" name="Footer Placeholder 5">
            <a:extLst>
              <a:ext uri="{FF2B5EF4-FFF2-40B4-BE49-F238E27FC236}">
                <a16:creationId xmlns:a16="http://schemas.microsoft.com/office/drawing/2014/main" id="{EBFB2B17-AEA7-4A0E-B508-00B79136B7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78E8C53-ED72-4DC0-9BC4-CC46C32D9440}"/>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36782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CEB9-8924-4E17-8212-F691E68C3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600317B-EDDB-445D-AC6D-0FCF244B6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12B2157-4316-41B3-8884-238693FD9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15B42-BE56-4BCB-9618-B634F2AA93F8}"/>
              </a:ext>
            </a:extLst>
          </p:cNvPr>
          <p:cNvSpPr>
            <a:spLocks noGrp="1"/>
          </p:cNvSpPr>
          <p:nvPr>
            <p:ph type="dt" sz="half" idx="10"/>
          </p:nvPr>
        </p:nvSpPr>
        <p:spPr/>
        <p:txBody>
          <a:bodyPr/>
          <a:lstStyle/>
          <a:p>
            <a:fld id="{2BFC5101-AF18-4C16-8647-2B980EBE58D4}" type="datetimeFigureOut">
              <a:rPr lang="en-CA" smtClean="0"/>
              <a:t>2022-03-17</a:t>
            </a:fld>
            <a:endParaRPr lang="en-CA"/>
          </a:p>
        </p:txBody>
      </p:sp>
      <p:sp>
        <p:nvSpPr>
          <p:cNvPr id="6" name="Footer Placeholder 5">
            <a:extLst>
              <a:ext uri="{FF2B5EF4-FFF2-40B4-BE49-F238E27FC236}">
                <a16:creationId xmlns:a16="http://schemas.microsoft.com/office/drawing/2014/main" id="{17D5EC53-CD4A-45DA-9866-46506445D9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9A7CBC-5C14-4190-863C-0688DD6C8530}"/>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36929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E3B83-C718-4B98-B8B9-426DE5AFD5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70B7610-58D9-4CF5-9923-12F981E9E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D07051E-2423-41FE-82E1-B531DCE91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C5101-AF18-4C16-8647-2B980EBE58D4}" type="datetimeFigureOut">
              <a:rPr lang="en-CA" smtClean="0"/>
              <a:t>2022-03-17</a:t>
            </a:fld>
            <a:endParaRPr lang="en-CA"/>
          </a:p>
        </p:txBody>
      </p:sp>
      <p:sp>
        <p:nvSpPr>
          <p:cNvPr id="5" name="Footer Placeholder 4">
            <a:extLst>
              <a:ext uri="{FF2B5EF4-FFF2-40B4-BE49-F238E27FC236}">
                <a16:creationId xmlns:a16="http://schemas.microsoft.com/office/drawing/2014/main" id="{C8DD4EE6-399B-4FED-83F2-A4A37BFB3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283CCB3-2595-4F65-B9CC-48E5485C8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F3AE6-A645-4217-A558-95920E7C28AB}" type="slidenum">
              <a:rPr lang="en-CA" smtClean="0"/>
              <a:t>‹#›</a:t>
            </a:fld>
            <a:endParaRPr lang="en-CA"/>
          </a:p>
        </p:txBody>
      </p:sp>
    </p:spTree>
    <p:extLst>
      <p:ext uri="{BB962C8B-B14F-4D97-AF65-F5344CB8AC3E}">
        <p14:creationId xmlns:p14="http://schemas.microsoft.com/office/powerpoint/2010/main" val="2911366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6.xml"/><Relationship Id="rId18" Type="http://schemas.openxmlformats.org/officeDocument/2006/relationships/image" Target="../media/image28.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5.png"/><Relationship Id="rId17" Type="http://schemas.openxmlformats.org/officeDocument/2006/relationships/customXml" Target="../ink/ink8.xml"/><Relationship Id="rId2" Type="http://schemas.openxmlformats.org/officeDocument/2006/relationships/image" Target="../media/image2.png"/><Relationship Id="rId16" Type="http://schemas.openxmlformats.org/officeDocument/2006/relationships/image" Target="../media/image27.png"/><Relationship Id="rId20"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4.png"/><Relationship Id="rId19" Type="http://schemas.openxmlformats.org/officeDocument/2006/relationships/customXml" Target="../ink/ink9.xml"/><Relationship Id="rId4" Type="http://schemas.openxmlformats.org/officeDocument/2006/relationships/image" Target="../media/image21.png"/><Relationship Id="rId9" Type="http://schemas.openxmlformats.org/officeDocument/2006/relationships/customXml" Target="../ink/ink4.xml"/><Relationship Id="rId14" Type="http://schemas.openxmlformats.org/officeDocument/2006/relationships/image" Target="../media/image26.png"/><Relationship Id="rId22" Type="http://schemas.openxmlformats.org/officeDocument/2006/relationships/image" Target="../media/image3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2839-D42A-484D-B10C-6B36D7F6E805}"/>
              </a:ext>
            </a:extLst>
          </p:cNvPr>
          <p:cNvSpPr>
            <a:spLocks noGrp="1"/>
          </p:cNvSpPr>
          <p:nvPr>
            <p:ph type="ctrTitle"/>
          </p:nvPr>
        </p:nvSpPr>
        <p:spPr>
          <a:xfrm>
            <a:off x="1522520" y="516594"/>
            <a:ext cx="9144000" cy="2387600"/>
          </a:xfrm>
        </p:spPr>
        <p:txBody>
          <a:bodyPr>
            <a:normAutofit/>
          </a:bodyPr>
          <a:lstStyle/>
          <a:p>
            <a:r>
              <a:rPr lang="en-CA" sz="4000" b="1" dirty="0">
                <a:solidFill>
                  <a:srgbClr val="222222"/>
                </a:solidFill>
                <a:latin typeface="Arial" panose="020B0604020202020204" pitchFamily="34" charset="0"/>
              </a:rPr>
              <a:t>Thesis Proposal:  Computational Methods for detecting Engram cells in unlabelled datasets</a:t>
            </a:r>
            <a:endParaRPr lang="en-CA" b="1" dirty="0"/>
          </a:p>
        </p:txBody>
      </p:sp>
      <p:sp>
        <p:nvSpPr>
          <p:cNvPr id="3" name="Subtitle 2">
            <a:extLst>
              <a:ext uri="{FF2B5EF4-FFF2-40B4-BE49-F238E27FC236}">
                <a16:creationId xmlns:a16="http://schemas.microsoft.com/office/drawing/2014/main" id="{A15F4F8D-2F6B-4D76-8CA2-93EC271EF5D4}"/>
              </a:ext>
            </a:extLst>
          </p:cNvPr>
          <p:cNvSpPr>
            <a:spLocks noGrp="1"/>
          </p:cNvSpPr>
          <p:nvPr>
            <p:ph type="subTitle" idx="1"/>
          </p:nvPr>
        </p:nvSpPr>
        <p:spPr>
          <a:xfrm>
            <a:off x="1408590" y="2904194"/>
            <a:ext cx="9144000" cy="1655762"/>
          </a:xfrm>
        </p:spPr>
        <p:txBody>
          <a:bodyPr/>
          <a:lstStyle/>
          <a:p>
            <a:r>
              <a:rPr lang="en-CA" b="1" dirty="0"/>
              <a:t>Angus Campbell</a:t>
            </a:r>
          </a:p>
          <a:p>
            <a:r>
              <a:rPr lang="en-CA" b="1" dirty="0"/>
              <a:t> Master’s of Science in Bioinformatics</a:t>
            </a:r>
          </a:p>
        </p:txBody>
      </p:sp>
    </p:spTree>
    <p:extLst>
      <p:ext uri="{BB962C8B-B14F-4D97-AF65-F5344CB8AC3E}">
        <p14:creationId xmlns:p14="http://schemas.microsoft.com/office/powerpoint/2010/main" val="37977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GB" sz="2400" b="1" dirty="0">
                <a:solidFill>
                  <a:srgbClr val="7030A0"/>
                </a:solidFill>
              </a:rPr>
              <a:t>Caveats</a:t>
            </a:r>
          </a:p>
        </p:txBody>
      </p:sp>
      <p:pic>
        <p:nvPicPr>
          <p:cNvPr id="3" name="Picture 2" descr="Engineering drawing&#10;&#10;Description automatically generated with low confidence">
            <a:extLst>
              <a:ext uri="{FF2B5EF4-FFF2-40B4-BE49-F238E27FC236}">
                <a16:creationId xmlns:a16="http://schemas.microsoft.com/office/drawing/2014/main" id="{675E12C5-E2AE-48D9-ABD7-901341C8A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15" y="469167"/>
            <a:ext cx="11645245" cy="5919666"/>
          </a:xfrm>
          <a:prstGeom prst="rect">
            <a:avLst/>
          </a:prstGeom>
        </p:spPr>
      </p:pic>
      <p:sp>
        <p:nvSpPr>
          <p:cNvPr id="5" name="TextBox 4">
            <a:extLst>
              <a:ext uri="{FF2B5EF4-FFF2-40B4-BE49-F238E27FC236}">
                <a16:creationId xmlns:a16="http://schemas.microsoft.com/office/drawing/2014/main" id="{9B26AF89-9DFB-4DCC-A6C9-BB6D0DB5EDA5}"/>
              </a:ext>
            </a:extLst>
          </p:cNvPr>
          <p:cNvSpPr txBox="1"/>
          <p:nvPr/>
        </p:nvSpPr>
        <p:spPr>
          <a:xfrm>
            <a:off x="1659118" y="6065667"/>
            <a:ext cx="9360816" cy="646331"/>
          </a:xfrm>
          <a:prstGeom prst="rect">
            <a:avLst/>
          </a:prstGeom>
          <a:noFill/>
        </p:spPr>
        <p:txBody>
          <a:bodyPr wrap="square" rtlCol="0">
            <a:spAutoFit/>
          </a:bodyPr>
          <a:lstStyle/>
          <a:p>
            <a:pPr algn="ctr"/>
            <a:r>
              <a:rPr lang="en-US" b="1" dirty="0"/>
              <a:t>Observed in </a:t>
            </a:r>
            <a:r>
              <a:rPr lang="en-US" b="1" dirty="0" err="1"/>
              <a:t>mPFC</a:t>
            </a:r>
            <a:r>
              <a:rPr lang="en-US" b="1" dirty="0"/>
              <a:t> (Chen et al. 2020), Hp (</a:t>
            </a:r>
            <a:r>
              <a:rPr lang="en-US" b="1" dirty="0" err="1"/>
              <a:t>Jeager</a:t>
            </a:r>
            <a:r>
              <a:rPr lang="en-US" b="1" dirty="0"/>
              <a:t> et al., 2018), and V1 (</a:t>
            </a:r>
            <a:r>
              <a:rPr lang="en-US" b="1" dirty="0" err="1"/>
              <a:t>Hvartin</a:t>
            </a:r>
            <a:r>
              <a:rPr lang="en-US" b="1" dirty="0"/>
              <a:t> et al. 2018).</a:t>
            </a:r>
            <a:br>
              <a:rPr lang="en-US" dirty="0"/>
            </a:br>
            <a:endParaRPr lang="en-GB" dirty="0"/>
          </a:p>
        </p:txBody>
      </p:sp>
    </p:spTree>
    <p:extLst>
      <p:ext uri="{BB962C8B-B14F-4D97-AF65-F5344CB8AC3E}">
        <p14:creationId xmlns:p14="http://schemas.microsoft.com/office/powerpoint/2010/main" val="258338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GB" sz="2400" b="1" dirty="0">
                <a:solidFill>
                  <a:srgbClr val="7030A0"/>
                </a:solidFill>
              </a:rPr>
              <a:t>Caveats</a:t>
            </a:r>
          </a:p>
        </p:txBody>
      </p:sp>
      <p:sp>
        <p:nvSpPr>
          <p:cNvPr id="7" name="TextBox 6">
            <a:extLst>
              <a:ext uri="{FF2B5EF4-FFF2-40B4-BE49-F238E27FC236}">
                <a16:creationId xmlns:a16="http://schemas.microsoft.com/office/drawing/2014/main" id="{D27E35DF-5D0C-4E7D-87F5-9EE1EDA2C0CA}"/>
              </a:ext>
            </a:extLst>
          </p:cNvPr>
          <p:cNvSpPr txBox="1"/>
          <p:nvPr/>
        </p:nvSpPr>
        <p:spPr>
          <a:xfrm>
            <a:off x="2968208" y="5808159"/>
            <a:ext cx="6722546" cy="923330"/>
          </a:xfrm>
          <a:prstGeom prst="rect">
            <a:avLst/>
          </a:prstGeom>
          <a:noFill/>
        </p:spPr>
        <p:txBody>
          <a:bodyPr wrap="square" rtlCol="0">
            <a:spAutoFit/>
          </a:bodyPr>
          <a:lstStyle/>
          <a:p>
            <a:r>
              <a:rPr lang="en-US" b="1" dirty="0"/>
              <a:t>Observed in Hp (</a:t>
            </a:r>
            <a:r>
              <a:rPr lang="en-US" b="1" dirty="0" err="1"/>
              <a:t>Shpokayte</a:t>
            </a:r>
            <a:r>
              <a:rPr lang="en-US" b="1" dirty="0"/>
              <a:t> et al., 2019) and </a:t>
            </a:r>
            <a:r>
              <a:rPr lang="en-US" b="1" dirty="0" err="1"/>
              <a:t>mPFC</a:t>
            </a:r>
            <a:r>
              <a:rPr lang="en-US" b="1" dirty="0"/>
              <a:t> (Chen et al. 2020).  </a:t>
            </a:r>
          </a:p>
          <a:p>
            <a:br>
              <a:rPr lang="en-US" dirty="0"/>
            </a:br>
            <a:endParaRPr lang="en-GB" dirty="0"/>
          </a:p>
        </p:txBody>
      </p:sp>
      <p:pic>
        <p:nvPicPr>
          <p:cNvPr id="3" name="Picture 2" descr="Text&#10;&#10;Description automatically generated with medium confidence">
            <a:extLst>
              <a:ext uri="{FF2B5EF4-FFF2-40B4-BE49-F238E27FC236}">
                <a16:creationId xmlns:a16="http://schemas.microsoft.com/office/drawing/2014/main" id="{FB391C5E-86F0-4E31-BAF0-98063411F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04" y="588176"/>
            <a:ext cx="10193518" cy="5181705"/>
          </a:xfrm>
          <a:prstGeom prst="rect">
            <a:avLst/>
          </a:prstGeom>
        </p:spPr>
      </p:pic>
      <p:pic>
        <p:nvPicPr>
          <p:cNvPr id="5" name="Picture 4" descr="Diagram&#10;&#10;Description automatically generated with medium confidence">
            <a:extLst>
              <a:ext uri="{FF2B5EF4-FFF2-40B4-BE49-F238E27FC236}">
                <a16:creationId xmlns:a16="http://schemas.microsoft.com/office/drawing/2014/main" id="{CFA296C8-1B46-402C-8DCF-6D3989969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32" y="489942"/>
            <a:ext cx="10580016" cy="5378175"/>
          </a:xfrm>
          <a:prstGeom prst="rect">
            <a:avLst/>
          </a:prstGeom>
        </p:spPr>
      </p:pic>
    </p:spTree>
    <p:extLst>
      <p:ext uri="{BB962C8B-B14F-4D97-AF65-F5344CB8AC3E}">
        <p14:creationId xmlns:p14="http://schemas.microsoft.com/office/powerpoint/2010/main" val="361003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GB" sz="2400" b="1" dirty="0">
                <a:solidFill>
                  <a:srgbClr val="7030A0"/>
                </a:solidFill>
              </a:rPr>
              <a:t>Caveats</a:t>
            </a:r>
          </a:p>
        </p:txBody>
      </p:sp>
      <p:pic>
        <p:nvPicPr>
          <p:cNvPr id="3" name="Picture 2" descr="Text&#10;&#10;Description automatically generated with medium confidence">
            <a:extLst>
              <a:ext uri="{FF2B5EF4-FFF2-40B4-BE49-F238E27FC236}">
                <a16:creationId xmlns:a16="http://schemas.microsoft.com/office/drawing/2014/main" id="{FB391C5E-86F0-4E31-BAF0-98063411F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81" y="838147"/>
            <a:ext cx="10193518" cy="5181705"/>
          </a:xfrm>
          <a:prstGeom prst="rect">
            <a:avLst/>
          </a:prstGeom>
        </p:spPr>
      </p:pic>
      <p:sp>
        <p:nvSpPr>
          <p:cNvPr id="6" name="TextBox 5">
            <a:extLst>
              <a:ext uri="{FF2B5EF4-FFF2-40B4-BE49-F238E27FC236}">
                <a16:creationId xmlns:a16="http://schemas.microsoft.com/office/drawing/2014/main" id="{C3EECB93-6322-4DC1-BB1D-C5BFC3A28D3A}"/>
              </a:ext>
            </a:extLst>
          </p:cNvPr>
          <p:cNvSpPr txBox="1"/>
          <p:nvPr/>
        </p:nvSpPr>
        <p:spPr>
          <a:xfrm>
            <a:off x="2836233" y="5767892"/>
            <a:ext cx="6722546" cy="1200329"/>
          </a:xfrm>
          <a:prstGeom prst="rect">
            <a:avLst/>
          </a:prstGeom>
          <a:noFill/>
        </p:spPr>
        <p:txBody>
          <a:bodyPr wrap="square" rtlCol="0">
            <a:spAutoFit/>
          </a:bodyPr>
          <a:lstStyle/>
          <a:p>
            <a:pPr algn="ctr"/>
            <a:r>
              <a:rPr lang="en-US" b="1" dirty="0"/>
              <a:t>Observed in Chen et al. (2020) for broadly defined cell types (VIP, Pyramidal </a:t>
            </a:r>
            <a:r>
              <a:rPr lang="en-US" b="1" dirty="0" err="1"/>
              <a:t>etc</a:t>
            </a:r>
            <a:r>
              <a:rPr lang="en-US" b="1" dirty="0"/>
              <a:t>) so possible for subtypes as well.  </a:t>
            </a:r>
          </a:p>
          <a:p>
            <a:br>
              <a:rPr lang="en-US" dirty="0"/>
            </a:br>
            <a:endParaRPr lang="en-GB" dirty="0"/>
          </a:p>
        </p:txBody>
      </p:sp>
    </p:spTree>
    <p:extLst>
      <p:ext uri="{BB962C8B-B14F-4D97-AF65-F5344CB8AC3E}">
        <p14:creationId xmlns:p14="http://schemas.microsoft.com/office/powerpoint/2010/main" val="323784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GB" sz="2400" b="1" dirty="0">
                <a:solidFill>
                  <a:srgbClr val="7030A0"/>
                </a:solidFill>
              </a:rPr>
              <a:t>Caveats</a:t>
            </a:r>
          </a:p>
        </p:txBody>
      </p:sp>
      <p:pic>
        <p:nvPicPr>
          <p:cNvPr id="5" name="Picture 4" descr="Text&#10;&#10;Description automatically generated">
            <a:extLst>
              <a:ext uri="{FF2B5EF4-FFF2-40B4-BE49-F238E27FC236}">
                <a16:creationId xmlns:a16="http://schemas.microsoft.com/office/drawing/2014/main" id="{ECBB33ED-95CF-4C00-9507-951A6E1CE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01" y="489942"/>
            <a:ext cx="12192000" cy="6197600"/>
          </a:xfrm>
          <a:prstGeom prst="rect">
            <a:avLst/>
          </a:prstGeom>
        </p:spPr>
      </p:pic>
    </p:spTree>
    <p:extLst>
      <p:ext uri="{BB962C8B-B14F-4D97-AF65-F5344CB8AC3E}">
        <p14:creationId xmlns:p14="http://schemas.microsoft.com/office/powerpoint/2010/main" val="3666642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830997"/>
          </a:xfrm>
          <a:prstGeom prst="rect">
            <a:avLst/>
          </a:prstGeom>
          <a:noFill/>
        </p:spPr>
        <p:txBody>
          <a:bodyPr wrap="square" rtlCol="0">
            <a:spAutoFit/>
          </a:bodyPr>
          <a:lstStyle/>
          <a:p>
            <a:pPr algn="ctr"/>
            <a:r>
              <a:rPr lang="en-GB" sz="2400" b="1" dirty="0">
                <a:solidFill>
                  <a:srgbClr val="7030A0"/>
                </a:solidFill>
              </a:rPr>
              <a:t>Terminology (for us at least) * Ask Paul about how to improve introducing this.</a:t>
            </a:r>
          </a:p>
          <a:p>
            <a:pPr algn="ctr"/>
            <a:r>
              <a:rPr lang="en-GB" sz="2400" b="1" dirty="0">
                <a:solidFill>
                  <a:srgbClr val="7030A0"/>
                </a:solidFill>
              </a:rPr>
              <a:t>Possibly do a “..the brain is complex and make memories….”</a:t>
            </a:r>
          </a:p>
        </p:txBody>
      </p:sp>
      <p:sp>
        <p:nvSpPr>
          <p:cNvPr id="6" name="TextBox 5">
            <a:extLst>
              <a:ext uri="{FF2B5EF4-FFF2-40B4-BE49-F238E27FC236}">
                <a16:creationId xmlns:a16="http://schemas.microsoft.com/office/drawing/2014/main" id="{311C1F95-DE14-43A3-BC38-2580FBBEC2AF}"/>
              </a:ext>
            </a:extLst>
          </p:cNvPr>
          <p:cNvSpPr txBox="1"/>
          <p:nvPr/>
        </p:nvSpPr>
        <p:spPr>
          <a:xfrm>
            <a:off x="2832801" y="489942"/>
            <a:ext cx="6526397" cy="5909310"/>
          </a:xfrm>
          <a:prstGeom prst="rect">
            <a:avLst/>
          </a:prstGeom>
          <a:noFill/>
        </p:spPr>
        <p:txBody>
          <a:bodyPr wrap="square" rtlCol="0">
            <a:spAutoFit/>
          </a:bodyPr>
          <a:lstStyle/>
          <a:p>
            <a:pPr algn="ctr"/>
            <a:endParaRPr lang="en-US" b="1" dirty="0"/>
          </a:p>
          <a:p>
            <a:pPr algn="ctr"/>
            <a:endParaRPr lang="en-US" b="1" dirty="0"/>
          </a:p>
          <a:p>
            <a:pPr algn="ctr"/>
            <a:r>
              <a:rPr lang="en-US" b="1" dirty="0"/>
              <a:t>Cell Types:  Clusters from whole tissue samples or one containing unbiased abundances (i.e. have not been enriched for one type or another).</a:t>
            </a:r>
          </a:p>
          <a:p>
            <a:pPr algn="ctr"/>
            <a:endParaRPr lang="en-US" b="1" dirty="0"/>
          </a:p>
          <a:p>
            <a:pPr algn="ctr"/>
            <a:r>
              <a:rPr lang="en-US" b="1" dirty="0"/>
              <a:t>Cell Subtypes: Clusters within Cell types distinguishable by a stable unique marker.</a:t>
            </a:r>
          </a:p>
          <a:p>
            <a:pPr algn="ctr"/>
            <a:endParaRPr lang="en-US" b="1" dirty="0"/>
          </a:p>
          <a:p>
            <a:pPr algn="ctr"/>
            <a:r>
              <a:rPr lang="en-US" b="1" dirty="0"/>
              <a:t>Cell State:  A transient change in expression and it’s dynamics.</a:t>
            </a:r>
          </a:p>
          <a:p>
            <a:pPr algn="ctr"/>
            <a:endParaRPr lang="en-US" b="1" dirty="0"/>
          </a:p>
          <a:p>
            <a:pPr algn="ctr"/>
            <a:r>
              <a:rPr lang="en-US" b="1" dirty="0"/>
              <a:t>Memory Trace: A cell state specific to the set of behaviorally and cell (sub) type specific DEGs.</a:t>
            </a:r>
          </a:p>
          <a:p>
            <a:pPr algn="ctr"/>
            <a:endParaRPr lang="en-US" b="1" dirty="0"/>
          </a:p>
          <a:p>
            <a:pPr algn="ctr"/>
            <a:r>
              <a:rPr lang="en-US" b="1" dirty="0"/>
              <a:t>Engram Cells:  Cells exhibiting an IEG label.</a:t>
            </a:r>
          </a:p>
          <a:p>
            <a:pPr algn="ctr"/>
            <a:endParaRPr lang="en-US" b="1" dirty="0"/>
          </a:p>
          <a:p>
            <a:pPr algn="ctr"/>
            <a:r>
              <a:rPr lang="en-US" b="1" dirty="0"/>
              <a:t>Putative Engram Cells:  Cells expressing DEGs identified from a </a:t>
            </a:r>
            <a:r>
              <a:rPr lang="en-US" b="1" dirty="0" err="1"/>
              <a:t>scRNA</a:t>
            </a:r>
            <a:r>
              <a:rPr lang="en-US" b="1" dirty="0"/>
              <a:t>-seq of Engram Cells</a:t>
            </a:r>
          </a:p>
          <a:p>
            <a:endParaRPr lang="en-US" b="1" dirty="0"/>
          </a:p>
          <a:p>
            <a:br>
              <a:rPr lang="en-US" dirty="0"/>
            </a:br>
            <a:endParaRPr lang="en-GB" dirty="0"/>
          </a:p>
        </p:txBody>
      </p:sp>
    </p:spTree>
    <p:extLst>
      <p:ext uri="{BB962C8B-B14F-4D97-AF65-F5344CB8AC3E}">
        <p14:creationId xmlns:p14="http://schemas.microsoft.com/office/powerpoint/2010/main" val="113449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Unsupervised Workflow * Typos in Identify need fixing</a:t>
            </a:r>
            <a:endParaRPr lang="en-GB" sz="2400" b="1" dirty="0">
              <a:solidFill>
                <a:srgbClr val="7030A0"/>
              </a:solidFill>
            </a:endParaRPr>
          </a:p>
        </p:txBody>
      </p:sp>
      <p:pic>
        <p:nvPicPr>
          <p:cNvPr id="3" name="Picture 2" descr="Diagram&#10;&#10;Description automatically generated">
            <a:extLst>
              <a:ext uri="{FF2B5EF4-FFF2-40B4-BE49-F238E27FC236}">
                <a16:creationId xmlns:a16="http://schemas.microsoft.com/office/drawing/2014/main" id="{70C712F6-64B7-4375-AB51-7128E69AF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890" y="489942"/>
            <a:ext cx="7393622" cy="6256064"/>
          </a:xfrm>
          <a:prstGeom prst="rect">
            <a:avLst/>
          </a:prstGeom>
        </p:spPr>
      </p:pic>
    </p:spTree>
    <p:extLst>
      <p:ext uri="{BB962C8B-B14F-4D97-AF65-F5344CB8AC3E}">
        <p14:creationId xmlns:p14="http://schemas.microsoft.com/office/powerpoint/2010/main" val="161246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Right now I am focusing on </a:t>
            </a:r>
            <a:r>
              <a:rPr lang="en-US" sz="2400" b="1" dirty="0" err="1">
                <a:solidFill>
                  <a:srgbClr val="7030A0"/>
                </a:solidFill>
              </a:rPr>
              <a:t>Jeager</a:t>
            </a:r>
            <a:r>
              <a:rPr lang="en-US" sz="2400" b="1" dirty="0">
                <a:solidFill>
                  <a:srgbClr val="7030A0"/>
                </a:solidFill>
              </a:rPr>
              <a:t> et al., (2018)</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77012" y="1043516"/>
            <a:ext cx="5225347" cy="4801314"/>
          </a:xfrm>
          <a:prstGeom prst="rect">
            <a:avLst/>
          </a:prstGeom>
          <a:noFill/>
        </p:spPr>
        <p:txBody>
          <a:bodyPr wrap="square" rtlCol="0">
            <a:spAutoFit/>
          </a:bodyPr>
          <a:lstStyle/>
          <a:p>
            <a:r>
              <a:rPr lang="en-US" b="1" dirty="0"/>
              <a:t>7-8 week old female mice given novelty exposure,</a:t>
            </a:r>
          </a:p>
          <a:p>
            <a:r>
              <a:rPr lang="en-US" b="1" dirty="0"/>
              <a:t>Dentate Gyrus samples were labelled with </a:t>
            </a:r>
            <a:r>
              <a:rPr lang="en-US" b="1" dirty="0" err="1"/>
              <a:t>Fos</a:t>
            </a:r>
            <a:r>
              <a:rPr lang="en-US" b="1" dirty="0"/>
              <a:t> and Arc anti-body staining, </a:t>
            </a:r>
            <a:r>
              <a:rPr lang="en-US" b="1" u="sng" dirty="0">
                <a:highlight>
                  <a:srgbClr val="FFFF00"/>
                </a:highlight>
              </a:rPr>
              <a:t>not a true engram label.</a:t>
            </a:r>
          </a:p>
          <a:p>
            <a:endParaRPr lang="en-US" b="1" dirty="0"/>
          </a:p>
          <a:p>
            <a:endParaRPr lang="en-US" b="1" dirty="0"/>
          </a:p>
          <a:p>
            <a:r>
              <a:rPr lang="en-US" b="1" dirty="0"/>
              <a:t>Has timepoint data (1hr, 4hrs and 5hrs) and reactivation groups.  </a:t>
            </a:r>
          </a:p>
          <a:p>
            <a:endParaRPr lang="en-US" b="1" dirty="0"/>
          </a:p>
          <a:p>
            <a:r>
              <a:rPr lang="en-US" b="1" dirty="0"/>
              <a:t>Contains different cell types, but the bulk of the data is DG Granule cells (DGCs)  add in number of cells here.</a:t>
            </a:r>
          </a:p>
          <a:p>
            <a:endParaRPr lang="en-US" b="1" dirty="0"/>
          </a:p>
          <a:p>
            <a:r>
              <a:rPr lang="en-US" b="1" dirty="0"/>
              <a:t>Sequenced at </a:t>
            </a:r>
            <a:r>
              <a:rPr lang="en-US" b="1" dirty="0">
                <a:highlight>
                  <a:srgbClr val="FFFF00"/>
                </a:highlight>
              </a:rPr>
              <a:t>~1.5  average million reads per nucleus.</a:t>
            </a:r>
          </a:p>
          <a:p>
            <a:endParaRPr lang="en-US" b="1" dirty="0"/>
          </a:p>
          <a:p>
            <a:br>
              <a:rPr lang="en-US" dirty="0"/>
            </a:br>
            <a:endParaRPr lang="en-GB" dirty="0"/>
          </a:p>
        </p:txBody>
      </p:sp>
      <p:pic>
        <p:nvPicPr>
          <p:cNvPr id="8" name="Picture 7">
            <a:extLst>
              <a:ext uri="{FF2B5EF4-FFF2-40B4-BE49-F238E27FC236}">
                <a16:creationId xmlns:a16="http://schemas.microsoft.com/office/drawing/2014/main" id="{B4DDA548-7804-475E-8A05-A5B6B5F28BFF}"/>
              </a:ext>
            </a:extLst>
          </p:cNvPr>
          <p:cNvPicPr>
            <a:picLocks noChangeAspect="1"/>
          </p:cNvPicPr>
          <p:nvPr/>
        </p:nvPicPr>
        <p:blipFill>
          <a:blip r:embed="rId3"/>
          <a:stretch>
            <a:fillRect/>
          </a:stretch>
        </p:blipFill>
        <p:spPr>
          <a:xfrm>
            <a:off x="1027521" y="1043516"/>
            <a:ext cx="4738785" cy="959678"/>
          </a:xfrm>
          <a:prstGeom prst="rect">
            <a:avLst/>
          </a:prstGeom>
        </p:spPr>
      </p:pic>
      <p:pic>
        <p:nvPicPr>
          <p:cNvPr id="3" name="Picture 2">
            <a:extLst>
              <a:ext uri="{FF2B5EF4-FFF2-40B4-BE49-F238E27FC236}">
                <a16:creationId xmlns:a16="http://schemas.microsoft.com/office/drawing/2014/main" id="{FEEB65BB-87F0-48A3-96D0-19799CF4632B}"/>
              </a:ext>
            </a:extLst>
          </p:cNvPr>
          <p:cNvPicPr>
            <a:picLocks noChangeAspect="1"/>
          </p:cNvPicPr>
          <p:nvPr/>
        </p:nvPicPr>
        <p:blipFill>
          <a:blip r:embed="rId4"/>
          <a:stretch>
            <a:fillRect/>
          </a:stretch>
        </p:blipFill>
        <p:spPr>
          <a:xfrm>
            <a:off x="1319571" y="2050331"/>
            <a:ext cx="4446735" cy="4640914"/>
          </a:xfrm>
          <a:prstGeom prst="rect">
            <a:avLst/>
          </a:prstGeom>
        </p:spPr>
      </p:pic>
    </p:spTree>
    <p:extLst>
      <p:ext uri="{BB962C8B-B14F-4D97-AF65-F5344CB8AC3E}">
        <p14:creationId xmlns:p14="http://schemas.microsoft.com/office/powerpoint/2010/main" val="72030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Using a single marker is not a robust label for </a:t>
            </a:r>
          </a:p>
          <a:p>
            <a:pPr algn="ctr"/>
            <a:r>
              <a:rPr lang="en-US" sz="2400" b="1" dirty="0">
                <a:solidFill>
                  <a:srgbClr val="7030A0"/>
                </a:solidFill>
              </a:rPr>
              <a:t>Putative Engram cells </a:t>
            </a:r>
            <a:r>
              <a:rPr lang="en-US" sz="2400" b="1" dirty="0" err="1">
                <a:solidFill>
                  <a:srgbClr val="7030A0"/>
                </a:solidFill>
              </a:rPr>
              <a:t>scRNA</a:t>
            </a:r>
            <a:r>
              <a:rPr lang="en-US" sz="2400" b="1" dirty="0">
                <a:solidFill>
                  <a:srgbClr val="7030A0"/>
                </a:solidFill>
              </a:rPr>
              <a:t>-seq data</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785166" y="1590270"/>
            <a:ext cx="5017193" cy="3693319"/>
          </a:xfrm>
          <a:prstGeom prst="rect">
            <a:avLst/>
          </a:prstGeom>
          <a:noFill/>
        </p:spPr>
        <p:txBody>
          <a:bodyPr wrap="square" rtlCol="0">
            <a:spAutoFit/>
          </a:bodyPr>
          <a:lstStyle/>
          <a:p>
            <a:r>
              <a:rPr lang="en-US" b="1" i="1" dirty="0" err="1"/>
              <a:t>Fos</a:t>
            </a:r>
            <a:r>
              <a:rPr lang="en-US" b="1" i="1" dirty="0"/>
              <a:t>+ </a:t>
            </a:r>
            <a:r>
              <a:rPr lang="en-US" b="1" dirty="0"/>
              <a:t>and </a:t>
            </a:r>
            <a:r>
              <a:rPr lang="en-US" b="1" i="1" dirty="0"/>
              <a:t>Arc+ </a:t>
            </a:r>
            <a:r>
              <a:rPr lang="en-US" b="1" dirty="0"/>
              <a:t>cells do not have observable expression.  Most IEG expression is sporadic.</a:t>
            </a:r>
          </a:p>
          <a:p>
            <a:endParaRPr lang="en-US" b="1" dirty="0"/>
          </a:p>
          <a:p>
            <a:r>
              <a:rPr lang="en-US" b="1" dirty="0"/>
              <a:t>Just that the fact that cells with the protein label do not have detectable expression of these cells.</a:t>
            </a:r>
          </a:p>
          <a:p>
            <a:endParaRPr lang="en-US" b="1" dirty="0"/>
          </a:p>
          <a:p>
            <a:r>
              <a:rPr lang="en-US" b="1" dirty="0"/>
              <a:t>The fluorescent labels are protein level labels.</a:t>
            </a:r>
          </a:p>
          <a:p>
            <a:endParaRPr lang="en-US" b="1" dirty="0"/>
          </a:p>
          <a:p>
            <a:endParaRPr lang="en-US" b="1" dirty="0"/>
          </a:p>
          <a:p>
            <a:pPr algn="ctr"/>
            <a:r>
              <a:rPr lang="en-US" b="1" dirty="0"/>
              <a:t>Important IEGs for this presentation: </a:t>
            </a:r>
            <a:r>
              <a:rPr lang="en-US" b="1" i="1" dirty="0"/>
              <a:t> </a:t>
            </a:r>
            <a:r>
              <a:rPr lang="en-US" b="1" i="1" dirty="0" err="1"/>
              <a:t>Fos</a:t>
            </a:r>
            <a:r>
              <a:rPr lang="en-US" b="1" i="1" dirty="0"/>
              <a:t>, Arc, </a:t>
            </a:r>
            <a:r>
              <a:rPr lang="en-US" b="1" i="1" dirty="0" err="1"/>
              <a:t>Inhba</a:t>
            </a:r>
            <a:r>
              <a:rPr lang="en-US" b="1" i="1" dirty="0"/>
              <a:t>, Rsg4, </a:t>
            </a:r>
          </a:p>
          <a:p>
            <a:br>
              <a:rPr lang="en-US" dirty="0"/>
            </a:br>
            <a:endParaRPr lang="en-GB" dirty="0"/>
          </a:p>
        </p:txBody>
      </p:sp>
      <p:pic>
        <p:nvPicPr>
          <p:cNvPr id="5" name="Picture 4">
            <a:extLst>
              <a:ext uri="{FF2B5EF4-FFF2-40B4-BE49-F238E27FC236}">
                <a16:creationId xmlns:a16="http://schemas.microsoft.com/office/drawing/2014/main" id="{500CE1D4-08EF-4AC3-BC9F-543DFE14BD18}"/>
              </a:ext>
            </a:extLst>
          </p:cNvPr>
          <p:cNvPicPr>
            <a:picLocks noChangeAspect="1"/>
          </p:cNvPicPr>
          <p:nvPr/>
        </p:nvPicPr>
        <p:blipFill>
          <a:blip r:embed="rId3"/>
          <a:stretch>
            <a:fillRect/>
          </a:stretch>
        </p:blipFill>
        <p:spPr>
          <a:xfrm>
            <a:off x="218843" y="1325660"/>
            <a:ext cx="6566323" cy="4052359"/>
          </a:xfrm>
          <a:prstGeom prst="rect">
            <a:avLst/>
          </a:prstGeom>
        </p:spPr>
      </p:pic>
    </p:spTree>
    <p:extLst>
      <p:ext uri="{BB962C8B-B14F-4D97-AF65-F5344CB8AC3E}">
        <p14:creationId xmlns:p14="http://schemas.microsoft.com/office/powerpoint/2010/main" val="139600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Putative Engram Cells in </a:t>
            </a:r>
            <a:r>
              <a:rPr lang="en-US" sz="2400" b="1" dirty="0" err="1">
                <a:solidFill>
                  <a:srgbClr val="7030A0"/>
                </a:solidFill>
              </a:rPr>
              <a:t>Hochgerner</a:t>
            </a:r>
            <a:r>
              <a:rPr lang="en-US" sz="2400" b="1" dirty="0">
                <a:solidFill>
                  <a:srgbClr val="7030A0"/>
                </a:solidFill>
              </a:rPr>
              <a:t> et al. (2020)</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20300" y="1382345"/>
            <a:ext cx="4909457" cy="5632311"/>
          </a:xfrm>
          <a:prstGeom prst="rect">
            <a:avLst/>
          </a:prstGeom>
          <a:noFill/>
        </p:spPr>
        <p:txBody>
          <a:bodyPr wrap="square" rtlCol="0">
            <a:spAutoFit/>
          </a:bodyPr>
          <a:lstStyle/>
          <a:p>
            <a:r>
              <a:rPr lang="en-US" b="1" dirty="0"/>
              <a:t>Another dataset taken across many developmental time points from Embryonic day 17 to postnatal day 120 was chosen to look at first. </a:t>
            </a:r>
          </a:p>
          <a:p>
            <a:endParaRPr lang="en-US" b="1" dirty="0"/>
          </a:p>
          <a:p>
            <a:endParaRPr lang="en-US" b="1" dirty="0"/>
          </a:p>
          <a:p>
            <a:r>
              <a:rPr lang="en-US" b="1" dirty="0"/>
              <a:t>Mixture of male and females, cells were mixed in together for sequencing.</a:t>
            </a:r>
          </a:p>
          <a:p>
            <a:endParaRPr lang="en-US" b="1" dirty="0"/>
          </a:p>
          <a:p>
            <a:endParaRPr lang="en-US" b="1" dirty="0"/>
          </a:p>
          <a:p>
            <a:r>
              <a:rPr lang="en-US" b="1" dirty="0"/>
              <a:t>Restricting my analysis to adult DGCs from P35 to avoid developmental effects (</a:t>
            </a:r>
            <a:r>
              <a:rPr lang="en-US" b="1" dirty="0" err="1"/>
              <a:t>Jeager</a:t>
            </a:r>
            <a:r>
              <a:rPr lang="en-US" b="1" dirty="0"/>
              <a:t> mice are 49-62 days old).</a:t>
            </a:r>
          </a:p>
          <a:p>
            <a:endParaRPr lang="en-US" b="1" dirty="0"/>
          </a:p>
          <a:p>
            <a:r>
              <a:rPr lang="en-US" b="1" dirty="0">
                <a:highlight>
                  <a:srgbClr val="FFFF00"/>
                </a:highlight>
              </a:rPr>
              <a:t>Sequencing depth ~40k reads per cell.</a:t>
            </a:r>
          </a:p>
          <a:p>
            <a:endParaRPr lang="en-US" b="1" dirty="0"/>
          </a:p>
          <a:p>
            <a:endParaRPr lang="en-US" b="1" dirty="0"/>
          </a:p>
          <a:p>
            <a:endParaRPr lang="en-US" b="1" dirty="0"/>
          </a:p>
          <a:p>
            <a:br>
              <a:rPr lang="en-US" dirty="0"/>
            </a:br>
            <a:endParaRPr lang="en-GB" dirty="0"/>
          </a:p>
        </p:txBody>
      </p:sp>
      <p:pic>
        <p:nvPicPr>
          <p:cNvPr id="3" name="Picture 2">
            <a:extLst>
              <a:ext uri="{FF2B5EF4-FFF2-40B4-BE49-F238E27FC236}">
                <a16:creationId xmlns:a16="http://schemas.microsoft.com/office/drawing/2014/main" id="{4D88DA6D-8E07-49E5-863F-7C19A4499991}"/>
              </a:ext>
            </a:extLst>
          </p:cNvPr>
          <p:cNvPicPr>
            <a:picLocks noChangeAspect="1"/>
          </p:cNvPicPr>
          <p:nvPr/>
        </p:nvPicPr>
        <p:blipFill>
          <a:blip r:embed="rId2"/>
          <a:stretch>
            <a:fillRect/>
          </a:stretch>
        </p:blipFill>
        <p:spPr>
          <a:xfrm>
            <a:off x="480408" y="2238178"/>
            <a:ext cx="5615592" cy="2739174"/>
          </a:xfrm>
          <a:prstGeom prst="rect">
            <a:avLst/>
          </a:prstGeom>
        </p:spPr>
      </p:pic>
    </p:spTree>
    <p:extLst>
      <p:ext uri="{BB962C8B-B14F-4D97-AF65-F5344CB8AC3E}">
        <p14:creationId xmlns:p14="http://schemas.microsoft.com/office/powerpoint/2010/main" val="319605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Seurat Clustering </a:t>
            </a:r>
            <a:r>
              <a:rPr lang="en-US" sz="2400" b="1" dirty="0" err="1">
                <a:solidFill>
                  <a:srgbClr val="7030A0"/>
                </a:solidFill>
              </a:rPr>
              <a:t>Hochgerner</a:t>
            </a:r>
            <a:r>
              <a:rPr lang="en-US" sz="2400" b="1" dirty="0">
                <a:solidFill>
                  <a:srgbClr val="7030A0"/>
                </a:solidFill>
              </a:rPr>
              <a:t> et al. (2018)</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77012" y="1043516"/>
            <a:ext cx="4909457" cy="5078313"/>
          </a:xfrm>
          <a:prstGeom prst="rect">
            <a:avLst/>
          </a:prstGeom>
          <a:noFill/>
        </p:spPr>
        <p:txBody>
          <a:bodyPr wrap="square" rtlCol="0">
            <a:spAutoFit/>
          </a:bodyPr>
          <a:lstStyle/>
          <a:p>
            <a:r>
              <a:rPr lang="en-US" b="1" dirty="0"/>
              <a:t>200 out of 900 </a:t>
            </a:r>
            <a:r>
              <a:rPr lang="en-US" b="1" dirty="0" err="1"/>
              <a:t>Jeager</a:t>
            </a:r>
            <a:r>
              <a:rPr lang="en-US" b="1" dirty="0"/>
              <a:t> DEGs are included in the top 2000 most variable genes.</a:t>
            </a:r>
          </a:p>
          <a:p>
            <a:endParaRPr lang="en-US" b="1" dirty="0"/>
          </a:p>
          <a:p>
            <a:endParaRPr lang="en-US" b="1" dirty="0"/>
          </a:p>
          <a:p>
            <a:r>
              <a:rPr lang="en-US" b="1" dirty="0"/>
              <a:t>16 out of 100 are </a:t>
            </a:r>
            <a:r>
              <a:rPr lang="en-US" b="1" dirty="0" err="1"/>
              <a:t>Jeager</a:t>
            </a:r>
            <a:r>
              <a:rPr lang="en-US" b="1" dirty="0"/>
              <a:t> DEGs from across many timepoints.</a:t>
            </a:r>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I initially used first 6 PCs for clustering.</a:t>
            </a:r>
          </a:p>
          <a:p>
            <a:endParaRPr lang="en-US" b="1" dirty="0"/>
          </a:p>
          <a:p>
            <a:endParaRPr lang="en-US" b="1" dirty="0"/>
          </a:p>
          <a:p>
            <a:br>
              <a:rPr lang="en-US" dirty="0"/>
            </a:br>
            <a:endParaRPr lang="en-GB" dirty="0"/>
          </a:p>
        </p:txBody>
      </p:sp>
      <p:pic>
        <p:nvPicPr>
          <p:cNvPr id="9" name="Picture 8">
            <a:extLst>
              <a:ext uri="{FF2B5EF4-FFF2-40B4-BE49-F238E27FC236}">
                <a16:creationId xmlns:a16="http://schemas.microsoft.com/office/drawing/2014/main" id="{08B66521-7D6C-4816-9785-09FF962A9123}"/>
              </a:ext>
            </a:extLst>
          </p:cNvPr>
          <p:cNvPicPr>
            <a:picLocks noChangeAspect="1"/>
          </p:cNvPicPr>
          <p:nvPr/>
        </p:nvPicPr>
        <p:blipFill>
          <a:blip r:embed="rId3"/>
          <a:stretch>
            <a:fillRect/>
          </a:stretch>
        </p:blipFill>
        <p:spPr>
          <a:xfrm>
            <a:off x="941263" y="536434"/>
            <a:ext cx="4862997" cy="3001164"/>
          </a:xfrm>
          <a:prstGeom prst="rect">
            <a:avLst/>
          </a:prstGeom>
        </p:spPr>
      </p:pic>
      <p:pic>
        <p:nvPicPr>
          <p:cNvPr id="11" name="Picture 10">
            <a:extLst>
              <a:ext uri="{FF2B5EF4-FFF2-40B4-BE49-F238E27FC236}">
                <a16:creationId xmlns:a16="http://schemas.microsoft.com/office/drawing/2014/main" id="{F03E40F3-D424-4434-92AC-B372F2E56EB8}"/>
              </a:ext>
            </a:extLst>
          </p:cNvPr>
          <p:cNvPicPr>
            <a:picLocks noChangeAspect="1"/>
          </p:cNvPicPr>
          <p:nvPr/>
        </p:nvPicPr>
        <p:blipFill>
          <a:blip r:embed="rId4"/>
          <a:stretch>
            <a:fillRect/>
          </a:stretch>
        </p:blipFill>
        <p:spPr>
          <a:xfrm>
            <a:off x="469798" y="3537598"/>
            <a:ext cx="5334462" cy="3292125"/>
          </a:xfrm>
          <a:prstGeom prst="rect">
            <a:avLst/>
          </a:prstGeom>
        </p:spPr>
      </p:pic>
    </p:spTree>
    <p:extLst>
      <p:ext uri="{BB962C8B-B14F-4D97-AF65-F5344CB8AC3E}">
        <p14:creationId xmlns:p14="http://schemas.microsoft.com/office/powerpoint/2010/main" val="208178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FFAFB-9343-4ED4-963D-E887E1417891}"/>
              </a:ext>
            </a:extLst>
          </p:cNvPr>
          <p:cNvSpPr txBox="1"/>
          <p:nvPr/>
        </p:nvSpPr>
        <p:spPr>
          <a:xfrm>
            <a:off x="0" y="0"/>
            <a:ext cx="12192000" cy="461665"/>
          </a:xfrm>
          <a:prstGeom prst="rect">
            <a:avLst/>
          </a:prstGeom>
          <a:noFill/>
        </p:spPr>
        <p:txBody>
          <a:bodyPr wrap="square" rtlCol="0">
            <a:spAutoFit/>
          </a:bodyPr>
          <a:lstStyle/>
          <a:p>
            <a:pPr algn="ctr"/>
            <a:r>
              <a:rPr lang="en-US" sz="2400" b="1" dirty="0">
                <a:solidFill>
                  <a:srgbClr val="7030A0"/>
                </a:solidFill>
              </a:rPr>
              <a:t>My CV in brief.</a:t>
            </a:r>
            <a:endParaRPr lang="en-GB" sz="2400" b="1" dirty="0">
              <a:solidFill>
                <a:srgbClr val="7030A0"/>
              </a:solidFill>
            </a:endParaRPr>
          </a:p>
        </p:txBody>
      </p:sp>
      <p:sp>
        <p:nvSpPr>
          <p:cNvPr id="5" name="TextBox 4">
            <a:extLst>
              <a:ext uri="{FF2B5EF4-FFF2-40B4-BE49-F238E27FC236}">
                <a16:creationId xmlns:a16="http://schemas.microsoft.com/office/drawing/2014/main" id="{36240CFA-25FD-4781-B90A-C206DF20564C}"/>
              </a:ext>
            </a:extLst>
          </p:cNvPr>
          <p:cNvSpPr txBox="1"/>
          <p:nvPr/>
        </p:nvSpPr>
        <p:spPr>
          <a:xfrm>
            <a:off x="737645" y="5149173"/>
            <a:ext cx="5358355" cy="276999"/>
          </a:xfrm>
          <a:prstGeom prst="rect">
            <a:avLst/>
          </a:prstGeom>
          <a:noFill/>
        </p:spPr>
        <p:txBody>
          <a:bodyPr wrap="square" rtlCol="0">
            <a:spAutoFit/>
          </a:bodyPr>
          <a:lstStyle/>
          <a:p>
            <a:endParaRPr lang="en-GB" sz="1200" b="1" dirty="0"/>
          </a:p>
        </p:txBody>
      </p:sp>
      <p:sp>
        <p:nvSpPr>
          <p:cNvPr id="2" name="TextBox 1">
            <a:extLst>
              <a:ext uri="{FF2B5EF4-FFF2-40B4-BE49-F238E27FC236}">
                <a16:creationId xmlns:a16="http://schemas.microsoft.com/office/drawing/2014/main" id="{0A687C00-E26D-4756-956A-122493FE113A}"/>
              </a:ext>
            </a:extLst>
          </p:cNvPr>
          <p:cNvSpPr txBox="1"/>
          <p:nvPr/>
        </p:nvSpPr>
        <p:spPr>
          <a:xfrm>
            <a:off x="2242457" y="791642"/>
            <a:ext cx="7630885" cy="5632311"/>
          </a:xfrm>
          <a:prstGeom prst="rect">
            <a:avLst/>
          </a:prstGeom>
          <a:noFill/>
        </p:spPr>
        <p:txBody>
          <a:bodyPr wrap="square" rtlCol="0">
            <a:spAutoFit/>
          </a:bodyPr>
          <a:lstStyle/>
          <a:p>
            <a:pPr algn="ctr"/>
            <a:r>
              <a:rPr lang="en-US" sz="1800" b="1" i="0" u="none" strike="noStrike" baseline="0" dirty="0">
                <a:latin typeface="TimesNewRomanPS-BoldMT"/>
              </a:rPr>
              <a:t>Bachelor of Science, Neuroscience (Sept 2010-May 2015)</a:t>
            </a:r>
          </a:p>
          <a:p>
            <a:pPr algn="ctr"/>
            <a:r>
              <a:rPr lang="en-US" sz="1800" b="1" i="1" u="none" strike="noStrike" baseline="0" dirty="0">
                <a:latin typeface="TimesNewRomanPS-BoldMT"/>
              </a:rPr>
              <a:t>Dalhousie University, Halifax, NS, Canada</a:t>
            </a:r>
          </a:p>
          <a:p>
            <a:pPr algn="ctr"/>
            <a:endParaRPr lang="en-US" b="1" dirty="0">
              <a:latin typeface="TimesNewRomanPS-BoldMT"/>
            </a:endParaRPr>
          </a:p>
          <a:p>
            <a:pPr algn="ctr"/>
            <a:r>
              <a:rPr lang="en-US" sz="1800" b="1" i="0" u="none" strike="noStrike" baseline="0" dirty="0">
                <a:latin typeface="TimesNewRomanPS-BoldMT"/>
              </a:rPr>
              <a:t>Honor’s Thesis: Temporal properties of ChR2 depolarization in different RGC types. (May 2014 – May 2015)</a:t>
            </a:r>
          </a:p>
          <a:p>
            <a:pPr algn="ctr"/>
            <a:r>
              <a:rPr lang="en-US" sz="1800" b="1" i="1" u="none" strike="noStrike" baseline="0" dirty="0">
                <a:latin typeface="TimesNewRomanPS-BoldItalicMT"/>
              </a:rPr>
              <a:t>Retina and Optic Nerve Research Laboratory, Under Dr. Steven Barnes</a:t>
            </a:r>
          </a:p>
          <a:p>
            <a:pPr algn="ctr"/>
            <a:endParaRPr lang="en-US" b="1" dirty="0">
              <a:latin typeface="TimesNewRomanPS-BoldMT"/>
            </a:endParaRPr>
          </a:p>
          <a:p>
            <a:pPr algn="ctr"/>
            <a:r>
              <a:rPr lang="en-CA" sz="1800" b="1" i="0" u="none" strike="noStrike" baseline="0" dirty="0">
                <a:latin typeface="TimesNewRomanPS-BoldMT"/>
              </a:rPr>
              <a:t>Research Assistant (May 2015-May 2016)</a:t>
            </a:r>
          </a:p>
          <a:p>
            <a:pPr algn="ctr"/>
            <a:r>
              <a:rPr lang="en-US" sz="1800" b="1" i="1" u="none" strike="noStrike" baseline="0" dirty="0">
                <a:latin typeface="Times New Roman" panose="02020603050405020304" pitchFamily="18" charset="0"/>
                <a:cs typeface="Times New Roman" panose="02020603050405020304" pitchFamily="18" charset="0"/>
              </a:rPr>
              <a:t>Haskin’s Laboratories, New Haven, CT, USA</a:t>
            </a:r>
          </a:p>
          <a:p>
            <a:pPr algn="ctr"/>
            <a:r>
              <a:rPr lang="en-US" b="1" i="1" dirty="0">
                <a:latin typeface="Times New Roman" panose="02020603050405020304" pitchFamily="18" charset="0"/>
                <a:cs typeface="Times New Roman" panose="02020603050405020304" pitchFamily="18" charset="0"/>
              </a:rPr>
              <a:t>Under Dr. David </a:t>
            </a:r>
            <a:r>
              <a:rPr lang="en-US" b="1" i="1" dirty="0" err="1">
                <a:latin typeface="Times New Roman" panose="02020603050405020304" pitchFamily="18" charset="0"/>
                <a:cs typeface="Times New Roman" panose="02020603050405020304" pitchFamily="18" charset="0"/>
              </a:rPr>
              <a:t>Ostry</a:t>
            </a:r>
            <a:r>
              <a:rPr lang="en-US" b="1" i="1" dirty="0">
                <a:latin typeface="Times New Roman" panose="02020603050405020304" pitchFamily="18" charset="0"/>
                <a:cs typeface="Times New Roman" panose="02020603050405020304" pitchFamily="18" charset="0"/>
              </a:rPr>
              <a:t> and Dr. Paul Gribble</a:t>
            </a:r>
          </a:p>
          <a:p>
            <a:pPr algn="ctr"/>
            <a:r>
              <a:rPr lang="en-US" b="1" i="1" dirty="0">
                <a:latin typeface="Times New Roman" panose="02020603050405020304" pitchFamily="18" charset="0"/>
                <a:cs typeface="Times New Roman" panose="02020603050405020304" pitchFamily="18" charset="0"/>
              </a:rPr>
              <a:t>Motor learning in perceptual cortex using psychophysics, fMRI, and EEG.</a:t>
            </a:r>
          </a:p>
          <a:p>
            <a:pPr algn="ctr"/>
            <a:endParaRPr lang="en-US" b="1" i="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Master’s Student, Masters of Science in Bioinformatics (Sept 2020-Present)</a:t>
            </a:r>
          </a:p>
          <a:p>
            <a:pPr algn="ctr"/>
            <a:r>
              <a:rPr lang="en-US" b="1" i="1" dirty="0">
                <a:latin typeface="Times New Roman" panose="02020603050405020304" pitchFamily="18" charset="0"/>
                <a:cs typeface="Times New Roman" panose="02020603050405020304" pitchFamily="18" charset="0"/>
              </a:rPr>
              <a:t>University of British Columbia, Vancouver, BC, Canada</a:t>
            </a:r>
          </a:p>
          <a:p>
            <a:pPr algn="ctr"/>
            <a:endParaRPr lang="en-US" b="1"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Courses so far:  Topic in Mathematical Biology (A+), Topics in Bioinformatics (A+), Problem Solving in Bioinformatics(A+), Statistics for High Dimensional Biology (A-), Topics in Medical Genomics (A).   Currently enrolled in a Directed Studies. Need to do professional development courses.</a:t>
            </a:r>
          </a:p>
          <a:p>
            <a:pPr algn="ctr"/>
            <a:endParaRPr lang="en-US" b="1" i="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E94E0800-828B-4255-BD5C-6638C8610A6D}"/>
              </a:ext>
            </a:extLst>
          </p:cNvPr>
          <p:cNvSpPr>
            <a:spLocks noGrp="1"/>
          </p:cNvSpPr>
          <p:nvPr>
            <p:ph type="sldNum" sz="quarter" idx="12"/>
          </p:nvPr>
        </p:nvSpPr>
        <p:spPr/>
        <p:txBody>
          <a:bodyPr/>
          <a:lstStyle/>
          <a:p>
            <a:fld id="{4AAC7834-D361-4131-9D4D-73A2AE202A6B}" type="slidenum">
              <a:rPr lang="en-GB" smtClean="0"/>
              <a:t>2</a:t>
            </a:fld>
            <a:endParaRPr lang="en-GB"/>
          </a:p>
        </p:txBody>
      </p:sp>
    </p:spTree>
    <p:extLst>
      <p:ext uri="{BB962C8B-B14F-4D97-AF65-F5344CB8AC3E}">
        <p14:creationId xmlns:p14="http://schemas.microsoft.com/office/powerpoint/2010/main" val="90304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Seurat Clustering </a:t>
            </a:r>
            <a:r>
              <a:rPr lang="en-US" sz="2400" b="1" dirty="0" err="1">
                <a:solidFill>
                  <a:srgbClr val="7030A0"/>
                </a:solidFill>
              </a:rPr>
              <a:t>Hochgerner</a:t>
            </a:r>
            <a:r>
              <a:rPr lang="en-US" sz="2400" b="1" dirty="0">
                <a:solidFill>
                  <a:srgbClr val="7030A0"/>
                </a:solidFill>
              </a:rPr>
              <a:t> et al. (2018)</a:t>
            </a:r>
            <a:endParaRPr lang="en-GB" sz="2400" b="1" dirty="0">
              <a:solidFill>
                <a:srgbClr val="7030A0"/>
              </a:solidFill>
            </a:endParaRPr>
          </a:p>
        </p:txBody>
      </p:sp>
      <p:sp>
        <p:nvSpPr>
          <p:cNvPr id="5" name="TextBox 4">
            <a:extLst>
              <a:ext uri="{FF2B5EF4-FFF2-40B4-BE49-F238E27FC236}">
                <a16:creationId xmlns:a16="http://schemas.microsoft.com/office/drawing/2014/main" id="{2DE9E14E-E42E-465F-A1DF-70D4F4A55C04}"/>
              </a:ext>
            </a:extLst>
          </p:cNvPr>
          <p:cNvSpPr txBox="1"/>
          <p:nvPr/>
        </p:nvSpPr>
        <p:spPr>
          <a:xfrm>
            <a:off x="1503182" y="197346"/>
            <a:ext cx="11468100" cy="6463308"/>
          </a:xfrm>
          <a:prstGeom prst="rect">
            <a:avLst/>
          </a:prstGeom>
          <a:noFill/>
        </p:spPr>
        <p:txBody>
          <a:bodyPr wrap="square" rtlCol="0">
            <a:spAutoFit/>
          </a:bodyPr>
          <a:lstStyle/>
          <a:p>
            <a:r>
              <a:rPr lang="en-CA" dirty="0"/>
              <a:t>PC_ 1 </a:t>
            </a:r>
          </a:p>
          <a:p>
            <a:r>
              <a:rPr lang="en-CA" dirty="0"/>
              <a:t>Positive:  Malat1, Tmsb10, </a:t>
            </a:r>
            <a:r>
              <a:rPr lang="en-CA" dirty="0">
                <a:highlight>
                  <a:srgbClr val="FFFF00"/>
                </a:highlight>
              </a:rPr>
              <a:t>Rgs4, </a:t>
            </a:r>
            <a:r>
              <a:rPr lang="en-CA" dirty="0"/>
              <a:t>Sh3bgrl3, Igfbp6, Rasgrp1, </a:t>
            </a:r>
            <a:r>
              <a:rPr lang="en-CA" dirty="0" err="1"/>
              <a:t>Chgb</a:t>
            </a:r>
            <a:r>
              <a:rPr lang="en-CA" dirty="0"/>
              <a:t>, </a:t>
            </a:r>
            <a:r>
              <a:rPr lang="en-CA" dirty="0">
                <a:highlight>
                  <a:srgbClr val="FFFF00"/>
                </a:highlight>
              </a:rPr>
              <a:t>Nptx2</a:t>
            </a:r>
            <a:r>
              <a:rPr lang="en-CA" dirty="0"/>
              <a:t>, </a:t>
            </a:r>
            <a:r>
              <a:rPr lang="en-CA" dirty="0" err="1"/>
              <a:t>Penk</a:t>
            </a:r>
            <a:r>
              <a:rPr lang="en-CA" dirty="0"/>
              <a:t>, </a:t>
            </a:r>
            <a:r>
              <a:rPr lang="en-CA" dirty="0" err="1">
                <a:highlight>
                  <a:srgbClr val="FFFF00"/>
                </a:highlight>
              </a:rPr>
              <a:t>Inhba</a:t>
            </a:r>
            <a:r>
              <a:rPr lang="en-CA" dirty="0"/>
              <a:t> </a:t>
            </a:r>
          </a:p>
          <a:p>
            <a:r>
              <a:rPr lang="en-CA" dirty="0"/>
              <a:t>Negative:  Tmsb4x, </a:t>
            </a:r>
            <a:r>
              <a:rPr lang="en-CA" dirty="0" err="1"/>
              <a:t>Cck</a:t>
            </a:r>
            <a:r>
              <a:rPr lang="en-CA" dirty="0"/>
              <a:t>, Ahcyl2, </a:t>
            </a:r>
            <a:r>
              <a:rPr lang="en-CA" dirty="0" err="1"/>
              <a:t>Snca</a:t>
            </a:r>
            <a:r>
              <a:rPr lang="en-CA" dirty="0"/>
              <a:t>, Tubb2b, Olfm1, Pgm2l1, Neurod2, Adcyap1r1, Igfbp5 </a:t>
            </a:r>
            <a:br>
              <a:rPr lang="en-CA" dirty="0"/>
            </a:br>
            <a:endParaRPr lang="en-CA" dirty="0"/>
          </a:p>
          <a:p>
            <a:r>
              <a:rPr lang="en-CA" dirty="0"/>
              <a:t>PC_ 2 </a:t>
            </a:r>
          </a:p>
          <a:p>
            <a:r>
              <a:rPr lang="en-CA" dirty="0"/>
              <a:t>Positive:  </a:t>
            </a:r>
            <a:r>
              <a:rPr lang="en-CA" dirty="0" err="1"/>
              <a:t>Aldoa</a:t>
            </a:r>
            <a:r>
              <a:rPr lang="en-CA" dirty="0"/>
              <a:t>, </a:t>
            </a:r>
            <a:r>
              <a:rPr lang="en-CA" dirty="0" err="1">
                <a:highlight>
                  <a:srgbClr val="FFFF00"/>
                </a:highlight>
              </a:rPr>
              <a:t>Inhba</a:t>
            </a:r>
            <a:r>
              <a:rPr lang="en-CA" dirty="0">
                <a:highlight>
                  <a:srgbClr val="FFFF00"/>
                </a:highlight>
              </a:rPr>
              <a:t>, Rgs4, </a:t>
            </a:r>
            <a:r>
              <a:rPr lang="en-CA" dirty="0" err="1"/>
              <a:t>Rprm</a:t>
            </a:r>
            <a:r>
              <a:rPr lang="en-CA" dirty="0"/>
              <a:t>, </a:t>
            </a:r>
            <a:r>
              <a:rPr lang="en-CA" dirty="0" err="1"/>
              <a:t>Zwint</a:t>
            </a:r>
            <a:r>
              <a:rPr lang="en-CA" dirty="0"/>
              <a:t>, Lingo1, Meg3, Grp, 1110008P14Rik, </a:t>
            </a:r>
            <a:r>
              <a:rPr lang="en-CA" dirty="0" err="1"/>
              <a:t>Penk</a:t>
            </a:r>
            <a:r>
              <a:rPr lang="en-CA" dirty="0"/>
              <a:t> </a:t>
            </a:r>
          </a:p>
          <a:p>
            <a:r>
              <a:rPr lang="en-CA" dirty="0"/>
              <a:t>Negative:  Malat1, Ahcyl2, </a:t>
            </a:r>
            <a:r>
              <a:rPr lang="en-CA" dirty="0" err="1">
                <a:highlight>
                  <a:srgbClr val="FFFF00"/>
                </a:highlight>
              </a:rPr>
              <a:t>Actb</a:t>
            </a:r>
            <a:r>
              <a:rPr lang="en-CA" dirty="0">
                <a:highlight>
                  <a:srgbClr val="FFFF00"/>
                </a:highlight>
              </a:rPr>
              <a:t>, </a:t>
            </a:r>
            <a:r>
              <a:rPr lang="en-CA" dirty="0"/>
              <a:t>Tmsb4x, Ppm1h, </a:t>
            </a:r>
            <a:r>
              <a:rPr lang="en-CA" dirty="0" err="1"/>
              <a:t>Fst</a:t>
            </a:r>
            <a:r>
              <a:rPr lang="en-CA" dirty="0"/>
              <a:t>, Nat8l, Epha5, Neurod2, </a:t>
            </a:r>
            <a:r>
              <a:rPr lang="en-CA" dirty="0" err="1"/>
              <a:t>Dsp</a:t>
            </a:r>
            <a:r>
              <a:rPr lang="en-CA" dirty="0"/>
              <a:t> </a:t>
            </a:r>
            <a:br>
              <a:rPr lang="en-CA" dirty="0"/>
            </a:br>
            <a:endParaRPr lang="en-CA" dirty="0"/>
          </a:p>
          <a:p>
            <a:r>
              <a:rPr lang="en-CA" dirty="0"/>
              <a:t>PC_ 3 </a:t>
            </a:r>
          </a:p>
          <a:p>
            <a:r>
              <a:rPr lang="en-CA" dirty="0"/>
              <a:t>Positive:  Tmsb10, Eif4a2, Fxyd6, </a:t>
            </a:r>
            <a:r>
              <a:rPr lang="en-CA" dirty="0" err="1">
                <a:highlight>
                  <a:srgbClr val="FFFF00"/>
                </a:highlight>
              </a:rPr>
              <a:t>Junb</a:t>
            </a:r>
            <a:r>
              <a:rPr lang="en-CA" dirty="0">
                <a:highlight>
                  <a:srgbClr val="FFFF00"/>
                </a:highlight>
              </a:rPr>
              <a:t>, </a:t>
            </a:r>
            <a:r>
              <a:rPr lang="en-CA" dirty="0" err="1"/>
              <a:t>Aldoa</a:t>
            </a:r>
            <a:r>
              <a:rPr lang="en-CA" dirty="0"/>
              <a:t>, Jun, Grp, </a:t>
            </a:r>
            <a:r>
              <a:rPr lang="en-CA" dirty="0">
                <a:highlight>
                  <a:srgbClr val="FFFF00"/>
                </a:highlight>
              </a:rPr>
              <a:t>Tuba1a, </a:t>
            </a:r>
            <a:r>
              <a:rPr lang="en-CA" dirty="0"/>
              <a:t>Gng3, Cxcl12 </a:t>
            </a:r>
          </a:p>
          <a:p>
            <a:r>
              <a:rPr lang="en-CA" dirty="0"/>
              <a:t>Negative:  </a:t>
            </a:r>
            <a:r>
              <a:rPr lang="en-CA" dirty="0" err="1">
                <a:highlight>
                  <a:srgbClr val="FFFF00"/>
                </a:highlight>
              </a:rPr>
              <a:t>Inhba</a:t>
            </a:r>
            <a:r>
              <a:rPr lang="en-CA" dirty="0">
                <a:highlight>
                  <a:srgbClr val="FFFF00"/>
                </a:highlight>
              </a:rPr>
              <a:t>, </a:t>
            </a:r>
            <a:r>
              <a:rPr lang="en-CA" dirty="0"/>
              <a:t>Epha10, Adcy1, Asb11, Arc, Lingo1, </a:t>
            </a:r>
            <a:r>
              <a:rPr lang="en-CA" dirty="0" err="1"/>
              <a:t>Ddn</a:t>
            </a:r>
            <a:r>
              <a:rPr lang="en-CA" dirty="0"/>
              <a:t>, </a:t>
            </a:r>
            <a:r>
              <a:rPr lang="en-CA" dirty="0">
                <a:highlight>
                  <a:srgbClr val="FFFF00"/>
                </a:highlight>
              </a:rPr>
              <a:t>Nptx2, </a:t>
            </a:r>
            <a:r>
              <a:rPr lang="en-CA" dirty="0"/>
              <a:t>Chst1, Trim2 </a:t>
            </a:r>
          </a:p>
          <a:p>
            <a:endParaRPr lang="en-CA" dirty="0"/>
          </a:p>
          <a:p>
            <a:r>
              <a:rPr lang="en-CA" dirty="0"/>
              <a:t>PC_ 4 </a:t>
            </a:r>
          </a:p>
          <a:p>
            <a:r>
              <a:rPr lang="en-CA" dirty="0"/>
              <a:t>Positive:  Snhg11, Meg3, Krt2, Gm10605, Grp, </a:t>
            </a:r>
            <a:r>
              <a:rPr lang="en-CA" dirty="0" err="1"/>
              <a:t>Rprm</a:t>
            </a:r>
            <a:r>
              <a:rPr lang="en-CA" dirty="0"/>
              <a:t>, Tenm4, Tenm2, Pde1a, Arpp21 </a:t>
            </a:r>
          </a:p>
          <a:p>
            <a:r>
              <a:rPr lang="en-CA" dirty="0"/>
              <a:t>Negative:  Tmsb4x, Ier2, Gadd45b, </a:t>
            </a:r>
            <a:r>
              <a:rPr lang="en-CA" dirty="0" err="1"/>
              <a:t>Junb</a:t>
            </a:r>
            <a:r>
              <a:rPr lang="en-CA" dirty="0"/>
              <a:t>, Arc, </a:t>
            </a:r>
            <a:r>
              <a:rPr lang="en-CA" dirty="0" err="1"/>
              <a:t>Rheb</a:t>
            </a:r>
            <a:r>
              <a:rPr lang="en-CA" dirty="0"/>
              <a:t>, </a:t>
            </a:r>
            <a:r>
              <a:rPr lang="en-CA" dirty="0" err="1"/>
              <a:t>Inhba</a:t>
            </a:r>
            <a:r>
              <a:rPr lang="en-CA" dirty="0"/>
              <a:t>, Samd4, </a:t>
            </a:r>
            <a:r>
              <a:rPr lang="en-CA" dirty="0" err="1"/>
              <a:t>Cenpa</a:t>
            </a:r>
            <a:r>
              <a:rPr lang="en-CA" dirty="0"/>
              <a:t>, Gadd45g </a:t>
            </a:r>
          </a:p>
          <a:p>
            <a:endParaRPr lang="en-CA" dirty="0"/>
          </a:p>
          <a:p>
            <a:r>
              <a:rPr lang="en-CA" dirty="0"/>
              <a:t>PC_ 5 </a:t>
            </a:r>
          </a:p>
          <a:p>
            <a:r>
              <a:rPr lang="en-CA" dirty="0"/>
              <a:t>Positive:  Timp2, Meg3, Grp, </a:t>
            </a:r>
            <a:r>
              <a:rPr lang="en-CA" dirty="0" err="1"/>
              <a:t>Midn</a:t>
            </a:r>
            <a:r>
              <a:rPr lang="en-CA" dirty="0"/>
              <a:t>, </a:t>
            </a:r>
            <a:r>
              <a:rPr lang="en-CA" dirty="0" err="1"/>
              <a:t>Junb</a:t>
            </a:r>
            <a:r>
              <a:rPr lang="en-CA" dirty="0"/>
              <a:t>, Nrp1, Fxyd7, </a:t>
            </a:r>
            <a:r>
              <a:rPr lang="en-CA" dirty="0" err="1"/>
              <a:t>Vgf</a:t>
            </a:r>
            <a:r>
              <a:rPr lang="en-CA" dirty="0"/>
              <a:t>, Gng3, Arc </a:t>
            </a:r>
          </a:p>
          <a:p>
            <a:r>
              <a:rPr lang="en-CA" dirty="0"/>
              <a:t>Negative:  Ppp1r1a, Hist1h2bc, Adcy1, </a:t>
            </a:r>
            <a:r>
              <a:rPr lang="en-CA" dirty="0" err="1"/>
              <a:t>Opcml</a:t>
            </a:r>
            <a:r>
              <a:rPr lang="en-CA" dirty="0"/>
              <a:t>, Eif4a2, Epha5, Stk32c, Chn1, Fam101b, Neurod2 </a:t>
            </a:r>
          </a:p>
          <a:p>
            <a:endParaRPr lang="en-CA" dirty="0"/>
          </a:p>
          <a:p>
            <a:r>
              <a:rPr lang="en-CA" dirty="0"/>
              <a:t>PC_ 6 </a:t>
            </a:r>
          </a:p>
          <a:p>
            <a:r>
              <a:rPr lang="en-CA" dirty="0"/>
              <a:t>Positive:  </a:t>
            </a:r>
            <a:r>
              <a:rPr lang="en-CA" dirty="0" err="1"/>
              <a:t>Snca</a:t>
            </a:r>
            <a:r>
              <a:rPr lang="en-CA" dirty="0"/>
              <a:t>, Rplp0, Agap1, Ccnl2, Usp22, Pgm2l1, Mical2, Aldh3b1, Pgbd5, Ncs1 </a:t>
            </a:r>
          </a:p>
          <a:p>
            <a:r>
              <a:rPr lang="en-CA" dirty="0"/>
              <a:t>Negative:  </a:t>
            </a:r>
            <a:r>
              <a:rPr lang="en-CA" dirty="0" err="1"/>
              <a:t>Junb</a:t>
            </a:r>
            <a:r>
              <a:rPr lang="en-CA" dirty="0"/>
              <a:t>, Scg5, Faf2, </a:t>
            </a:r>
            <a:r>
              <a:rPr lang="en-CA" dirty="0" err="1"/>
              <a:t>Fos</a:t>
            </a:r>
            <a:r>
              <a:rPr lang="en-CA" dirty="0"/>
              <a:t>, Ier2, Btg2, C2cd4b, Zfp956, Lrp11, Tmem246</a:t>
            </a:r>
          </a:p>
        </p:txBody>
      </p:sp>
    </p:spTree>
    <p:extLst>
      <p:ext uri="{BB962C8B-B14F-4D97-AF65-F5344CB8AC3E}">
        <p14:creationId xmlns:p14="http://schemas.microsoft.com/office/powerpoint/2010/main" val="1911165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Seurat Clustering </a:t>
            </a:r>
            <a:r>
              <a:rPr lang="en-US" sz="2400" b="1" dirty="0" err="1">
                <a:solidFill>
                  <a:srgbClr val="7030A0"/>
                </a:solidFill>
              </a:rPr>
              <a:t>Hochgerner</a:t>
            </a:r>
            <a:r>
              <a:rPr lang="en-US" sz="2400" b="1" dirty="0">
                <a:solidFill>
                  <a:srgbClr val="7030A0"/>
                </a:solidFill>
              </a:rPr>
              <a:t> et al. (2018)</a:t>
            </a:r>
            <a:endParaRPr lang="en-GB" sz="2400" b="1" dirty="0">
              <a:solidFill>
                <a:srgbClr val="7030A0"/>
              </a:solidFill>
            </a:endParaRPr>
          </a:p>
        </p:txBody>
      </p:sp>
      <p:sp>
        <p:nvSpPr>
          <p:cNvPr id="5" name="TextBox 4">
            <a:extLst>
              <a:ext uri="{FF2B5EF4-FFF2-40B4-BE49-F238E27FC236}">
                <a16:creationId xmlns:a16="http://schemas.microsoft.com/office/drawing/2014/main" id="{2DE9E14E-E42E-465F-A1DF-70D4F4A55C04}"/>
              </a:ext>
            </a:extLst>
          </p:cNvPr>
          <p:cNvSpPr txBox="1"/>
          <p:nvPr/>
        </p:nvSpPr>
        <p:spPr>
          <a:xfrm>
            <a:off x="1503182" y="197346"/>
            <a:ext cx="11468100" cy="6463308"/>
          </a:xfrm>
          <a:prstGeom prst="rect">
            <a:avLst/>
          </a:prstGeom>
          <a:noFill/>
        </p:spPr>
        <p:txBody>
          <a:bodyPr wrap="square" rtlCol="0">
            <a:spAutoFit/>
          </a:bodyPr>
          <a:lstStyle/>
          <a:p>
            <a:r>
              <a:rPr lang="en-CA" dirty="0"/>
              <a:t>PC_ 1 </a:t>
            </a:r>
          </a:p>
          <a:p>
            <a:r>
              <a:rPr lang="en-CA" dirty="0"/>
              <a:t>Positive:  </a:t>
            </a:r>
            <a:r>
              <a:rPr lang="en-CA" dirty="0">
                <a:highlight>
                  <a:srgbClr val="00FFFF"/>
                </a:highlight>
              </a:rPr>
              <a:t>Malat1, </a:t>
            </a:r>
            <a:r>
              <a:rPr lang="en-CA" dirty="0"/>
              <a:t>Tmsb10, </a:t>
            </a:r>
            <a:r>
              <a:rPr lang="en-CA" dirty="0">
                <a:highlight>
                  <a:srgbClr val="FFFF00"/>
                </a:highlight>
              </a:rPr>
              <a:t>Rgs4, </a:t>
            </a:r>
            <a:r>
              <a:rPr lang="en-CA" dirty="0"/>
              <a:t>Sh3bgrl3, Igfbp6, Rasgrp1, </a:t>
            </a:r>
            <a:r>
              <a:rPr lang="en-CA" dirty="0" err="1"/>
              <a:t>Chgb</a:t>
            </a:r>
            <a:r>
              <a:rPr lang="en-CA" dirty="0"/>
              <a:t>, </a:t>
            </a:r>
            <a:r>
              <a:rPr lang="en-CA" dirty="0">
                <a:highlight>
                  <a:srgbClr val="FFFF00"/>
                </a:highlight>
              </a:rPr>
              <a:t>Nptx2</a:t>
            </a:r>
            <a:r>
              <a:rPr lang="en-CA" dirty="0"/>
              <a:t>,</a:t>
            </a:r>
            <a:r>
              <a:rPr lang="en-CA" dirty="0">
                <a:highlight>
                  <a:srgbClr val="00FFFF"/>
                </a:highlight>
              </a:rPr>
              <a:t> </a:t>
            </a:r>
            <a:r>
              <a:rPr lang="en-CA" dirty="0" err="1">
                <a:highlight>
                  <a:srgbClr val="00FFFF"/>
                </a:highlight>
              </a:rPr>
              <a:t>Penk</a:t>
            </a:r>
            <a:r>
              <a:rPr lang="en-CA" dirty="0"/>
              <a:t>, </a:t>
            </a:r>
            <a:r>
              <a:rPr lang="en-CA" dirty="0" err="1">
                <a:highlight>
                  <a:srgbClr val="FFFF00"/>
                </a:highlight>
              </a:rPr>
              <a:t>Inhba</a:t>
            </a:r>
            <a:r>
              <a:rPr lang="en-CA" dirty="0"/>
              <a:t> </a:t>
            </a:r>
          </a:p>
          <a:p>
            <a:r>
              <a:rPr lang="en-CA" dirty="0"/>
              <a:t>Negative:  Tmsb4x, </a:t>
            </a:r>
            <a:r>
              <a:rPr lang="en-CA" dirty="0" err="1">
                <a:highlight>
                  <a:srgbClr val="00FFFF"/>
                </a:highlight>
              </a:rPr>
              <a:t>Cck</a:t>
            </a:r>
            <a:r>
              <a:rPr lang="en-CA" dirty="0"/>
              <a:t>, Ahcyl2, </a:t>
            </a:r>
            <a:r>
              <a:rPr lang="en-CA" dirty="0" err="1"/>
              <a:t>Snca</a:t>
            </a:r>
            <a:r>
              <a:rPr lang="en-CA" dirty="0"/>
              <a:t>, Tubb2b, Olfm1, Pgm2l1, Neurod2, Adcyap1r1, Igfbp5 </a:t>
            </a:r>
            <a:br>
              <a:rPr lang="en-CA" dirty="0"/>
            </a:br>
            <a:endParaRPr lang="en-CA" dirty="0"/>
          </a:p>
          <a:p>
            <a:r>
              <a:rPr lang="en-CA" dirty="0"/>
              <a:t>PC_ 2 </a:t>
            </a:r>
          </a:p>
          <a:p>
            <a:r>
              <a:rPr lang="en-CA" dirty="0"/>
              <a:t>Positive:  </a:t>
            </a:r>
            <a:r>
              <a:rPr lang="en-CA" dirty="0" err="1"/>
              <a:t>Aldoa</a:t>
            </a:r>
            <a:r>
              <a:rPr lang="en-CA" dirty="0"/>
              <a:t>, </a:t>
            </a:r>
            <a:r>
              <a:rPr lang="en-CA" dirty="0" err="1">
                <a:highlight>
                  <a:srgbClr val="FFFF00"/>
                </a:highlight>
              </a:rPr>
              <a:t>Inhba</a:t>
            </a:r>
            <a:r>
              <a:rPr lang="en-CA" dirty="0">
                <a:highlight>
                  <a:srgbClr val="FFFF00"/>
                </a:highlight>
              </a:rPr>
              <a:t>, Rgs4, </a:t>
            </a:r>
            <a:r>
              <a:rPr lang="en-CA" dirty="0" err="1"/>
              <a:t>Rprm</a:t>
            </a:r>
            <a:r>
              <a:rPr lang="en-CA" dirty="0"/>
              <a:t>, </a:t>
            </a:r>
            <a:r>
              <a:rPr lang="en-CA" dirty="0" err="1"/>
              <a:t>Zwint</a:t>
            </a:r>
            <a:r>
              <a:rPr lang="en-CA" dirty="0"/>
              <a:t>, Lingo1, Meg3, Grp, 1110008P14Rik, </a:t>
            </a:r>
            <a:r>
              <a:rPr lang="en-CA" dirty="0" err="1">
                <a:highlight>
                  <a:srgbClr val="00FFFF"/>
                </a:highlight>
              </a:rPr>
              <a:t>Penk</a:t>
            </a:r>
            <a:r>
              <a:rPr lang="en-CA" dirty="0"/>
              <a:t> </a:t>
            </a:r>
          </a:p>
          <a:p>
            <a:r>
              <a:rPr lang="en-CA" dirty="0"/>
              <a:t>Negative:  </a:t>
            </a:r>
            <a:r>
              <a:rPr lang="en-CA" dirty="0">
                <a:highlight>
                  <a:srgbClr val="00FFFF"/>
                </a:highlight>
              </a:rPr>
              <a:t>Malat1</a:t>
            </a:r>
            <a:r>
              <a:rPr lang="en-CA" dirty="0"/>
              <a:t>, Ahcyl2, </a:t>
            </a:r>
            <a:r>
              <a:rPr lang="en-CA" dirty="0" err="1">
                <a:highlight>
                  <a:srgbClr val="FFFF00"/>
                </a:highlight>
              </a:rPr>
              <a:t>Actb</a:t>
            </a:r>
            <a:r>
              <a:rPr lang="en-CA" dirty="0">
                <a:highlight>
                  <a:srgbClr val="FFFF00"/>
                </a:highlight>
              </a:rPr>
              <a:t>, </a:t>
            </a:r>
            <a:r>
              <a:rPr lang="en-CA" dirty="0"/>
              <a:t>Tmsb4x, Ppm1h, </a:t>
            </a:r>
            <a:r>
              <a:rPr lang="en-CA" dirty="0" err="1"/>
              <a:t>Fst</a:t>
            </a:r>
            <a:r>
              <a:rPr lang="en-CA" dirty="0"/>
              <a:t>, Nat8l, Epha5, Neurod2, </a:t>
            </a:r>
            <a:r>
              <a:rPr lang="en-CA" dirty="0" err="1"/>
              <a:t>Dsp</a:t>
            </a:r>
            <a:r>
              <a:rPr lang="en-CA" dirty="0"/>
              <a:t> </a:t>
            </a:r>
            <a:br>
              <a:rPr lang="en-CA" dirty="0"/>
            </a:br>
            <a:endParaRPr lang="en-CA" dirty="0"/>
          </a:p>
          <a:p>
            <a:r>
              <a:rPr lang="en-CA" dirty="0"/>
              <a:t>PC_ 3 </a:t>
            </a:r>
          </a:p>
          <a:p>
            <a:r>
              <a:rPr lang="en-CA" dirty="0"/>
              <a:t>Positive:  Tmsb10, Eif4a2, Fxyd6, </a:t>
            </a:r>
            <a:r>
              <a:rPr lang="en-CA" dirty="0" err="1">
                <a:highlight>
                  <a:srgbClr val="FFFF00"/>
                </a:highlight>
              </a:rPr>
              <a:t>Junb</a:t>
            </a:r>
            <a:r>
              <a:rPr lang="en-CA" dirty="0">
                <a:highlight>
                  <a:srgbClr val="FFFF00"/>
                </a:highlight>
              </a:rPr>
              <a:t>, </a:t>
            </a:r>
            <a:r>
              <a:rPr lang="en-CA" dirty="0" err="1"/>
              <a:t>Aldoa</a:t>
            </a:r>
            <a:r>
              <a:rPr lang="en-CA" dirty="0"/>
              <a:t>, Jun, Grp, </a:t>
            </a:r>
            <a:r>
              <a:rPr lang="en-CA" dirty="0">
                <a:highlight>
                  <a:srgbClr val="FFFF00"/>
                </a:highlight>
              </a:rPr>
              <a:t>Tuba1a, </a:t>
            </a:r>
            <a:r>
              <a:rPr lang="en-CA" dirty="0"/>
              <a:t>Gng3, Cxcl12 </a:t>
            </a:r>
          </a:p>
          <a:p>
            <a:r>
              <a:rPr lang="en-CA" dirty="0"/>
              <a:t>Negative:  </a:t>
            </a:r>
            <a:r>
              <a:rPr lang="en-CA" dirty="0" err="1">
                <a:highlight>
                  <a:srgbClr val="FFFF00"/>
                </a:highlight>
              </a:rPr>
              <a:t>Inhba</a:t>
            </a:r>
            <a:r>
              <a:rPr lang="en-CA" dirty="0">
                <a:highlight>
                  <a:srgbClr val="FFFF00"/>
                </a:highlight>
              </a:rPr>
              <a:t>, </a:t>
            </a:r>
            <a:r>
              <a:rPr lang="en-CA" dirty="0"/>
              <a:t>Epha10, Adcy1, Asb11, Arc, Lingo1, </a:t>
            </a:r>
            <a:r>
              <a:rPr lang="en-CA" dirty="0" err="1"/>
              <a:t>Ddn</a:t>
            </a:r>
            <a:r>
              <a:rPr lang="en-CA" dirty="0"/>
              <a:t>, </a:t>
            </a:r>
            <a:r>
              <a:rPr lang="en-CA" dirty="0">
                <a:highlight>
                  <a:srgbClr val="FFFF00"/>
                </a:highlight>
              </a:rPr>
              <a:t>Nptx2, </a:t>
            </a:r>
            <a:r>
              <a:rPr lang="en-CA" dirty="0"/>
              <a:t>Chst1, Trim2 </a:t>
            </a:r>
          </a:p>
          <a:p>
            <a:endParaRPr lang="en-CA" dirty="0"/>
          </a:p>
          <a:p>
            <a:r>
              <a:rPr lang="en-CA" dirty="0"/>
              <a:t>PC_ 4 </a:t>
            </a:r>
          </a:p>
          <a:p>
            <a:r>
              <a:rPr lang="en-CA" dirty="0"/>
              <a:t>Positive:  Snhg11, Meg3, Krt2, Gm10605, Grp, </a:t>
            </a:r>
            <a:r>
              <a:rPr lang="en-CA" dirty="0" err="1"/>
              <a:t>Rprm</a:t>
            </a:r>
            <a:r>
              <a:rPr lang="en-CA" dirty="0"/>
              <a:t>, Tenm4, Tenm2, Pde1a, Arpp21 </a:t>
            </a:r>
          </a:p>
          <a:p>
            <a:r>
              <a:rPr lang="en-CA" dirty="0"/>
              <a:t>Negative:  Tmsb4x, Ier2, Gadd45b, </a:t>
            </a:r>
            <a:r>
              <a:rPr lang="en-CA" dirty="0" err="1"/>
              <a:t>Junb</a:t>
            </a:r>
            <a:r>
              <a:rPr lang="en-CA" dirty="0"/>
              <a:t>, Arc, </a:t>
            </a:r>
            <a:r>
              <a:rPr lang="en-CA" dirty="0" err="1"/>
              <a:t>Rheb</a:t>
            </a:r>
            <a:r>
              <a:rPr lang="en-CA" dirty="0"/>
              <a:t>, </a:t>
            </a:r>
            <a:r>
              <a:rPr lang="en-CA" dirty="0" err="1"/>
              <a:t>Inhba</a:t>
            </a:r>
            <a:r>
              <a:rPr lang="en-CA" dirty="0"/>
              <a:t>, Samd4, </a:t>
            </a:r>
            <a:r>
              <a:rPr lang="en-CA" dirty="0" err="1"/>
              <a:t>Cenpa</a:t>
            </a:r>
            <a:r>
              <a:rPr lang="en-CA" dirty="0"/>
              <a:t>, Gadd45g </a:t>
            </a:r>
          </a:p>
          <a:p>
            <a:endParaRPr lang="en-CA" dirty="0"/>
          </a:p>
          <a:p>
            <a:r>
              <a:rPr lang="en-CA" dirty="0"/>
              <a:t>PC_ 5 </a:t>
            </a:r>
          </a:p>
          <a:p>
            <a:r>
              <a:rPr lang="en-CA" dirty="0"/>
              <a:t>Positive:  Timp2, Meg3, Grp, </a:t>
            </a:r>
            <a:r>
              <a:rPr lang="en-CA" dirty="0" err="1"/>
              <a:t>Midn</a:t>
            </a:r>
            <a:r>
              <a:rPr lang="en-CA" dirty="0"/>
              <a:t>, </a:t>
            </a:r>
            <a:r>
              <a:rPr lang="en-CA" dirty="0" err="1"/>
              <a:t>Junb</a:t>
            </a:r>
            <a:r>
              <a:rPr lang="en-CA" dirty="0"/>
              <a:t>, Nrp1, Fxyd7, </a:t>
            </a:r>
            <a:r>
              <a:rPr lang="en-CA" dirty="0" err="1"/>
              <a:t>Vgf</a:t>
            </a:r>
            <a:r>
              <a:rPr lang="en-CA" dirty="0"/>
              <a:t>, Gng3, Arc </a:t>
            </a:r>
          </a:p>
          <a:p>
            <a:r>
              <a:rPr lang="en-CA" dirty="0"/>
              <a:t>Negative:  Ppp1r1a, Hist1h2bc, Adcy1, </a:t>
            </a:r>
            <a:r>
              <a:rPr lang="en-CA" dirty="0" err="1"/>
              <a:t>Opcml</a:t>
            </a:r>
            <a:r>
              <a:rPr lang="en-CA" dirty="0"/>
              <a:t>, Eif4a2, Epha5, Stk32c, Chn1, Fam101b, Neurod2 </a:t>
            </a:r>
          </a:p>
          <a:p>
            <a:endParaRPr lang="en-CA" dirty="0"/>
          </a:p>
          <a:p>
            <a:r>
              <a:rPr lang="en-CA" dirty="0"/>
              <a:t>PC_ 6 </a:t>
            </a:r>
          </a:p>
          <a:p>
            <a:r>
              <a:rPr lang="en-CA" dirty="0"/>
              <a:t>Positive:  </a:t>
            </a:r>
            <a:r>
              <a:rPr lang="en-CA" dirty="0" err="1"/>
              <a:t>Snca</a:t>
            </a:r>
            <a:r>
              <a:rPr lang="en-CA" dirty="0"/>
              <a:t>, Rplp0, Agap1, Ccnl2, Usp22, Pgm2l1, Mical2, Aldh3b1, Pgbd5, Ncs1 </a:t>
            </a:r>
          </a:p>
          <a:p>
            <a:r>
              <a:rPr lang="en-CA" dirty="0"/>
              <a:t>Negative:  </a:t>
            </a:r>
            <a:r>
              <a:rPr lang="en-CA" dirty="0" err="1"/>
              <a:t>Junb</a:t>
            </a:r>
            <a:r>
              <a:rPr lang="en-CA" dirty="0"/>
              <a:t>, Scg5, Faf2, </a:t>
            </a:r>
            <a:r>
              <a:rPr lang="en-CA" dirty="0" err="1"/>
              <a:t>Fos</a:t>
            </a:r>
            <a:r>
              <a:rPr lang="en-CA" dirty="0"/>
              <a:t>, Ier2, Btg2, C2cd4b, Zfp956, Lrp11, Tmem246</a:t>
            </a:r>
          </a:p>
        </p:txBody>
      </p:sp>
    </p:spTree>
    <p:extLst>
      <p:ext uri="{BB962C8B-B14F-4D97-AF65-F5344CB8AC3E}">
        <p14:creationId xmlns:p14="http://schemas.microsoft.com/office/powerpoint/2010/main" val="1696378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err="1">
                <a:solidFill>
                  <a:srgbClr val="7030A0"/>
                </a:solidFill>
              </a:rPr>
              <a:t>Jeager</a:t>
            </a:r>
            <a:r>
              <a:rPr lang="en-US" sz="2400" b="1" dirty="0">
                <a:solidFill>
                  <a:srgbClr val="7030A0"/>
                </a:solidFill>
              </a:rPr>
              <a:t> DEGs in </a:t>
            </a:r>
            <a:r>
              <a:rPr lang="en-US" sz="2400" b="1" dirty="0" err="1">
                <a:solidFill>
                  <a:srgbClr val="7030A0"/>
                </a:solidFill>
              </a:rPr>
              <a:t>Hochgerner</a:t>
            </a:r>
            <a:r>
              <a:rPr lang="en-US" sz="2400" b="1" dirty="0">
                <a:solidFill>
                  <a:srgbClr val="7030A0"/>
                </a:solidFill>
              </a:rPr>
              <a:t> et al. (2018) P35 adult DGCs</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7467600" y="1734740"/>
            <a:ext cx="3952534" cy="3416320"/>
          </a:xfrm>
          <a:prstGeom prst="rect">
            <a:avLst/>
          </a:prstGeom>
          <a:noFill/>
        </p:spPr>
        <p:txBody>
          <a:bodyPr wrap="square" rtlCol="0">
            <a:spAutoFit/>
          </a:bodyPr>
          <a:lstStyle/>
          <a:p>
            <a:r>
              <a:rPr lang="en-US" b="1" dirty="0"/>
              <a:t>0 = </a:t>
            </a:r>
            <a:r>
              <a:rPr lang="en-US" b="1" dirty="0" err="1"/>
              <a:t>Cck</a:t>
            </a:r>
            <a:r>
              <a:rPr lang="en-US" b="1" dirty="0"/>
              <a:t> DGCs</a:t>
            </a:r>
          </a:p>
          <a:p>
            <a:r>
              <a:rPr lang="en-US" b="1" dirty="0"/>
              <a:t>1 = Malat1 DGCs</a:t>
            </a:r>
          </a:p>
          <a:p>
            <a:endParaRPr lang="en-US" b="1" dirty="0"/>
          </a:p>
          <a:p>
            <a:r>
              <a:rPr lang="en-US" b="1" dirty="0"/>
              <a:t>Malat1 cells generally had more </a:t>
            </a:r>
            <a:r>
              <a:rPr lang="en-US" b="1" dirty="0" err="1"/>
              <a:t>Jeager</a:t>
            </a:r>
            <a:r>
              <a:rPr lang="en-US" b="1" dirty="0"/>
              <a:t> DEGs and are smeared along PC1 (primarily </a:t>
            </a:r>
            <a:r>
              <a:rPr lang="en-US" b="1" dirty="0" err="1"/>
              <a:t>Jeager</a:t>
            </a:r>
            <a:r>
              <a:rPr lang="en-US" b="1" dirty="0"/>
              <a:t> DEGs)</a:t>
            </a:r>
          </a:p>
          <a:p>
            <a:endParaRPr lang="en-US" b="1" dirty="0"/>
          </a:p>
          <a:p>
            <a:r>
              <a:rPr lang="en-US" b="1" dirty="0"/>
              <a:t>Attempted to use just top 3 PCs to find engram cells but there was nothing.</a:t>
            </a:r>
          </a:p>
          <a:p>
            <a:endParaRPr lang="en-US" b="1" dirty="0"/>
          </a:p>
          <a:p>
            <a:br>
              <a:rPr lang="en-US" dirty="0"/>
            </a:br>
            <a:endParaRPr lang="en-GB" dirty="0"/>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3" name="Picture 2">
            <a:extLst>
              <a:ext uri="{FF2B5EF4-FFF2-40B4-BE49-F238E27FC236}">
                <a16:creationId xmlns:a16="http://schemas.microsoft.com/office/drawing/2014/main" id="{85B5E019-C9DB-4116-97EC-F77DF46C3678}"/>
              </a:ext>
            </a:extLst>
          </p:cNvPr>
          <p:cNvPicPr>
            <a:picLocks noChangeAspect="1"/>
          </p:cNvPicPr>
          <p:nvPr/>
        </p:nvPicPr>
        <p:blipFill>
          <a:blip r:embed="rId3"/>
          <a:stretch>
            <a:fillRect/>
          </a:stretch>
        </p:blipFill>
        <p:spPr>
          <a:xfrm>
            <a:off x="487606" y="896818"/>
            <a:ext cx="6795276" cy="4193656"/>
          </a:xfrm>
          <a:prstGeom prst="rect">
            <a:avLst/>
          </a:prstGeom>
        </p:spPr>
      </p:pic>
    </p:spTree>
    <p:extLst>
      <p:ext uri="{BB962C8B-B14F-4D97-AF65-F5344CB8AC3E}">
        <p14:creationId xmlns:p14="http://schemas.microsoft.com/office/powerpoint/2010/main" val="139189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Unsupervised Workflow * Typos in Identify need fixing</a:t>
            </a:r>
            <a:endParaRPr lang="en-GB" sz="2400" b="1" dirty="0">
              <a:solidFill>
                <a:srgbClr val="7030A0"/>
              </a:solidFill>
            </a:endParaRPr>
          </a:p>
        </p:txBody>
      </p:sp>
      <p:pic>
        <p:nvPicPr>
          <p:cNvPr id="3" name="Picture 2" descr="Diagram&#10;&#10;Description automatically generated">
            <a:extLst>
              <a:ext uri="{FF2B5EF4-FFF2-40B4-BE49-F238E27FC236}">
                <a16:creationId xmlns:a16="http://schemas.microsoft.com/office/drawing/2014/main" id="{70C712F6-64B7-4375-AB51-7128E69AF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890" y="489942"/>
            <a:ext cx="7393622" cy="6256064"/>
          </a:xfrm>
          <a:prstGeom prst="rect">
            <a:avLst/>
          </a:prstGeom>
        </p:spPr>
      </p:pic>
      <p:sp>
        <p:nvSpPr>
          <p:cNvPr id="2" name="Arrow: Right 1">
            <a:extLst>
              <a:ext uri="{FF2B5EF4-FFF2-40B4-BE49-F238E27FC236}">
                <a16:creationId xmlns:a16="http://schemas.microsoft.com/office/drawing/2014/main" id="{F16AF82F-2258-413A-9890-A5483B5F8ABD}"/>
              </a:ext>
            </a:extLst>
          </p:cNvPr>
          <p:cNvSpPr/>
          <p:nvPr/>
        </p:nvSpPr>
        <p:spPr>
          <a:xfrm rot="7807443">
            <a:off x="6892223" y="3433808"/>
            <a:ext cx="1348033" cy="58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76838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Unsupervised Workflow * Typos in Identify need fixing</a:t>
            </a:r>
            <a:endParaRPr lang="en-GB" sz="2400" b="1" dirty="0">
              <a:solidFill>
                <a:srgbClr val="7030A0"/>
              </a:solidFill>
            </a:endParaRPr>
          </a:p>
        </p:txBody>
      </p:sp>
      <p:pic>
        <p:nvPicPr>
          <p:cNvPr id="3" name="Picture 2" descr="Diagram&#10;&#10;Description automatically generated">
            <a:extLst>
              <a:ext uri="{FF2B5EF4-FFF2-40B4-BE49-F238E27FC236}">
                <a16:creationId xmlns:a16="http://schemas.microsoft.com/office/drawing/2014/main" id="{70C712F6-64B7-4375-AB51-7128E69AF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890" y="489942"/>
            <a:ext cx="7393622" cy="6256064"/>
          </a:xfrm>
          <a:prstGeom prst="rect">
            <a:avLst/>
          </a:prstGeom>
        </p:spPr>
      </p:pic>
      <p:sp>
        <p:nvSpPr>
          <p:cNvPr id="2" name="Arrow: Right 1">
            <a:extLst>
              <a:ext uri="{FF2B5EF4-FFF2-40B4-BE49-F238E27FC236}">
                <a16:creationId xmlns:a16="http://schemas.microsoft.com/office/drawing/2014/main" id="{F16AF82F-2258-413A-9890-A5483B5F8ABD}"/>
              </a:ext>
            </a:extLst>
          </p:cNvPr>
          <p:cNvSpPr/>
          <p:nvPr/>
        </p:nvSpPr>
        <p:spPr>
          <a:xfrm rot="17465825">
            <a:off x="4497815" y="4649866"/>
            <a:ext cx="1348033" cy="58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800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Unsupervised Workflow * Typos in Identify need fixing</a:t>
            </a:r>
            <a:endParaRPr lang="en-GB" sz="2400" b="1" dirty="0">
              <a:solidFill>
                <a:srgbClr val="7030A0"/>
              </a:solidFill>
            </a:endParaRPr>
          </a:p>
        </p:txBody>
      </p:sp>
      <p:pic>
        <p:nvPicPr>
          <p:cNvPr id="3" name="Picture 2" descr="Diagram&#10;&#10;Description automatically generated">
            <a:extLst>
              <a:ext uri="{FF2B5EF4-FFF2-40B4-BE49-F238E27FC236}">
                <a16:creationId xmlns:a16="http://schemas.microsoft.com/office/drawing/2014/main" id="{70C712F6-64B7-4375-AB51-7128E69AF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890" y="489942"/>
            <a:ext cx="7393622" cy="6256064"/>
          </a:xfrm>
          <a:prstGeom prst="rect">
            <a:avLst/>
          </a:prstGeom>
        </p:spPr>
      </p:pic>
      <p:sp>
        <p:nvSpPr>
          <p:cNvPr id="2" name="Arrow: Right 1">
            <a:extLst>
              <a:ext uri="{FF2B5EF4-FFF2-40B4-BE49-F238E27FC236}">
                <a16:creationId xmlns:a16="http://schemas.microsoft.com/office/drawing/2014/main" id="{F16AF82F-2258-413A-9890-A5483B5F8ABD}"/>
              </a:ext>
            </a:extLst>
          </p:cNvPr>
          <p:cNvSpPr/>
          <p:nvPr/>
        </p:nvSpPr>
        <p:spPr>
          <a:xfrm>
            <a:off x="2329650" y="3617974"/>
            <a:ext cx="1348033" cy="58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80418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3139321"/>
          </a:xfrm>
          <a:prstGeom prst="rect">
            <a:avLst/>
          </a:prstGeom>
          <a:noFill/>
        </p:spPr>
        <p:txBody>
          <a:bodyPr wrap="square" rtlCol="0">
            <a:spAutoFit/>
          </a:bodyPr>
          <a:lstStyle/>
          <a:p>
            <a:r>
              <a:rPr lang="en-US" b="1" dirty="0"/>
              <a:t>Clusters 0-2 have few gene’s with any significant expression.  Cluter0 intriguingly has Melatonin receptors upregulated.</a:t>
            </a:r>
          </a:p>
          <a:p>
            <a:endParaRPr lang="en-US" b="1" dirty="0"/>
          </a:p>
          <a:p>
            <a:r>
              <a:rPr lang="en-US" b="1" dirty="0"/>
              <a:t>Cluster3 is the most rarely expressed and has incredibly low </a:t>
            </a:r>
            <a:r>
              <a:rPr lang="en-US" b="1" dirty="0" err="1"/>
              <a:t>pvalues</a:t>
            </a:r>
            <a:r>
              <a:rPr lang="en-US" b="1" dirty="0"/>
              <a:t> for a number of IEGs notably </a:t>
            </a:r>
            <a:r>
              <a:rPr lang="en-US" b="1" dirty="0" err="1"/>
              <a:t>Inhba</a:t>
            </a:r>
            <a:r>
              <a:rPr lang="en-US" b="1" dirty="0"/>
              <a:t> and Rgs4</a:t>
            </a:r>
          </a:p>
          <a:p>
            <a:endParaRPr lang="en-US" b="1" dirty="0"/>
          </a:p>
          <a:p>
            <a:br>
              <a:rPr lang="en-US" dirty="0"/>
            </a:br>
            <a:endParaRPr lang="en-GB" dirty="0"/>
          </a:p>
        </p:txBody>
      </p:sp>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Putative Engram Cells</a:t>
            </a:r>
            <a:endParaRPr lang="en-GB" sz="2400" b="1" dirty="0">
              <a:solidFill>
                <a:srgbClr val="7030A0"/>
              </a:solidFill>
            </a:endParaRPr>
          </a:p>
        </p:txBody>
      </p:sp>
      <p:pic>
        <p:nvPicPr>
          <p:cNvPr id="12" name="Picture 11">
            <a:extLst>
              <a:ext uri="{FF2B5EF4-FFF2-40B4-BE49-F238E27FC236}">
                <a16:creationId xmlns:a16="http://schemas.microsoft.com/office/drawing/2014/main" id="{453EF910-7455-40AA-8E81-B08A3900F789}"/>
              </a:ext>
            </a:extLst>
          </p:cNvPr>
          <p:cNvPicPr>
            <a:picLocks noChangeAspect="1"/>
          </p:cNvPicPr>
          <p:nvPr/>
        </p:nvPicPr>
        <p:blipFill>
          <a:blip r:embed="rId3"/>
          <a:stretch>
            <a:fillRect/>
          </a:stretch>
        </p:blipFill>
        <p:spPr>
          <a:xfrm>
            <a:off x="7395992" y="1643565"/>
            <a:ext cx="4095750" cy="2628900"/>
          </a:xfrm>
          <a:prstGeom prst="rect">
            <a:avLst/>
          </a:prstGeom>
        </p:spPr>
      </p:pic>
      <p:pic>
        <p:nvPicPr>
          <p:cNvPr id="7" name="Picture 6">
            <a:extLst>
              <a:ext uri="{FF2B5EF4-FFF2-40B4-BE49-F238E27FC236}">
                <a16:creationId xmlns:a16="http://schemas.microsoft.com/office/drawing/2014/main" id="{821C88E9-6ADC-45D1-946F-9C0350ACA90A}"/>
              </a:ext>
            </a:extLst>
          </p:cNvPr>
          <p:cNvPicPr>
            <a:picLocks noChangeAspect="1"/>
          </p:cNvPicPr>
          <p:nvPr/>
        </p:nvPicPr>
        <p:blipFill>
          <a:blip r:embed="rId4"/>
          <a:stretch>
            <a:fillRect/>
          </a:stretch>
        </p:blipFill>
        <p:spPr>
          <a:xfrm>
            <a:off x="199535" y="1304248"/>
            <a:ext cx="7112682" cy="4389541"/>
          </a:xfrm>
          <a:prstGeom prst="rect">
            <a:avLst/>
          </a:prstGeom>
        </p:spPr>
      </p:pic>
    </p:spTree>
    <p:extLst>
      <p:ext uri="{BB962C8B-B14F-4D97-AF65-F5344CB8AC3E}">
        <p14:creationId xmlns:p14="http://schemas.microsoft.com/office/powerpoint/2010/main" val="3265586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7294305"/>
          </a:xfrm>
          <a:prstGeom prst="rect">
            <a:avLst/>
          </a:prstGeom>
          <a:noFill/>
        </p:spPr>
        <p:txBody>
          <a:bodyPr wrap="square" rtlCol="0">
            <a:spAutoFit/>
          </a:bodyPr>
          <a:lstStyle/>
          <a:p>
            <a:r>
              <a:rPr lang="en-US" b="1" dirty="0"/>
              <a:t>Clusters 0-2 have few gene’s with any significant expression.  </a:t>
            </a:r>
          </a:p>
          <a:p>
            <a:endParaRPr lang="en-US" b="1" dirty="0"/>
          </a:p>
          <a:p>
            <a:endParaRPr lang="en-US" b="1" dirty="0"/>
          </a:p>
          <a:p>
            <a:r>
              <a:rPr lang="en-US" b="1" dirty="0"/>
              <a:t>Cluster3 is the most rarely </a:t>
            </a:r>
            <a:r>
              <a:rPr lang="en-US" b="1" dirty="0" err="1"/>
              <a:t>occuring</a:t>
            </a:r>
            <a:r>
              <a:rPr lang="en-US" b="1" dirty="0"/>
              <a:t> and has many genes with low p-values for a number of IEGs notably </a:t>
            </a:r>
            <a:r>
              <a:rPr lang="en-US" b="1" dirty="0" err="1"/>
              <a:t>Inhba</a:t>
            </a:r>
            <a:r>
              <a:rPr lang="en-US" b="1" dirty="0"/>
              <a:t> and Rgs4</a:t>
            </a:r>
          </a:p>
          <a:p>
            <a:endParaRPr lang="en-US" b="1" dirty="0"/>
          </a:p>
          <a:p>
            <a:r>
              <a:rPr lang="en-US" b="1" dirty="0"/>
              <a:t>Cluster0 has 21 genes with significance &lt;0.05 and 10 with &lt; 0.01 while Cluster3 has 25 and 22 genes passing those thresholds.  Furthermore in terms of absolute log fold two change the genes in Cluster0 are more than double.  The absolute average log fold change for genes passing 0.05 in cluster 3 is ~1.29 +/- 0.69 while all the other clusters have mean absolute lod2FC around ~0.3 +/- 0.2.  This </a:t>
            </a:r>
            <a:r>
              <a:rPr lang="en-US" b="1" dirty="0" err="1"/>
              <a:t>mateches</a:t>
            </a:r>
            <a:r>
              <a:rPr lang="en-US" b="1" dirty="0"/>
              <a:t> the </a:t>
            </a:r>
            <a:r>
              <a:rPr lang="en-US" b="1" dirty="0" err="1"/>
              <a:t>deinfition</a:t>
            </a:r>
            <a:r>
              <a:rPr lang="en-US" b="1" dirty="0"/>
              <a:t> of an engram cell having low prevalence, with more variable, but higher, mean IEG expression.  Need to do a stats test to confirm this intuition.</a:t>
            </a:r>
          </a:p>
          <a:p>
            <a:endParaRPr lang="en-US" b="1" dirty="0"/>
          </a:p>
          <a:p>
            <a:br>
              <a:rPr lang="en-US" dirty="0"/>
            </a:br>
            <a:endParaRPr lang="en-GB" dirty="0"/>
          </a:p>
        </p:txBody>
      </p:sp>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Engram Cells</a:t>
            </a:r>
            <a:endParaRPr lang="en-GB" sz="2400" b="1" dirty="0">
              <a:solidFill>
                <a:srgbClr val="7030A0"/>
              </a:solidFill>
            </a:endParaRPr>
          </a:p>
        </p:txBody>
      </p:sp>
      <p:pic>
        <p:nvPicPr>
          <p:cNvPr id="4" name="Picture 3">
            <a:extLst>
              <a:ext uri="{FF2B5EF4-FFF2-40B4-BE49-F238E27FC236}">
                <a16:creationId xmlns:a16="http://schemas.microsoft.com/office/drawing/2014/main" id="{2E1E881C-9441-45CB-BFAE-D025CB32502D}"/>
              </a:ext>
            </a:extLst>
          </p:cNvPr>
          <p:cNvPicPr>
            <a:picLocks noChangeAspect="1"/>
          </p:cNvPicPr>
          <p:nvPr/>
        </p:nvPicPr>
        <p:blipFill>
          <a:blip r:embed="rId3"/>
          <a:stretch>
            <a:fillRect/>
          </a:stretch>
        </p:blipFill>
        <p:spPr>
          <a:xfrm>
            <a:off x="0" y="1819529"/>
            <a:ext cx="7387006" cy="4558838"/>
          </a:xfrm>
          <a:prstGeom prst="rect">
            <a:avLst/>
          </a:prstGeom>
        </p:spPr>
      </p:pic>
    </p:spTree>
    <p:extLst>
      <p:ext uri="{BB962C8B-B14F-4D97-AF65-F5344CB8AC3E}">
        <p14:creationId xmlns:p14="http://schemas.microsoft.com/office/powerpoint/2010/main" val="2809682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3139321"/>
          </a:xfrm>
          <a:prstGeom prst="rect">
            <a:avLst/>
          </a:prstGeom>
          <a:noFill/>
        </p:spPr>
        <p:txBody>
          <a:bodyPr wrap="square" rtlCol="0">
            <a:spAutoFit/>
          </a:bodyPr>
          <a:lstStyle/>
          <a:p>
            <a:r>
              <a:rPr lang="en-US" b="1" dirty="0"/>
              <a:t>Clusters 0-2 have few gene’s with any significant expression.  Cluter0 intriguingly has Melatonin receptors upregulated.</a:t>
            </a:r>
          </a:p>
          <a:p>
            <a:endParaRPr lang="en-US" b="1" dirty="0"/>
          </a:p>
          <a:p>
            <a:r>
              <a:rPr lang="en-US" b="1" dirty="0"/>
              <a:t>Cluster3 is the most rarely expressed and has incredibly low </a:t>
            </a:r>
            <a:r>
              <a:rPr lang="en-US" b="1" dirty="0" err="1"/>
              <a:t>pvalues</a:t>
            </a:r>
            <a:r>
              <a:rPr lang="en-US" b="1" dirty="0"/>
              <a:t> for a number of IEGs notably </a:t>
            </a:r>
            <a:r>
              <a:rPr lang="en-US" b="1" dirty="0" err="1"/>
              <a:t>Inhba</a:t>
            </a:r>
            <a:r>
              <a:rPr lang="en-US" b="1" dirty="0"/>
              <a:t> and Rgs4</a:t>
            </a:r>
          </a:p>
          <a:p>
            <a:endParaRPr lang="en-US" b="1" dirty="0"/>
          </a:p>
          <a:p>
            <a:br>
              <a:rPr lang="en-US" dirty="0"/>
            </a:br>
            <a:endParaRPr lang="en-GB" dirty="0"/>
          </a:p>
        </p:txBody>
      </p:sp>
      <p:pic>
        <p:nvPicPr>
          <p:cNvPr id="5" name="Picture 4">
            <a:extLst>
              <a:ext uri="{FF2B5EF4-FFF2-40B4-BE49-F238E27FC236}">
                <a16:creationId xmlns:a16="http://schemas.microsoft.com/office/drawing/2014/main" id="{F3483B06-3E06-4FC6-B3F4-996D2698C215}"/>
              </a:ext>
            </a:extLst>
          </p:cNvPr>
          <p:cNvPicPr>
            <a:picLocks noChangeAspect="1"/>
          </p:cNvPicPr>
          <p:nvPr/>
        </p:nvPicPr>
        <p:blipFill>
          <a:blip r:embed="rId3"/>
          <a:stretch>
            <a:fillRect/>
          </a:stretch>
        </p:blipFill>
        <p:spPr>
          <a:xfrm>
            <a:off x="7467600" y="4181290"/>
            <a:ext cx="3867150" cy="590550"/>
          </a:xfrm>
          <a:prstGeom prst="rect">
            <a:avLst/>
          </a:prstGeom>
        </p:spPr>
      </p:pic>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Putative Engram Cells</a:t>
            </a:r>
            <a:endParaRPr lang="en-GB" sz="2400" b="1" dirty="0">
              <a:solidFill>
                <a:srgbClr val="7030A0"/>
              </a:solidFill>
            </a:endParaRPr>
          </a:p>
        </p:txBody>
      </p:sp>
      <p:pic>
        <p:nvPicPr>
          <p:cNvPr id="3" name="Picture 2">
            <a:extLst>
              <a:ext uri="{FF2B5EF4-FFF2-40B4-BE49-F238E27FC236}">
                <a16:creationId xmlns:a16="http://schemas.microsoft.com/office/drawing/2014/main" id="{79495310-E5C4-4D4A-BBAA-4CD45923E884}"/>
              </a:ext>
            </a:extLst>
          </p:cNvPr>
          <p:cNvPicPr>
            <a:picLocks noChangeAspect="1"/>
          </p:cNvPicPr>
          <p:nvPr/>
        </p:nvPicPr>
        <p:blipFill>
          <a:blip r:embed="rId4"/>
          <a:stretch>
            <a:fillRect/>
          </a:stretch>
        </p:blipFill>
        <p:spPr>
          <a:xfrm>
            <a:off x="199535" y="1304248"/>
            <a:ext cx="7112682" cy="4389541"/>
          </a:xfrm>
          <a:prstGeom prst="rect">
            <a:avLst/>
          </a:prstGeom>
        </p:spPr>
      </p:pic>
    </p:spTree>
    <p:extLst>
      <p:ext uri="{BB962C8B-B14F-4D97-AF65-F5344CB8AC3E}">
        <p14:creationId xmlns:p14="http://schemas.microsoft.com/office/powerpoint/2010/main" val="2628450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031325"/>
          </a:xfrm>
          <a:prstGeom prst="rect">
            <a:avLst/>
          </a:prstGeom>
          <a:noFill/>
        </p:spPr>
        <p:txBody>
          <a:bodyPr wrap="square" rtlCol="0">
            <a:spAutoFit/>
          </a:bodyPr>
          <a:lstStyle/>
          <a:p>
            <a:r>
              <a:rPr lang="en-US" b="1" dirty="0"/>
              <a:t>Hypothesis:  </a:t>
            </a:r>
            <a:r>
              <a:rPr lang="en-US" b="1" dirty="0" err="1"/>
              <a:t>Penk</a:t>
            </a:r>
            <a:r>
              <a:rPr lang="en-US" b="1" dirty="0"/>
              <a:t> will appear overexpressed in DGC datasets.</a:t>
            </a:r>
          </a:p>
          <a:p>
            <a:endParaRPr lang="en-US" b="1" dirty="0"/>
          </a:p>
          <a:p>
            <a:r>
              <a:rPr lang="en-US" b="1" dirty="0"/>
              <a:t>Also show the clusters for immature granule cells in </a:t>
            </a:r>
            <a:r>
              <a:rPr lang="en-US" b="1" dirty="0" err="1"/>
              <a:t>Hochgerner</a:t>
            </a:r>
            <a:r>
              <a:rPr lang="en-US" b="1" dirty="0"/>
              <a:t>. </a:t>
            </a:r>
          </a:p>
          <a:p>
            <a:br>
              <a:rPr lang="en-US" dirty="0"/>
            </a:br>
            <a:endParaRPr lang="en-GB" dirty="0"/>
          </a:p>
        </p:txBody>
      </p:sp>
      <p:pic>
        <p:nvPicPr>
          <p:cNvPr id="6" name="Picture 5">
            <a:extLst>
              <a:ext uri="{FF2B5EF4-FFF2-40B4-BE49-F238E27FC236}">
                <a16:creationId xmlns:a16="http://schemas.microsoft.com/office/drawing/2014/main" id="{2A93EA87-7A22-4F37-9967-20705C3C9C99}"/>
              </a:ext>
            </a:extLst>
          </p:cNvPr>
          <p:cNvPicPr>
            <a:picLocks noChangeAspect="1"/>
          </p:cNvPicPr>
          <p:nvPr/>
        </p:nvPicPr>
        <p:blipFill>
          <a:blip r:embed="rId3"/>
          <a:stretch>
            <a:fillRect/>
          </a:stretch>
        </p:blipFill>
        <p:spPr>
          <a:xfrm>
            <a:off x="332912" y="1333219"/>
            <a:ext cx="6945768" cy="4286531"/>
          </a:xfrm>
          <a:prstGeom prst="rect">
            <a:avLst/>
          </a:prstGeom>
        </p:spPr>
      </p:pic>
      <p:sp>
        <p:nvSpPr>
          <p:cNvPr id="11" name="Arrow: Right 10">
            <a:extLst>
              <a:ext uri="{FF2B5EF4-FFF2-40B4-BE49-F238E27FC236}">
                <a16:creationId xmlns:a16="http://schemas.microsoft.com/office/drawing/2014/main" id="{C36C8658-5F7B-48FF-957A-CDA8513702C6}"/>
              </a:ext>
            </a:extLst>
          </p:cNvPr>
          <p:cNvSpPr/>
          <p:nvPr/>
        </p:nvSpPr>
        <p:spPr>
          <a:xfrm rot="10800000">
            <a:off x="1393694" y="1734740"/>
            <a:ext cx="7715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Right 11">
            <a:extLst>
              <a:ext uri="{FF2B5EF4-FFF2-40B4-BE49-F238E27FC236}">
                <a16:creationId xmlns:a16="http://schemas.microsoft.com/office/drawing/2014/main" id="{0893FE9D-2BE3-4B30-9B83-5D8EE11D0A55}"/>
              </a:ext>
            </a:extLst>
          </p:cNvPr>
          <p:cNvSpPr/>
          <p:nvPr/>
        </p:nvSpPr>
        <p:spPr>
          <a:xfrm rot="10800000">
            <a:off x="1393694" y="4723210"/>
            <a:ext cx="7715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9B04D1E2-A211-496E-8DEA-A932F1120FB6}"/>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Erwin et al., (2020) found </a:t>
            </a:r>
            <a:r>
              <a:rPr lang="en-US" sz="2400" b="1" dirty="0" err="1">
                <a:solidFill>
                  <a:srgbClr val="7030A0"/>
                </a:solidFill>
              </a:rPr>
              <a:t>Penk</a:t>
            </a:r>
            <a:r>
              <a:rPr lang="en-US" sz="2400" b="1" dirty="0">
                <a:solidFill>
                  <a:srgbClr val="7030A0"/>
                </a:solidFill>
              </a:rPr>
              <a:t>+ over representation in Labelled Cells</a:t>
            </a:r>
            <a:endParaRPr lang="en-GB" sz="2400" b="1" dirty="0">
              <a:solidFill>
                <a:srgbClr val="7030A0"/>
              </a:solidFill>
            </a:endParaRPr>
          </a:p>
        </p:txBody>
      </p:sp>
    </p:spTree>
    <p:extLst>
      <p:ext uri="{BB962C8B-B14F-4D97-AF65-F5344CB8AC3E}">
        <p14:creationId xmlns:p14="http://schemas.microsoft.com/office/powerpoint/2010/main" val="153960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Engram Cells Accumulate at a background rate</a:t>
            </a:r>
          </a:p>
        </p:txBody>
      </p:sp>
      <p:pic>
        <p:nvPicPr>
          <p:cNvPr id="7" name="Google Shape;91;p17">
            <a:extLst>
              <a:ext uri="{FF2B5EF4-FFF2-40B4-BE49-F238E27FC236}">
                <a16:creationId xmlns:a16="http://schemas.microsoft.com/office/drawing/2014/main" id="{58ADFD57-1371-43DD-A369-2934BBA54E3E}"/>
              </a:ext>
            </a:extLst>
          </p:cNvPr>
          <p:cNvPicPr preferRelativeResize="0"/>
          <p:nvPr/>
        </p:nvPicPr>
        <p:blipFill>
          <a:blip r:embed="rId3">
            <a:alphaModFix/>
          </a:blip>
          <a:stretch>
            <a:fillRect/>
          </a:stretch>
        </p:blipFill>
        <p:spPr>
          <a:xfrm>
            <a:off x="3129374" y="861156"/>
            <a:ext cx="5678217" cy="4555199"/>
          </a:xfrm>
          <a:prstGeom prst="rect">
            <a:avLst/>
          </a:prstGeom>
          <a:noFill/>
          <a:ln w="9525" cap="flat" cmpd="sng">
            <a:solidFill>
              <a:schemeClr val="dk2"/>
            </a:solidFill>
            <a:prstDash val="solid"/>
            <a:round/>
            <a:headEnd type="none" w="sm" len="sm"/>
            <a:tailEnd type="none" w="sm" len="sm"/>
          </a:ln>
        </p:spPr>
      </p:pic>
      <p:sp>
        <p:nvSpPr>
          <p:cNvPr id="11" name="Google Shape;92;p17">
            <a:extLst>
              <a:ext uri="{FF2B5EF4-FFF2-40B4-BE49-F238E27FC236}">
                <a16:creationId xmlns:a16="http://schemas.microsoft.com/office/drawing/2014/main" id="{F3D4D89F-ADFD-4C9E-B5DA-2EA27326F3B9}"/>
              </a:ext>
            </a:extLst>
          </p:cNvPr>
          <p:cNvSpPr txBox="1"/>
          <p:nvPr/>
        </p:nvSpPr>
        <p:spPr>
          <a:xfrm>
            <a:off x="3129373" y="5438840"/>
            <a:ext cx="5678217" cy="754012"/>
          </a:xfrm>
          <a:prstGeom prst="rect">
            <a:avLst/>
          </a:prstGeom>
          <a:noFill/>
          <a:ln>
            <a:noFill/>
          </a:ln>
        </p:spPr>
        <p:txBody>
          <a:bodyPr spcFirstLastPara="1" wrap="square" lIns="121900" tIns="121900" rIns="121900" bIns="121900" anchor="t" anchorCtr="0">
            <a:spAutoFit/>
          </a:bodyPr>
          <a:lstStyle/>
          <a:p>
            <a:r>
              <a:rPr lang="en-CA" sz="1100" b="1" dirty="0">
                <a:solidFill>
                  <a:srgbClr val="000000"/>
                </a:solidFill>
                <a:highlight>
                  <a:srgbClr val="FFFFFF"/>
                </a:highlight>
              </a:rPr>
              <a:t>Liu, X., Ramirez, S., Pang, P. T., Puryear, C. B., Govindarajan, A., </a:t>
            </a:r>
            <a:r>
              <a:rPr lang="en-CA" sz="1100" b="1" dirty="0" err="1">
                <a:solidFill>
                  <a:srgbClr val="000000"/>
                </a:solidFill>
                <a:highlight>
                  <a:srgbClr val="FFFFFF"/>
                </a:highlight>
              </a:rPr>
              <a:t>Deisseroth</a:t>
            </a:r>
            <a:r>
              <a:rPr lang="en-CA" sz="1100" b="1" dirty="0">
                <a:solidFill>
                  <a:srgbClr val="000000"/>
                </a:solidFill>
                <a:highlight>
                  <a:srgbClr val="FFFFFF"/>
                </a:highlight>
              </a:rPr>
              <a:t>, K., &amp; </a:t>
            </a:r>
            <a:r>
              <a:rPr lang="en-CA" sz="1100" b="1" dirty="0" err="1">
                <a:solidFill>
                  <a:srgbClr val="000000"/>
                </a:solidFill>
                <a:highlight>
                  <a:srgbClr val="FFFFFF"/>
                </a:highlight>
              </a:rPr>
              <a:t>Tonegawa</a:t>
            </a:r>
            <a:r>
              <a:rPr lang="en-CA" sz="1100" b="1" dirty="0">
                <a:solidFill>
                  <a:srgbClr val="000000"/>
                </a:solidFill>
                <a:highlight>
                  <a:srgbClr val="FFFFFF"/>
                </a:highlight>
              </a:rPr>
              <a:t>, S. (2012). Optogenetic stimulation of a hippocampal engram activates fear memory recall. </a:t>
            </a:r>
            <a:r>
              <a:rPr lang="en-CA" sz="1100" b="1" i="1" dirty="0">
                <a:solidFill>
                  <a:srgbClr val="000000"/>
                </a:solidFill>
                <a:highlight>
                  <a:srgbClr val="FFFFFF"/>
                </a:highlight>
              </a:rPr>
              <a:t>Nature</a:t>
            </a:r>
            <a:r>
              <a:rPr lang="en-CA" sz="1100" b="1" dirty="0">
                <a:solidFill>
                  <a:srgbClr val="000000"/>
                </a:solidFill>
                <a:highlight>
                  <a:srgbClr val="FFFFFF"/>
                </a:highlight>
              </a:rPr>
              <a:t>, </a:t>
            </a:r>
            <a:r>
              <a:rPr lang="en-CA" sz="1100" b="1" i="1" dirty="0">
                <a:solidFill>
                  <a:srgbClr val="000000"/>
                </a:solidFill>
                <a:highlight>
                  <a:srgbClr val="FFFFFF"/>
                </a:highlight>
              </a:rPr>
              <a:t>484</a:t>
            </a:r>
            <a:r>
              <a:rPr lang="en-CA" sz="1100" b="1" dirty="0">
                <a:solidFill>
                  <a:srgbClr val="000000"/>
                </a:solidFill>
                <a:highlight>
                  <a:srgbClr val="FFFFFF"/>
                </a:highlight>
              </a:rPr>
              <a:t>(7394), 381-385</a:t>
            </a:r>
            <a:r>
              <a:rPr lang="en" sz="1067" dirty="0">
                <a:solidFill>
                  <a:srgbClr val="222222"/>
                </a:solidFill>
                <a:highlight>
                  <a:srgbClr val="FFFFFF"/>
                </a:highlight>
              </a:rPr>
              <a:t>)</a:t>
            </a:r>
            <a:endParaRPr sz="1067" dirty="0"/>
          </a:p>
        </p:txBody>
      </p:sp>
    </p:spTree>
    <p:extLst>
      <p:ext uri="{BB962C8B-B14F-4D97-AF65-F5344CB8AC3E}">
        <p14:creationId xmlns:p14="http://schemas.microsoft.com/office/powerpoint/2010/main" val="469148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031325"/>
          </a:xfrm>
          <a:prstGeom prst="rect">
            <a:avLst/>
          </a:prstGeom>
          <a:noFill/>
        </p:spPr>
        <p:txBody>
          <a:bodyPr wrap="square" rtlCol="0">
            <a:spAutoFit/>
          </a:bodyPr>
          <a:lstStyle/>
          <a:p>
            <a:r>
              <a:rPr lang="en-US" b="1" dirty="0"/>
              <a:t>Hypothesis:  </a:t>
            </a:r>
            <a:r>
              <a:rPr lang="en-US" b="1" dirty="0" err="1"/>
              <a:t>Penk</a:t>
            </a:r>
            <a:r>
              <a:rPr lang="en-US" b="1" dirty="0"/>
              <a:t> will appear overexpressed in DGC datasets.</a:t>
            </a:r>
          </a:p>
          <a:p>
            <a:endParaRPr lang="en-US" b="1" dirty="0"/>
          </a:p>
          <a:p>
            <a:r>
              <a:rPr lang="en-US" b="1" dirty="0"/>
              <a:t>Also show the clusters for immature granule cells in </a:t>
            </a:r>
            <a:r>
              <a:rPr lang="en-US" b="1" dirty="0" err="1"/>
              <a:t>Hochgerner</a:t>
            </a:r>
            <a:r>
              <a:rPr lang="en-US" b="1" dirty="0"/>
              <a:t>. </a:t>
            </a:r>
          </a:p>
          <a:p>
            <a:br>
              <a:rPr lang="en-US" dirty="0"/>
            </a:br>
            <a:endParaRPr lang="en-GB" dirty="0"/>
          </a:p>
        </p:txBody>
      </p:sp>
      <p:pic>
        <p:nvPicPr>
          <p:cNvPr id="6" name="Picture 5">
            <a:extLst>
              <a:ext uri="{FF2B5EF4-FFF2-40B4-BE49-F238E27FC236}">
                <a16:creationId xmlns:a16="http://schemas.microsoft.com/office/drawing/2014/main" id="{2A93EA87-7A22-4F37-9967-20705C3C9C99}"/>
              </a:ext>
            </a:extLst>
          </p:cNvPr>
          <p:cNvPicPr>
            <a:picLocks noChangeAspect="1"/>
          </p:cNvPicPr>
          <p:nvPr/>
        </p:nvPicPr>
        <p:blipFill>
          <a:blip r:embed="rId3"/>
          <a:stretch>
            <a:fillRect/>
          </a:stretch>
        </p:blipFill>
        <p:spPr>
          <a:xfrm>
            <a:off x="332912" y="1333219"/>
            <a:ext cx="6945768" cy="4286531"/>
          </a:xfrm>
          <a:prstGeom prst="rect">
            <a:avLst/>
          </a:prstGeom>
        </p:spPr>
      </p:pic>
      <p:sp>
        <p:nvSpPr>
          <p:cNvPr id="7" name="Arrow: Right 6">
            <a:extLst>
              <a:ext uri="{FF2B5EF4-FFF2-40B4-BE49-F238E27FC236}">
                <a16:creationId xmlns:a16="http://schemas.microsoft.com/office/drawing/2014/main" id="{935F42B1-505C-4C97-B874-B028B1165D76}"/>
              </a:ext>
            </a:extLst>
          </p:cNvPr>
          <p:cNvSpPr/>
          <p:nvPr/>
        </p:nvSpPr>
        <p:spPr>
          <a:xfrm rot="10800000">
            <a:off x="1533525" y="1734740"/>
            <a:ext cx="7715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Right 10">
            <a:extLst>
              <a:ext uri="{FF2B5EF4-FFF2-40B4-BE49-F238E27FC236}">
                <a16:creationId xmlns:a16="http://schemas.microsoft.com/office/drawing/2014/main" id="{C36C8658-5F7B-48FF-957A-CDA8513702C6}"/>
              </a:ext>
            </a:extLst>
          </p:cNvPr>
          <p:cNvSpPr/>
          <p:nvPr/>
        </p:nvSpPr>
        <p:spPr>
          <a:xfrm rot="10800000">
            <a:off x="1393694" y="2578018"/>
            <a:ext cx="7715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Right 11">
            <a:extLst>
              <a:ext uri="{FF2B5EF4-FFF2-40B4-BE49-F238E27FC236}">
                <a16:creationId xmlns:a16="http://schemas.microsoft.com/office/drawing/2014/main" id="{0893FE9D-2BE3-4B30-9B83-5D8EE11D0A55}"/>
              </a:ext>
            </a:extLst>
          </p:cNvPr>
          <p:cNvSpPr/>
          <p:nvPr/>
        </p:nvSpPr>
        <p:spPr>
          <a:xfrm rot="10800000">
            <a:off x="1393694" y="4723210"/>
            <a:ext cx="7715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21426961-89B2-427B-AE8B-DD66B4A52304}"/>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Erwin et al., (2020) found </a:t>
            </a:r>
            <a:r>
              <a:rPr lang="en-US" sz="2400" b="1" dirty="0" err="1">
                <a:solidFill>
                  <a:srgbClr val="7030A0"/>
                </a:solidFill>
              </a:rPr>
              <a:t>Penk</a:t>
            </a:r>
            <a:r>
              <a:rPr lang="en-US" sz="2400" b="1" dirty="0">
                <a:solidFill>
                  <a:srgbClr val="7030A0"/>
                </a:solidFill>
              </a:rPr>
              <a:t>+ over representation in Labelled Cells</a:t>
            </a:r>
            <a:endParaRPr lang="en-GB" sz="2400" b="1" dirty="0">
              <a:solidFill>
                <a:srgbClr val="7030A0"/>
              </a:solidFill>
            </a:endParaRPr>
          </a:p>
        </p:txBody>
      </p:sp>
    </p:spTree>
    <p:extLst>
      <p:ext uri="{BB962C8B-B14F-4D97-AF65-F5344CB8AC3E}">
        <p14:creationId xmlns:p14="http://schemas.microsoft.com/office/powerpoint/2010/main" val="2529401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031325"/>
          </a:xfrm>
          <a:prstGeom prst="rect">
            <a:avLst/>
          </a:prstGeom>
          <a:noFill/>
        </p:spPr>
        <p:txBody>
          <a:bodyPr wrap="square" rtlCol="0">
            <a:spAutoFit/>
          </a:bodyPr>
          <a:lstStyle/>
          <a:p>
            <a:r>
              <a:rPr lang="en-US" b="1" dirty="0"/>
              <a:t>Hypothesis:  </a:t>
            </a:r>
            <a:r>
              <a:rPr lang="en-US" b="1" dirty="0" err="1"/>
              <a:t>Penk</a:t>
            </a:r>
            <a:r>
              <a:rPr lang="en-US" b="1" dirty="0"/>
              <a:t> will appear overexpressed in DGC datasets.</a:t>
            </a:r>
          </a:p>
          <a:p>
            <a:endParaRPr lang="en-US" b="1" dirty="0"/>
          </a:p>
          <a:p>
            <a:r>
              <a:rPr lang="en-US" b="1" dirty="0"/>
              <a:t>Also show the clusters for immature granule cells in </a:t>
            </a:r>
            <a:r>
              <a:rPr lang="en-US" b="1" dirty="0" err="1"/>
              <a:t>Hochgerner</a:t>
            </a:r>
            <a:r>
              <a:rPr lang="en-US" b="1" dirty="0"/>
              <a:t>. </a:t>
            </a:r>
          </a:p>
          <a:p>
            <a:br>
              <a:rPr lang="en-US" dirty="0"/>
            </a:br>
            <a:endParaRPr lang="en-GB" dirty="0"/>
          </a:p>
        </p:txBody>
      </p:sp>
      <p:pic>
        <p:nvPicPr>
          <p:cNvPr id="6" name="Picture 5">
            <a:extLst>
              <a:ext uri="{FF2B5EF4-FFF2-40B4-BE49-F238E27FC236}">
                <a16:creationId xmlns:a16="http://schemas.microsoft.com/office/drawing/2014/main" id="{2A93EA87-7A22-4F37-9967-20705C3C9C99}"/>
              </a:ext>
            </a:extLst>
          </p:cNvPr>
          <p:cNvPicPr>
            <a:picLocks noChangeAspect="1"/>
          </p:cNvPicPr>
          <p:nvPr/>
        </p:nvPicPr>
        <p:blipFill>
          <a:blip r:embed="rId3"/>
          <a:stretch>
            <a:fillRect/>
          </a:stretch>
        </p:blipFill>
        <p:spPr>
          <a:xfrm>
            <a:off x="332912" y="1333219"/>
            <a:ext cx="6945768" cy="4286531"/>
          </a:xfrm>
          <a:prstGeom prst="rect">
            <a:avLst/>
          </a:prstGeom>
        </p:spPr>
      </p:pic>
      <p:sp>
        <p:nvSpPr>
          <p:cNvPr id="7" name="Arrow: Right 6">
            <a:extLst>
              <a:ext uri="{FF2B5EF4-FFF2-40B4-BE49-F238E27FC236}">
                <a16:creationId xmlns:a16="http://schemas.microsoft.com/office/drawing/2014/main" id="{935F42B1-505C-4C97-B874-B028B1165D76}"/>
              </a:ext>
            </a:extLst>
          </p:cNvPr>
          <p:cNvSpPr/>
          <p:nvPr/>
        </p:nvSpPr>
        <p:spPr>
          <a:xfrm rot="10800000">
            <a:off x="1533525" y="1734740"/>
            <a:ext cx="7715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Right 10">
            <a:extLst>
              <a:ext uri="{FF2B5EF4-FFF2-40B4-BE49-F238E27FC236}">
                <a16:creationId xmlns:a16="http://schemas.microsoft.com/office/drawing/2014/main" id="{C36C8658-5F7B-48FF-957A-CDA8513702C6}"/>
              </a:ext>
            </a:extLst>
          </p:cNvPr>
          <p:cNvSpPr/>
          <p:nvPr/>
        </p:nvSpPr>
        <p:spPr>
          <a:xfrm rot="10800000">
            <a:off x="1393694" y="2578018"/>
            <a:ext cx="7715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Right 11">
            <a:extLst>
              <a:ext uri="{FF2B5EF4-FFF2-40B4-BE49-F238E27FC236}">
                <a16:creationId xmlns:a16="http://schemas.microsoft.com/office/drawing/2014/main" id="{0893FE9D-2BE3-4B30-9B83-5D8EE11D0A55}"/>
              </a:ext>
            </a:extLst>
          </p:cNvPr>
          <p:cNvSpPr/>
          <p:nvPr/>
        </p:nvSpPr>
        <p:spPr>
          <a:xfrm rot="10800000">
            <a:off x="1393694" y="4723210"/>
            <a:ext cx="7715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Right 12">
            <a:extLst>
              <a:ext uri="{FF2B5EF4-FFF2-40B4-BE49-F238E27FC236}">
                <a16:creationId xmlns:a16="http://schemas.microsoft.com/office/drawing/2014/main" id="{1DABAE93-69BC-4BF6-A25E-F1C2FDE6A420}"/>
              </a:ext>
            </a:extLst>
          </p:cNvPr>
          <p:cNvSpPr/>
          <p:nvPr/>
        </p:nvSpPr>
        <p:spPr>
          <a:xfrm rot="21301093">
            <a:off x="10122" y="2034436"/>
            <a:ext cx="7715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Arrow: Right 13">
            <a:extLst>
              <a:ext uri="{FF2B5EF4-FFF2-40B4-BE49-F238E27FC236}">
                <a16:creationId xmlns:a16="http://schemas.microsoft.com/office/drawing/2014/main" id="{03C0A5FF-E970-4BEF-9941-2CE3D0391A41}"/>
              </a:ext>
            </a:extLst>
          </p:cNvPr>
          <p:cNvSpPr/>
          <p:nvPr/>
        </p:nvSpPr>
        <p:spPr>
          <a:xfrm rot="21180117">
            <a:off x="13374" y="2757374"/>
            <a:ext cx="77152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00D2EB32-68C5-40A4-AB19-9EC532ABD24F}"/>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Erwin et al., (2020) found </a:t>
            </a:r>
            <a:r>
              <a:rPr lang="en-US" sz="2400" b="1" dirty="0" err="1">
                <a:solidFill>
                  <a:srgbClr val="7030A0"/>
                </a:solidFill>
              </a:rPr>
              <a:t>Penk</a:t>
            </a:r>
            <a:r>
              <a:rPr lang="en-US" sz="2400" b="1" dirty="0">
                <a:solidFill>
                  <a:srgbClr val="7030A0"/>
                </a:solidFill>
              </a:rPr>
              <a:t>+ over representation in Labelled Cells</a:t>
            </a:r>
            <a:endParaRPr lang="en-GB" sz="2400" b="1" dirty="0">
              <a:solidFill>
                <a:srgbClr val="7030A0"/>
              </a:solidFill>
            </a:endParaRPr>
          </a:p>
        </p:txBody>
      </p:sp>
    </p:spTree>
    <p:extLst>
      <p:ext uri="{BB962C8B-B14F-4D97-AF65-F5344CB8AC3E}">
        <p14:creationId xmlns:p14="http://schemas.microsoft.com/office/powerpoint/2010/main" val="3205991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1477328"/>
          </a:xfrm>
          <a:prstGeom prst="rect">
            <a:avLst/>
          </a:prstGeom>
          <a:noFill/>
        </p:spPr>
        <p:txBody>
          <a:bodyPr wrap="square" rtlCol="0">
            <a:spAutoFit/>
          </a:bodyPr>
          <a:lstStyle/>
          <a:p>
            <a:r>
              <a:rPr lang="en-US" b="1" dirty="0" err="1"/>
              <a:t>Penk</a:t>
            </a:r>
            <a:r>
              <a:rPr lang="en-US" b="1" dirty="0"/>
              <a:t> Cells were over represented in the Engram Cells.</a:t>
            </a:r>
          </a:p>
          <a:p>
            <a:endParaRPr lang="en-US" b="1" dirty="0"/>
          </a:p>
          <a:p>
            <a:br>
              <a:rPr lang="en-US" dirty="0"/>
            </a:br>
            <a:endParaRPr lang="en-GB" dirty="0"/>
          </a:p>
        </p:txBody>
      </p:sp>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461665"/>
          </a:xfrm>
          <a:prstGeom prst="rect">
            <a:avLst/>
          </a:prstGeom>
          <a:noFill/>
        </p:spPr>
        <p:txBody>
          <a:bodyPr wrap="square" rtlCol="0">
            <a:spAutoFit/>
          </a:bodyPr>
          <a:lstStyle/>
          <a:p>
            <a:pPr algn="ctr"/>
            <a:r>
              <a:rPr lang="en-US" sz="2400" b="1" dirty="0" err="1">
                <a:solidFill>
                  <a:srgbClr val="7030A0"/>
                </a:solidFill>
              </a:rPr>
              <a:t>Penk</a:t>
            </a:r>
            <a:r>
              <a:rPr lang="en-US" sz="2400" b="1" dirty="0">
                <a:solidFill>
                  <a:srgbClr val="7030A0"/>
                </a:solidFill>
              </a:rPr>
              <a:t>+ Expression in Putative Engram Cells Matches Erwin et al., (2020)</a:t>
            </a:r>
            <a:endParaRPr lang="en-GB" sz="2400" b="1" dirty="0">
              <a:solidFill>
                <a:srgbClr val="7030A0"/>
              </a:solidFill>
            </a:endParaRPr>
          </a:p>
        </p:txBody>
      </p:sp>
      <p:pic>
        <p:nvPicPr>
          <p:cNvPr id="7" name="Picture 6">
            <a:extLst>
              <a:ext uri="{FF2B5EF4-FFF2-40B4-BE49-F238E27FC236}">
                <a16:creationId xmlns:a16="http://schemas.microsoft.com/office/drawing/2014/main" id="{913F7F7E-AB7E-431E-B2E2-65EFEC02E7B1}"/>
              </a:ext>
            </a:extLst>
          </p:cNvPr>
          <p:cNvPicPr>
            <a:picLocks noChangeAspect="1"/>
          </p:cNvPicPr>
          <p:nvPr/>
        </p:nvPicPr>
        <p:blipFill>
          <a:blip r:embed="rId3"/>
          <a:stretch>
            <a:fillRect/>
          </a:stretch>
        </p:blipFill>
        <p:spPr>
          <a:xfrm>
            <a:off x="254524" y="1081829"/>
            <a:ext cx="7112682" cy="4389541"/>
          </a:xfrm>
          <a:prstGeom prst="rect">
            <a:avLst/>
          </a:prstGeom>
        </p:spPr>
      </p:pic>
    </p:spTree>
    <p:extLst>
      <p:ext uri="{BB962C8B-B14F-4D97-AF65-F5344CB8AC3E}">
        <p14:creationId xmlns:p14="http://schemas.microsoft.com/office/powerpoint/2010/main" val="2622085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862322"/>
          </a:xfrm>
          <a:prstGeom prst="rect">
            <a:avLst/>
          </a:prstGeom>
          <a:noFill/>
        </p:spPr>
        <p:txBody>
          <a:bodyPr wrap="square" rtlCol="0">
            <a:spAutoFit/>
          </a:bodyPr>
          <a:lstStyle/>
          <a:p>
            <a:r>
              <a:rPr lang="en-US" b="1" dirty="0" err="1"/>
              <a:t>Penk</a:t>
            </a:r>
            <a:r>
              <a:rPr lang="en-US" b="1" dirty="0"/>
              <a:t> Cells were over represented in the Engram Cells.</a:t>
            </a:r>
          </a:p>
          <a:p>
            <a:endParaRPr lang="en-US" b="1" dirty="0"/>
          </a:p>
          <a:p>
            <a:r>
              <a:rPr lang="en-US" b="1" dirty="0"/>
              <a:t>Only 1 </a:t>
            </a:r>
            <a:r>
              <a:rPr lang="en-US" b="1" dirty="0" err="1"/>
              <a:t>Penk</a:t>
            </a:r>
            <a:r>
              <a:rPr lang="en-US" b="1" dirty="0"/>
              <a:t> Cell </a:t>
            </a:r>
            <a:r>
              <a:rPr lang="en-US" b="1" dirty="0" err="1"/>
              <a:t>Coexpressed</a:t>
            </a:r>
            <a:r>
              <a:rPr lang="en-US" b="1" dirty="0"/>
              <a:t> </a:t>
            </a:r>
            <a:r>
              <a:rPr lang="en-US" b="1" dirty="0" err="1"/>
              <a:t>Cck</a:t>
            </a:r>
            <a:r>
              <a:rPr lang="en-US" b="1" dirty="0"/>
              <a:t> and it was in the lowest </a:t>
            </a:r>
            <a:r>
              <a:rPr lang="en-US" b="1" dirty="0" err="1"/>
              <a:t>qualtie</a:t>
            </a:r>
            <a:r>
              <a:rPr lang="en-US" b="1" dirty="0"/>
              <a:t> of </a:t>
            </a:r>
            <a:r>
              <a:rPr lang="en-US" b="1" dirty="0" err="1"/>
              <a:t>Penk</a:t>
            </a:r>
            <a:r>
              <a:rPr lang="en-US" b="1" dirty="0"/>
              <a:t> expression.</a:t>
            </a:r>
          </a:p>
          <a:p>
            <a:endParaRPr lang="en-US" b="1" dirty="0"/>
          </a:p>
          <a:p>
            <a:r>
              <a:rPr lang="en-US" b="1" dirty="0"/>
              <a:t>  </a:t>
            </a:r>
          </a:p>
          <a:p>
            <a:br>
              <a:rPr lang="en-US" dirty="0"/>
            </a:br>
            <a:endParaRPr lang="en-GB" dirty="0"/>
          </a:p>
        </p:txBody>
      </p:sp>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461665"/>
          </a:xfrm>
          <a:prstGeom prst="rect">
            <a:avLst/>
          </a:prstGeom>
          <a:noFill/>
        </p:spPr>
        <p:txBody>
          <a:bodyPr wrap="square" rtlCol="0">
            <a:spAutoFit/>
          </a:bodyPr>
          <a:lstStyle/>
          <a:p>
            <a:pPr algn="ctr"/>
            <a:r>
              <a:rPr lang="en-US" sz="2400" b="1" dirty="0" err="1">
                <a:solidFill>
                  <a:srgbClr val="7030A0"/>
                </a:solidFill>
              </a:rPr>
              <a:t>Penk</a:t>
            </a:r>
            <a:r>
              <a:rPr lang="en-US" sz="2400" b="1" dirty="0">
                <a:solidFill>
                  <a:srgbClr val="7030A0"/>
                </a:solidFill>
              </a:rPr>
              <a:t>+ Expression in Putative Engram Cells Matches Erwin et al., (2020)</a:t>
            </a:r>
            <a:endParaRPr lang="en-GB" sz="2400" b="1" dirty="0">
              <a:solidFill>
                <a:srgbClr val="7030A0"/>
              </a:solidFill>
            </a:endParaRPr>
          </a:p>
        </p:txBody>
      </p:sp>
      <p:pic>
        <p:nvPicPr>
          <p:cNvPr id="7" name="Picture 6">
            <a:extLst>
              <a:ext uri="{FF2B5EF4-FFF2-40B4-BE49-F238E27FC236}">
                <a16:creationId xmlns:a16="http://schemas.microsoft.com/office/drawing/2014/main" id="{913F7F7E-AB7E-431E-B2E2-65EFEC02E7B1}"/>
              </a:ext>
            </a:extLst>
          </p:cNvPr>
          <p:cNvPicPr>
            <a:picLocks noChangeAspect="1"/>
          </p:cNvPicPr>
          <p:nvPr/>
        </p:nvPicPr>
        <p:blipFill>
          <a:blip r:embed="rId3"/>
          <a:stretch>
            <a:fillRect/>
          </a:stretch>
        </p:blipFill>
        <p:spPr>
          <a:xfrm>
            <a:off x="254524" y="1081829"/>
            <a:ext cx="7112682" cy="4389541"/>
          </a:xfrm>
          <a:prstGeom prst="rect">
            <a:avLst/>
          </a:prstGeom>
        </p:spPr>
      </p:pic>
    </p:spTree>
    <p:extLst>
      <p:ext uri="{BB962C8B-B14F-4D97-AF65-F5344CB8AC3E}">
        <p14:creationId xmlns:p14="http://schemas.microsoft.com/office/powerpoint/2010/main" val="1750914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3693319"/>
          </a:xfrm>
          <a:prstGeom prst="rect">
            <a:avLst/>
          </a:prstGeom>
          <a:noFill/>
        </p:spPr>
        <p:txBody>
          <a:bodyPr wrap="square" rtlCol="0">
            <a:spAutoFit/>
          </a:bodyPr>
          <a:lstStyle/>
          <a:p>
            <a:r>
              <a:rPr lang="en-US" b="1" dirty="0" err="1"/>
              <a:t>Penk</a:t>
            </a:r>
            <a:r>
              <a:rPr lang="en-US" b="1" dirty="0"/>
              <a:t> Cells were over represented in the Engram Cells.</a:t>
            </a:r>
          </a:p>
          <a:p>
            <a:endParaRPr lang="en-US" b="1" dirty="0"/>
          </a:p>
          <a:p>
            <a:r>
              <a:rPr lang="en-US" b="1" dirty="0"/>
              <a:t>Only 1 </a:t>
            </a:r>
            <a:r>
              <a:rPr lang="en-US" b="1" dirty="0" err="1"/>
              <a:t>Penk</a:t>
            </a:r>
            <a:r>
              <a:rPr lang="en-US" b="1" dirty="0"/>
              <a:t> Cell </a:t>
            </a:r>
            <a:r>
              <a:rPr lang="en-US" b="1" dirty="0" err="1"/>
              <a:t>Coexpressed</a:t>
            </a:r>
            <a:r>
              <a:rPr lang="en-US" b="1" dirty="0"/>
              <a:t> </a:t>
            </a:r>
            <a:r>
              <a:rPr lang="en-US" b="1" dirty="0" err="1"/>
              <a:t>Cck</a:t>
            </a:r>
            <a:r>
              <a:rPr lang="en-US" b="1" dirty="0"/>
              <a:t> and it was in the lowest </a:t>
            </a:r>
            <a:r>
              <a:rPr lang="en-US" b="1" dirty="0" err="1"/>
              <a:t>qualtie</a:t>
            </a:r>
            <a:r>
              <a:rPr lang="en-US" b="1" dirty="0"/>
              <a:t> of </a:t>
            </a:r>
            <a:r>
              <a:rPr lang="en-US" b="1" dirty="0" err="1"/>
              <a:t>Penk</a:t>
            </a:r>
            <a:r>
              <a:rPr lang="en-US" b="1" dirty="0"/>
              <a:t> expression.</a:t>
            </a:r>
          </a:p>
          <a:p>
            <a:endParaRPr lang="en-US" b="1" dirty="0"/>
          </a:p>
          <a:p>
            <a:r>
              <a:rPr lang="en-US" b="1" dirty="0"/>
              <a:t>~25% (7/22) of </a:t>
            </a:r>
            <a:r>
              <a:rPr lang="en-US" b="1" dirty="0" err="1"/>
              <a:t>Penk</a:t>
            </a:r>
            <a:r>
              <a:rPr lang="en-US" b="1" dirty="0"/>
              <a:t>+ cells are putative Engram Cells as in Erwin et al., (2020) labelling with TRAP-</a:t>
            </a:r>
            <a:r>
              <a:rPr lang="en-US" b="1" dirty="0" err="1"/>
              <a:t>Fos</a:t>
            </a:r>
            <a:endParaRPr lang="en-US" b="1" dirty="0"/>
          </a:p>
          <a:p>
            <a:endParaRPr lang="en-US" b="1" dirty="0"/>
          </a:p>
          <a:p>
            <a:br>
              <a:rPr lang="en-US" dirty="0"/>
            </a:br>
            <a:endParaRPr lang="en-GB" dirty="0"/>
          </a:p>
        </p:txBody>
      </p:sp>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461665"/>
          </a:xfrm>
          <a:prstGeom prst="rect">
            <a:avLst/>
          </a:prstGeom>
          <a:noFill/>
        </p:spPr>
        <p:txBody>
          <a:bodyPr wrap="square" rtlCol="0">
            <a:spAutoFit/>
          </a:bodyPr>
          <a:lstStyle/>
          <a:p>
            <a:pPr algn="ctr"/>
            <a:r>
              <a:rPr lang="en-US" sz="2400" b="1" dirty="0" err="1">
                <a:solidFill>
                  <a:srgbClr val="7030A0"/>
                </a:solidFill>
              </a:rPr>
              <a:t>Penk</a:t>
            </a:r>
            <a:r>
              <a:rPr lang="en-US" sz="2400" b="1" dirty="0">
                <a:solidFill>
                  <a:srgbClr val="7030A0"/>
                </a:solidFill>
              </a:rPr>
              <a:t>+ Expression in Putative Engram Cells Matches Erwin et al., (2020)</a:t>
            </a:r>
            <a:endParaRPr lang="en-GB" sz="2400" b="1" dirty="0">
              <a:solidFill>
                <a:srgbClr val="7030A0"/>
              </a:solidFill>
            </a:endParaRPr>
          </a:p>
        </p:txBody>
      </p:sp>
      <p:pic>
        <p:nvPicPr>
          <p:cNvPr id="7" name="Picture 6">
            <a:extLst>
              <a:ext uri="{FF2B5EF4-FFF2-40B4-BE49-F238E27FC236}">
                <a16:creationId xmlns:a16="http://schemas.microsoft.com/office/drawing/2014/main" id="{913F7F7E-AB7E-431E-B2E2-65EFEC02E7B1}"/>
              </a:ext>
            </a:extLst>
          </p:cNvPr>
          <p:cNvPicPr>
            <a:picLocks noChangeAspect="1"/>
          </p:cNvPicPr>
          <p:nvPr/>
        </p:nvPicPr>
        <p:blipFill>
          <a:blip r:embed="rId3"/>
          <a:stretch>
            <a:fillRect/>
          </a:stretch>
        </p:blipFill>
        <p:spPr>
          <a:xfrm>
            <a:off x="254524" y="1081829"/>
            <a:ext cx="7112682" cy="4389541"/>
          </a:xfrm>
          <a:prstGeom prst="rect">
            <a:avLst/>
          </a:prstGeom>
        </p:spPr>
      </p:pic>
    </p:spTree>
    <p:extLst>
      <p:ext uri="{BB962C8B-B14F-4D97-AF65-F5344CB8AC3E}">
        <p14:creationId xmlns:p14="http://schemas.microsoft.com/office/powerpoint/2010/main" val="360539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4247317"/>
          </a:xfrm>
          <a:prstGeom prst="rect">
            <a:avLst/>
          </a:prstGeom>
          <a:noFill/>
        </p:spPr>
        <p:txBody>
          <a:bodyPr wrap="square" rtlCol="0">
            <a:spAutoFit/>
          </a:bodyPr>
          <a:lstStyle/>
          <a:p>
            <a:r>
              <a:rPr lang="en-US" b="1" dirty="0" err="1"/>
              <a:t>Penk</a:t>
            </a:r>
            <a:r>
              <a:rPr lang="en-US" b="1" dirty="0"/>
              <a:t>+ Cells were over represented in the Engram Cells.</a:t>
            </a:r>
          </a:p>
          <a:p>
            <a:endParaRPr lang="en-US" b="1" dirty="0"/>
          </a:p>
          <a:p>
            <a:r>
              <a:rPr lang="en-US" b="1" dirty="0"/>
              <a:t>Only 1 </a:t>
            </a:r>
            <a:r>
              <a:rPr lang="en-US" b="1" dirty="0" err="1"/>
              <a:t>Penk</a:t>
            </a:r>
            <a:r>
              <a:rPr lang="en-US" b="1" dirty="0"/>
              <a:t>+ Cell </a:t>
            </a:r>
            <a:r>
              <a:rPr lang="en-US" b="1" dirty="0" err="1"/>
              <a:t>Coexpressed</a:t>
            </a:r>
            <a:r>
              <a:rPr lang="en-US" b="1" dirty="0"/>
              <a:t> </a:t>
            </a:r>
            <a:r>
              <a:rPr lang="en-US" b="1" dirty="0" err="1"/>
              <a:t>Cck</a:t>
            </a:r>
            <a:r>
              <a:rPr lang="en-US" b="1" dirty="0"/>
              <a:t> and it was in the lowest </a:t>
            </a:r>
            <a:r>
              <a:rPr lang="en-US" b="1" dirty="0" err="1"/>
              <a:t>qualtile</a:t>
            </a:r>
            <a:r>
              <a:rPr lang="en-US" b="1" dirty="0"/>
              <a:t> of </a:t>
            </a:r>
            <a:r>
              <a:rPr lang="en-US" b="1" dirty="0" err="1"/>
              <a:t>Penk</a:t>
            </a:r>
            <a:r>
              <a:rPr lang="en-US" b="1" dirty="0"/>
              <a:t> expression.</a:t>
            </a:r>
          </a:p>
          <a:p>
            <a:endParaRPr lang="en-US" b="1" dirty="0"/>
          </a:p>
          <a:p>
            <a:r>
              <a:rPr lang="en-US" b="1" dirty="0"/>
              <a:t>~25% (7/22) of </a:t>
            </a:r>
            <a:r>
              <a:rPr lang="en-US" b="1" dirty="0" err="1"/>
              <a:t>Penk</a:t>
            </a:r>
            <a:r>
              <a:rPr lang="en-US" b="1" dirty="0"/>
              <a:t>+ cells are putative Engram Cells as in Erwin et al., (2020) labelling with TRAP-</a:t>
            </a:r>
            <a:r>
              <a:rPr lang="en-US" b="1" dirty="0" err="1"/>
              <a:t>Fos</a:t>
            </a:r>
            <a:endParaRPr lang="en-US" b="1" dirty="0"/>
          </a:p>
          <a:p>
            <a:endParaRPr lang="en-US" b="1" dirty="0"/>
          </a:p>
          <a:p>
            <a:r>
              <a:rPr lang="en-US" b="1" dirty="0"/>
              <a:t>They make up 0.2% of all DGC cells but 7% of Putative Engram cells.  </a:t>
            </a:r>
          </a:p>
          <a:p>
            <a:br>
              <a:rPr lang="en-US" dirty="0"/>
            </a:br>
            <a:endParaRPr lang="en-GB" dirty="0"/>
          </a:p>
        </p:txBody>
      </p:sp>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461665"/>
          </a:xfrm>
          <a:prstGeom prst="rect">
            <a:avLst/>
          </a:prstGeom>
          <a:noFill/>
        </p:spPr>
        <p:txBody>
          <a:bodyPr wrap="square" rtlCol="0">
            <a:spAutoFit/>
          </a:bodyPr>
          <a:lstStyle/>
          <a:p>
            <a:pPr algn="ctr"/>
            <a:r>
              <a:rPr lang="en-US" sz="2400" b="1" dirty="0" err="1">
                <a:solidFill>
                  <a:srgbClr val="7030A0"/>
                </a:solidFill>
              </a:rPr>
              <a:t>Penk</a:t>
            </a:r>
            <a:r>
              <a:rPr lang="en-US" sz="2400" b="1" dirty="0">
                <a:solidFill>
                  <a:srgbClr val="7030A0"/>
                </a:solidFill>
              </a:rPr>
              <a:t>+ Expression in Putative Engram Cells Matches Erwin et al., (2020)</a:t>
            </a:r>
            <a:endParaRPr lang="en-GB" sz="2400" b="1" dirty="0">
              <a:solidFill>
                <a:srgbClr val="7030A0"/>
              </a:solidFill>
            </a:endParaRPr>
          </a:p>
        </p:txBody>
      </p:sp>
      <p:pic>
        <p:nvPicPr>
          <p:cNvPr id="7" name="Picture 6">
            <a:extLst>
              <a:ext uri="{FF2B5EF4-FFF2-40B4-BE49-F238E27FC236}">
                <a16:creationId xmlns:a16="http://schemas.microsoft.com/office/drawing/2014/main" id="{913F7F7E-AB7E-431E-B2E2-65EFEC02E7B1}"/>
              </a:ext>
            </a:extLst>
          </p:cNvPr>
          <p:cNvPicPr>
            <a:picLocks noChangeAspect="1"/>
          </p:cNvPicPr>
          <p:nvPr/>
        </p:nvPicPr>
        <p:blipFill>
          <a:blip r:embed="rId3"/>
          <a:stretch>
            <a:fillRect/>
          </a:stretch>
        </p:blipFill>
        <p:spPr>
          <a:xfrm>
            <a:off x="254524" y="1081829"/>
            <a:ext cx="7112682" cy="4389541"/>
          </a:xfrm>
          <a:prstGeom prst="rect">
            <a:avLst/>
          </a:prstGeom>
        </p:spPr>
      </p:pic>
    </p:spTree>
    <p:extLst>
      <p:ext uri="{BB962C8B-B14F-4D97-AF65-F5344CB8AC3E}">
        <p14:creationId xmlns:p14="http://schemas.microsoft.com/office/powerpoint/2010/main" val="1918544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8FF5-F6DB-4673-939A-A9110E8BA866}"/>
              </a:ext>
            </a:extLst>
          </p:cNvPr>
          <p:cNvSpPr>
            <a:spLocks noGrp="1"/>
          </p:cNvSpPr>
          <p:nvPr>
            <p:ph type="title"/>
          </p:nvPr>
        </p:nvSpPr>
        <p:spPr/>
        <p:txBody>
          <a:bodyPr>
            <a:normAutofit fontScale="90000"/>
          </a:bodyPr>
          <a:lstStyle/>
          <a:p>
            <a:r>
              <a:rPr lang="en-CA" dirty="0"/>
              <a:t>Summary &amp; </a:t>
            </a:r>
            <a:r>
              <a:rPr lang="en-CA" dirty="0" err="1"/>
              <a:t>whats</a:t>
            </a:r>
            <a:r>
              <a:rPr lang="en-CA" dirty="0"/>
              <a:t> next</a:t>
            </a:r>
          </a:p>
        </p:txBody>
      </p:sp>
      <p:sp>
        <p:nvSpPr>
          <p:cNvPr id="3" name="Text Placeholder 2">
            <a:extLst>
              <a:ext uri="{FF2B5EF4-FFF2-40B4-BE49-F238E27FC236}">
                <a16:creationId xmlns:a16="http://schemas.microsoft.com/office/drawing/2014/main" id="{B0D866B4-2E5B-4D61-A401-116A606B7CCF}"/>
              </a:ext>
            </a:extLst>
          </p:cNvPr>
          <p:cNvSpPr>
            <a:spLocks noGrp="1"/>
          </p:cNvSpPr>
          <p:nvPr>
            <p:ph type="body" idx="1"/>
          </p:nvPr>
        </p:nvSpPr>
        <p:spPr/>
        <p:txBody>
          <a:bodyPr/>
          <a:lstStyle/>
          <a:p>
            <a:r>
              <a:rPr lang="en-CA" dirty="0"/>
              <a:t>Classifier</a:t>
            </a:r>
          </a:p>
          <a:p>
            <a:endParaRPr lang="en-CA" dirty="0"/>
          </a:p>
        </p:txBody>
      </p:sp>
    </p:spTree>
    <p:extLst>
      <p:ext uri="{BB962C8B-B14F-4D97-AF65-F5344CB8AC3E}">
        <p14:creationId xmlns:p14="http://schemas.microsoft.com/office/powerpoint/2010/main" val="1668567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rmAutofit fontScale="90000"/>
          </a:bodyPr>
          <a:lstStyle/>
          <a:p>
            <a:r>
              <a:rPr lang="en"/>
              <a:t>References</a:t>
            </a:r>
            <a:endParaRPr/>
          </a:p>
        </p:txBody>
      </p:sp>
      <p:sp>
        <p:nvSpPr>
          <p:cNvPr id="246" name="Google Shape;246;p32"/>
          <p:cNvSpPr txBox="1">
            <a:spLocks noGrp="1"/>
          </p:cNvSpPr>
          <p:nvPr>
            <p:ph type="body" idx="1"/>
          </p:nvPr>
        </p:nvSpPr>
        <p:spPr>
          <a:xfrm>
            <a:off x="415600" y="877600"/>
            <a:ext cx="11360800" cy="534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rgbClr val="000000"/>
                </a:solidFill>
                <a:highlight>
                  <a:srgbClr val="FFFFFF"/>
                </a:highlight>
              </a:rPr>
              <a:t>Cembrowski, M. S., Wang, L., Sugino, K., Shields, B. C., &amp; Spruston, N. (2016). Hipposeq: a comprehensive RNA-seq database of gene expression in hippocampal principal neurons. </a:t>
            </a:r>
            <a:r>
              <a:rPr lang="en" sz="1600" i="1" dirty="0">
                <a:solidFill>
                  <a:srgbClr val="000000"/>
                </a:solidFill>
                <a:highlight>
                  <a:srgbClr val="FFFFFF"/>
                </a:highlight>
              </a:rPr>
              <a:t>elife</a:t>
            </a:r>
            <a:r>
              <a:rPr lang="en" sz="1600" dirty="0">
                <a:solidFill>
                  <a:srgbClr val="000000"/>
                </a:solidFill>
                <a:highlight>
                  <a:srgbClr val="FFFFFF"/>
                </a:highlight>
              </a:rPr>
              <a:t>, </a:t>
            </a:r>
            <a:r>
              <a:rPr lang="en" sz="1600" i="1" dirty="0">
                <a:solidFill>
                  <a:srgbClr val="000000"/>
                </a:solidFill>
                <a:highlight>
                  <a:srgbClr val="FFFFFF"/>
                </a:highlight>
              </a:rPr>
              <a:t>5</a:t>
            </a:r>
            <a:r>
              <a:rPr lang="en" sz="1600" dirty="0">
                <a:solidFill>
                  <a:srgbClr val="000000"/>
                </a:solidFill>
                <a:highlight>
                  <a:srgbClr val="FFFFFF"/>
                </a:highlight>
              </a:rPr>
              <a:t>, e14997.</a:t>
            </a:r>
          </a:p>
          <a:p>
            <a:pPr marL="0" indent="0">
              <a:buNone/>
            </a:pPr>
            <a:endParaRPr lang="en" sz="1600" dirty="0">
              <a:solidFill>
                <a:srgbClr val="000000"/>
              </a:solidFill>
              <a:highlight>
                <a:srgbClr val="FFFFFF"/>
              </a:highlight>
            </a:endParaRPr>
          </a:p>
          <a:p>
            <a:pPr marL="0" indent="0">
              <a:buNone/>
            </a:pPr>
            <a:r>
              <a:rPr lang="en-US" sz="1100" b="0" i="0" dirty="0" err="1">
                <a:solidFill>
                  <a:srgbClr val="222222"/>
                </a:solidFill>
                <a:effectLst/>
                <a:latin typeface="Arial" panose="020B0604020202020204" pitchFamily="34" charset="0"/>
              </a:rPr>
              <a:t>Citri</a:t>
            </a:r>
            <a:r>
              <a:rPr lang="en-US" sz="1100" b="0" i="0" dirty="0">
                <a:solidFill>
                  <a:srgbClr val="222222"/>
                </a:solidFill>
                <a:effectLst/>
                <a:latin typeface="Arial" panose="020B0604020202020204" pitchFamily="34" charset="0"/>
              </a:rPr>
              <a:t>, A., &amp; </a:t>
            </a:r>
            <a:r>
              <a:rPr lang="en-US" sz="1100" b="0" i="0" dirty="0" err="1">
                <a:solidFill>
                  <a:srgbClr val="222222"/>
                </a:solidFill>
                <a:effectLst/>
                <a:latin typeface="Arial" panose="020B0604020202020204" pitchFamily="34" charset="0"/>
              </a:rPr>
              <a:t>Malenka</a:t>
            </a:r>
            <a:r>
              <a:rPr lang="en-US" sz="1100" b="0" i="0" dirty="0">
                <a:solidFill>
                  <a:srgbClr val="222222"/>
                </a:solidFill>
                <a:effectLst/>
                <a:latin typeface="Arial" panose="020B0604020202020204" pitchFamily="34" charset="0"/>
              </a:rPr>
              <a:t>, R. C. (2008). Synaptic plasticity: multiple forms, functions, and mechanisms. </a:t>
            </a:r>
            <a:r>
              <a:rPr lang="en-US" sz="1100" b="0" i="1" dirty="0">
                <a:solidFill>
                  <a:srgbClr val="222222"/>
                </a:solidFill>
                <a:effectLst/>
                <a:latin typeface="Arial" panose="020B0604020202020204" pitchFamily="34" charset="0"/>
              </a:rPr>
              <a:t>Neuropsychopharmacology</a:t>
            </a:r>
            <a:r>
              <a:rPr lang="en-US" sz="1100" b="0" i="0" dirty="0">
                <a:solidFill>
                  <a:srgbClr val="222222"/>
                </a:solidFill>
                <a:effectLst/>
                <a:latin typeface="Arial" panose="020B0604020202020204" pitchFamily="34" charset="0"/>
              </a:rPr>
              <a:t>, </a:t>
            </a:r>
            <a:r>
              <a:rPr lang="en-US" sz="1100" b="0" i="1" dirty="0">
                <a:solidFill>
                  <a:srgbClr val="222222"/>
                </a:solidFill>
                <a:effectLst/>
                <a:latin typeface="Arial" panose="020B0604020202020204" pitchFamily="34" charset="0"/>
              </a:rPr>
              <a:t>33</a:t>
            </a:r>
            <a:r>
              <a:rPr lang="en-US" sz="1100" b="0" i="0" dirty="0">
                <a:solidFill>
                  <a:srgbClr val="222222"/>
                </a:solidFill>
                <a:effectLst/>
                <a:latin typeface="Arial" panose="020B0604020202020204" pitchFamily="34" charset="0"/>
              </a:rPr>
              <a:t>(1), 18-41.</a:t>
            </a:r>
            <a:endParaRPr lang="en" sz="1600" dirty="0">
              <a:solidFill>
                <a:srgbClr val="000000"/>
              </a:solidFill>
              <a:highlight>
                <a:srgbClr val="FFFFFF"/>
              </a:highlight>
            </a:endParaRPr>
          </a:p>
          <a:p>
            <a:pPr marL="0" indent="0">
              <a:buNone/>
            </a:pPr>
            <a:endParaRPr lang="en" sz="1600" dirty="0">
              <a:solidFill>
                <a:srgbClr val="000000"/>
              </a:solidFill>
              <a:highlight>
                <a:srgbClr val="FFFFFF"/>
              </a:highlight>
            </a:endParaRPr>
          </a:p>
          <a:p>
            <a:pPr marL="0" indent="0">
              <a:buNone/>
            </a:pPr>
            <a:r>
              <a:rPr lang="en-US" sz="1100" b="0" i="0" dirty="0">
                <a:solidFill>
                  <a:srgbClr val="222222"/>
                </a:solidFill>
                <a:effectLst/>
                <a:latin typeface="Arial" panose="020B0604020202020204" pitchFamily="34" charset="0"/>
              </a:rPr>
              <a:t>Hawk, J. D. (2011). </a:t>
            </a:r>
            <a:r>
              <a:rPr lang="en-US" sz="1100" b="0" i="1" dirty="0">
                <a:solidFill>
                  <a:srgbClr val="222222"/>
                </a:solidFill>
                <a:effectLst/>
                <a:latin typeface="Arial" panose="020B0604020202020204" pitchFamily="34" charset="0"/>
              </a:rPr>
              <a:t>Investigation of the role of histone acetylation in hippocampus-dependent memory formation</a:t>
            </a:r>
            <a:r>
              <a:rPr lang="en-US" sz="1100" b="0" i="0" dirty="0">
                <a:solidFill>
                  <a:srgbClr val="222222"/>
                </a:solidFill>
                <a:effectLst/>
                <a:latin typeface="Arial" panose="020B0604020202020204" pitchFamily="34" charset="0"/>
              </a:rPr>
              <a:t> (Doctoral dissertation, University of Pennsylvania).</a:t>
            </a:r>
            <a:endParaRPr sz="1600" dirty="0">
              <a:solidFill>
                <a:srgbClr val="000000"/>
              </a:solidFill>
              <a:highlight>
                <a:srgbClr val="FFFFFF"/>
              </a:highlight>
            </a:endParaRPr>
          </a:p>
          <a:p>
            <a:pPr marL="0" indent="0">
              <a:spcBef>
                <a:spcPts val="1600"/>
              </a:spcBef>
              <a:buNone/>
            </a:pPr>
            <a:r>
              <a:rPr lang="en" sz="1600" dirty="0">
                <a:solidFill>
                  <a:srgbClr val="000000"/>
                </a:solidFill>
                <a:highlight>
                  <a:srgbClr val="FFFFFF"/>
                </a:highlight>
              </a:rPr>
              <a:t>Huang, Anping &amp; Zhang, Xinjiang &amp; Li, Runmiao &amp; Chi, Yu. (2018). Memristor Neural Network Design. 10.5772/intechopen.69929.</a:t>
            </a:r>
          </a:p>
          <a:p>
            <a:pPr marL="0" indent="0">
              <a:spcBef>
                <a:spcPts val="1600"/>
              </a:spcBef>
              <a:buNone/>
            </a:pPr>
            <a:r>
              <a:rPr lang="en-CA" sz="1100" b="0" i="0" dirty="0" err="1">
                <a:solidFill>
                  <a:srgbClr val="222222"/>
                </a:solidFill>
                <a:effectLst/>
                <a:latin typeface="Arial" panose="020B0604020202020204" pitchFamily="34" charset="0"/>
              </a:rPr>
              <a:t>Hrvatin</a:t>
            </a:r>
            <a:r>
              <a:rPr lang="en-CA" sz="1100" b="0" i="0" dirty="0">
                <a:solidFill>
                  <a:srgbClr val="222222"/>
                </a:solidFill>
                <a:effectLst/>
                <a:latin typeface="Arial" panose="020B0604020202020204" pitchFamily="34" charset="0"/>
              </a:rPr>
              <a:t>, S., </a:t>
            </a:r>
            <a:r>
              <a:rPr lang="en-CA" sz="1100" b="0" i="0" dirty="0" err="1">
                <a:solidFill>
                  <a:srgbClr val="222222"/>
                </a:solidFill>
                <a:effectLst/>
                <a:latin typeface="Arial" panose="020B0604020202020204" pitchFamily="34" charset="0"/>
              </a:rPr>
              <a:t>Hochbaum</a:t>
            </a:r>
            <a:r>
              <a:rPr lang="en-CA" sz="1100" b="0" i="0" dirty="0">
                <a:solidFill>
                  <a:srgbClr val="222222"/>
                </a:solidFill>
                <a:effectLst/>
                <a:latin typeface="Arial" panose="020B0604020202020204" pitchFamily="34" charset="0"/>
              </a:rPr>
              <a:t>, D. R., Nagy, M. A., </a:t>
            </a:r>
            <a:r>
              <a:rPr lang="en-CA" sz="1100" b="0" i="0" dirty="0" err="1">
                <a:solidFill>
                  <a:srgbClr val="222222"/>
                </a:solidFill>
                <a:effectLst/>
                <a:latin typeface="Arial" panose="020B0604020202020204" pitchFamily="34" charset="0"/>
              </a:rPr>
              <a:t>Cicconet</a:t>
            </a:r>
            <a:r>
              <a:rPr lang="en-CA" sz="1100" b="0" i="0" dirty="0">
                <a:solidFill>
                  <a:srgbClr val="222222"/>
                </a:solidFill>
                <a:effectLst/>
                <a:latin typeface="Arial" panose="020B0604020202020204" pitchFamily="34" charset="0"/>
              </a:rPr>
              <a:t>, M., Robertson, K., Cheadle, L., ... &amp; Greenberg, M. E. (2018). Single-cell analysis of experience-dependent transcriptomic states in the mouse visual cortex. </a:t>
            </a:r>
            <a:r>
              <a:rPr lang="en-CA" sz="1100" b="0" i="1" dirty="0">
                <a:solidFill>
                  <a:srgbClr val="222222"/>
                </a:solidFill>
                <a:effectLst/>
                <a:latin typeface="Arial" panose="020B0604020202020204" pitchFamily="34" charset="0"/>
              </a:rPr>
              <a:t>Nature neuroscience</a:t>
            </a:r>
            <a:r>
              <a:rPr lang="en-CA" sz="1100" b="0" i="0" dirty="0">
                <a:solidFill>
                  <a:srgbClr val="222222"/>
                </a:solidFill>
                <a:effectLst/>
                <a:latin typeface="Arial" panose="020B0604020202020204" pitchFamily="34" charset="0"/>
              </a:rPr>
              <a:t>, </a:t>
            </a:r>
            <a:r>
              <a:rPr lang="en-CA" sz="1100" b="0" i="1" dirty="0">
                <a:solidFill>
                  <a:srgbClr val="222222"/>
                </a:solidFill>
                <a:effectLst/>
                <a:latin typeface="Arial" panose="020B0604020202020204" pitchFamily="34" charset="0"/>
              </a:rPr>
              <a:t>21</a:t>
            </a:r>
            <a:r>
              <a:rPr lang="en-CA" sz="1100" b="0" i="0" dirty="0">
                <a:solidFill>
                  <a:srgbClr val="222222"/>
                </a:solidFill>
                <a:effectLst/>
                <a:latin typeface="Arial" panose="020B0604020202020204" pitchFamily="34" charset="0"/>
              </a:rPr>
              <a:t>(1), 120-129.</a:t>
            </a:r>
            <a:endParaRPr sz="1600" dirty="0">
              <a:solidFill>
                <a:srgbClr val="000000"/>
              </a:solidFill>
              <a:highlight>
                <a:srgbClr val="FFFFFF"/>
              </a:highlight>
            </a:endParaRPr>
          </a:p>
          <a:p>
            <a:pPr marL="0" indent="0">
              <a:spcBef>
                <a:spcPts val="1600"/>
              </a:spcBef>
              <a:buNone/>
            </a:pPr>
            <a:r>
              <a:rPr lang="en" sz="1600" dirty="0">
                <a:solidFill>
                  <a:srgbClr val="000000"/>
                </a:solidFill>
                <a:highlight>
                  <a:srgbClr val="FFFFFF"/>
                </a:highlight>
              </a:rPr>
              <a:t>Liu, X., Ramirez, S., Pang, P. T., Puryear, C. B., Govindarajan, A., Deisseroth, K., &amp; Tonegawa, S. (2012). Optogenetic stimulation of a hippocampal engram activates fear memory recall. </a:t>
            </a:r>
            <a:r>
              <a:rPr lang="en" sz="1600" i="1" dirty="0">
                <a:solidFill>
                  <a:srgbClr val="000000"/>
                </a:solidFill>
                <a:highlight>
                  <a:srgbClr val="FFFFFF"/>
                </a:highlight>
              </a:rPr>
              <a:t>Nature</a:t>
            </a:r>
            <a:r>
              <a:rPr lang="en" sz="1600" dirty="0">
                <a:solidFill>
                  <a:srgbClr val="000000"/>
                </a:solidFill>
                <a:highlight>
                  <a:srgbClr val="FFFFFF"/>
                </a:highlight>
              </a:rPr>
              <a:t>, </a:t>
            </a:r>
            <a:r>
              <a:rPr lang="en" sz="1600" i="1" dirty="0">
                <a:solidFill>
                  <a:srgbClr val="000000"/>
                </a:solidFill>
                <a:highlight>
                  <a:srgbClr val="FFFFFF"/>
                </a:highlight>
              </a:rPr>
              <a:t>484</a:t>
            </a:r>
            <a:r>
              <a:rPr lang="en" sz="1600" dirty="0">
                <a:solidFill>
                  <a:srgbClr val="000000"/>
                </a:solidFill>
                <a:highlight>
                  <a:srgbClr val="FFFFFF"/>
                </a:highlight>
              </a:rPr>
              <a:t>(7394), 381-385.</a:t>
            </a:r>
            <a:endParaRPr sz="1600" dirty="0">
              <a:solidFill>
                <a:srgbClr val="000000"/>
              </a:solidFill>
              <a:highlight>
                <a:srgbClr val="FFFFFF"/>
              </a:highlight>
            </a:endParaRPr>
          </a:p>
          <a:p>
            <a:pPr marL="0" indent="0">
              <a:spcBef>
                <a:spcPts val="1600"/>
              </a:spcBef>
              <a:buNone/>
            </a:pPr>
            <a:r>
              <a:rPr lang="en" sz="1600" dirty="0">
                <a:solidFill>
                  <a:srgbClr val="000000"/>
                </a:solidFill>
                <a:highlight>
                  <a:srgbClr val="FFFFFF"/>
                </a:highlight>
              </a:rPr>
              <a:t>Minatohara, K., Akiyoshi, M., &amp; Okuno, H. (2016). Role of immediate-early genes in synaptic plasticity and neuronal ensembles underlying the memory trace. </a:t>
            </a:r>
            <a:r>
              <a:rPr lang="en" sz="1600" i="1" dirty="0">
                <a:solidFill>
                  <a:srgbClr val="000000"/>
                </a:solidFill>
                <a:highlight>
                  <a:srgbClr val="FFFFFF"/>
                </a:highlight>
              </a:rPr>
              <a:t>Frontiers in molecular neuroscience</a:t>
            </a:r>
            <a:r>
              <a:rPr lang="en" sz="1600" dirty="0">
                <a:solidFill>
                  <a:srgbClr val="000000"/>
                </a:solidFill>
                <a:highlight>
                  <a:srgbClr val="FFFFFF"/>
                </a:highlight>
              </a:rPr>
              <a:t>, </a:t>
            </a:r>
            <a:r>
              <a:rPr lang="en" sz="1600" i="1" dirty="0">
                <a:solidFill>
                  <a:srgbClr val="000000"/>
                </a:solidFill>
                <a:highlight>
                  <a:srgbClr val="FFFFFF"/>
                </a:highlight>
              </a:rPr>
              <a:t>8</a:t>
            </a:r>
            <a:r>
              <a:rPr lang="en" sz="1600" dirty="0">
                <a:solidFill>
                  <a:srgbClr val="000000"/>
                </a:solidFill>
                <a:highlight>
                  <a:srgbClr val="FFFFFF"/>
                </a:highlight>
              </a:rPr>
              <a:t>, 78.</a:t>
            </a:r>
            <a:endParaRPr sz="1600" dirty="0">
              <a:solidFill>
                <a:srgbClr val="000000"/>
              </a:solidFill>
              <a:highlight>
                <a:srgbClr val="FFFFFF"/>
              </a:highlight>
            </a:endParaRPr>
          </a:p>
          <a:p>
            <a:pPr marL="0" indent="0">
              <a:spcBef>
                <a:spcPts val="1600"/>
              </a:spcBef>
              <a:buClr>
                <a:schemeClr val="dk1"/>
              </a:buClr>
              <a:buSzPts val="1100"/>
              <a:buNone/>
            </a:pPr>
            <a:r>
              <a:rPr lang="en" sz="1600" dirty="0">
                <a:solidFill>
                  <a:srgbClr val="000000"/>
                </a:solidFill>
                <a:highlight>
                  <a:srgbClr val="FFFFFF"/>
                </a:highlight>
              </a:rPr>
              <a:t>The University of Queensland. Long-term synaptic plasticity. </a:t>
            </a:r>
            <a:r>
              <a:rPr lang="en" sz="1600" i="1" dirty="0">
                <a:solidFill>
                  <a:srgbClr val="000000"/>
                </a:solidFill>
                <a:highlight>
                  <a:srgbClr val="FFFFFF"/>
                </a:highlight>
              </a:rPr>
              <a:t>Queensland Brain Institute</a:t>
            </a:r>
            <a:r>
              <a:rPr lang="en" sz="1600" dirty="0">
                <a:solidFill>
                  <a:srgbClr val="000000"/>
                </a:solidFill>
                <a:highlight>
                  <a:srgbClr val="FFFFFF"/>
                </a:highlight>
              </a:rPr>
              <a:t>. https://qbi.uq.edu.au/brain-basics/brain/brain-physiology/long-term-synaptic-plasticity</a:t>
            </a:r>
            <a:endParaRPr sz="1600" dirty="0">
              <a:solidFill>
                <a:srgbClr val="000000"/>
              </a:solidFill>
              <a:highlight>
                <a:srgbClr val="FFFFFF"/>
              </a:highlight>
            </a:endParaRPr>
          </a:p>
          <a:p>
            <a:pPr marL="0" indent="0">
              <a:spcBef>
                <a:spcPts val="1600"/>
              </a:spcBef>
              <a:buClr>
                <a:schemeClr val="dk1"/>
              </a:buClr>
              <a:buSzPts val="1100"/>
              <a:buNone/>
            </a:pPr>
            <a:r>
              <a:rPr lang="en" sz="1600" dirty="0">
                <a:solidFill>
                  <a:srgbClr val="000000"/>
                </a:solidFill>
                <a:highlight>
                  <a:srgbClr val="FFFFFF"/>
                </a:highlight>
              </a:rPr>
              <a:t>Sullivan, K. E., Kendrick, R. M., &amp; Cembrowski, M. S. (2020). Elucidating memory in the brain via single‐cell transcriptomics. </a:t>
            </a:r>
            <a:r>
              <a:rPr lang="en" sz="1600" i="1" dirty="0">
                <a:solidFill>
                  <a:srgbClr val="000000"/>
                </a:solidFill>
                <a:highlight>
                  <a:srgbClr val="FFFFFF"/>
                </a:highlight>
              </a:rPr>
              <a:t>Journal of Neurochemistry</a:t>
            </a:r>
            <a:r>
              <a:rPr lang="en" sz="1600" dirty="0">
                <a:solidFill>
                  <a:srgbClr val="000000"/>
                </a:solidFill>
                <a:highlight>
                  <a:srgbClr val="FFFFFF"/>
                </a:highlight>
              </a:rPr>
              <a:t>.</a:t>
            </a:r>
            <a:endParaRPr sz="1600" dirty="0">
              <a:solidFill>
                <a:srgbClr val="000000"/>
              </a:solidFill>
              <a:highlight>
                <a:srgbClr val="FFFFFF"/>
              </a:highlight>
            </a:endParaRPr>
          </a:p>
          <a:p>
            <a:pPr marL="0" indent="0">
              <a:spcBef>
                <a:spcPts val="1600"/>
              </a:spcBef>
              <a:spcAft>
                <a:spcPts val="1600"/>
              </a:spcAft>
              <a:buClr>
                <a:schemeClr val="dk1"/>
              </a:buClr>
              <a:buSzPts val="1100"/>
              <a:buNone/>
            </a:pPr>
            <a:r>
              <a:rPr lang="en" sz="1600" dirty="0">
                <a:solidFill>
                  <a:srgbClr val="000000"/>
                </a:solidFill>
                <a:highlight>
                  <a:srgbClr val="FFFFFF"/>
                </a:highlight>
              </a:rPr>
              <a:t>Rao-Ruiz, P., Couey, J. J., Marcelo, I. M., Bouwkamp, C. G., Slump, D. E., Matos, M. R., ... &amp; Kushner, S. A. (2019). Engram-specific transcriptome profiling of contextual memory consolidation. </a:t>
            </a:r>
            <a:r>
              <a:rPr lang="en" sz="1600" i="1" dirty="0">
                <a:solidFill>
                  <a:srgbClr val="000000"/>
                </a:solidFill>
                <a:highlight>
                  <a:srgbClr val="FFFFFF"/>
                </a:highlight>
              </a:rPr>
              <a:t>Nature communications</a:t>
            </a:r>
            <a:r>
              <a:rPr lang="en" sz="1600" dirty="0">
                <a:solidFill>
                  <a:srgbClr val="000000"/>
                </a:solidFill>
                <a:highlight>
                  <a:srgbClr val="FFFFFF"/>
                </a:highlight>
              </a:rPr>
              <a:t>, </a:t>
            </a:r>
            <a:r>
              <a:rPr lang="en" sz="1600" i="1" dirty="0">
                <a:solidFill>
                  <a:srgbClr val="000000"/>
                </a:solidFill>
                <a:highlight>
                  <a:srgbClr val="FFFFFF"/>
                </a:highlight>
              </a:rPr>
              <a:t>10</a:t>
            </a:r>
            <a:r>
              <a:rPr lang="en" sz="1600" dirty="0">
                <a:solidFill>
                  <a:srgbClr val="000000"/>
                </a:solidFill>
                <a:highlight>
                  <a:srgbClr val="FFFFFF"/>
                </a:highlight>
              </a:rPr>
              <a:t>(1), 1-14.</a:t>
            </a:r>
            <a:endParaRPr sz="1600" dirty="0">
              <a:solidFill>
                <a:srgbClr val="000000"/>
              </a:solidFill>
              <a:highlight>
                <a:srgbClr val="FFFFFF"/>
              </a:highlight>
            </a:endParaRPr>
          </a:p>
        </p:txBody>
      </p:sp>
      <p:sp>
        <p:nvSpPr>
          <p:cNvPr id="247" name="Google Shape;247;p3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392C-3B42-49A8-8463-28874EEA0951}"/>
              </a:ext>
            </a:extLst>
          </p:cNvPr>
          <p:cNvSpPr>
            <a:spLocks noGrp="1"/>
          </p:cNvSpPr>
          <p:nvPr>
            <p:ph type="title"/>
          </p:nvPr>
        </p:nvSpPr>
        <p:spPr/>
        <p:txBody>
          <a:bodyPr>
            <a:normAutofit fontScale="90000"/>
          </a:bodyPr>
          <a:lstStyle/>
          <a:p>
            <a:endParaRPr lang="en-CA" dirty="0"/>
          </a:p>
        </p:txBody>
      </p:sp>
      <p:sp>
        <p:nvSpPr>
          <p:cNvPr id="3" name="Text Placeholder 2">
            <a:extLst>
              <a:ext uri="{FF2B5EF4-FFF2-40B4-BE49-F238E27FC236}">
                <a16:creationId xmlns:a16="http://schemas.microsoft.com/office/drawing/2014/main" id="{D59D9506-7C99-49CA-AFE5-0FA2DFB4D9B1}"/>
              </a:ext>
            </a:extLst>
          </p:cNvPr>
          <p:cNvSpPr>
            <a:spLocks noGrp="1"/>
          </p:cNvSpPr>
          <p:nvPr>
            <p:ph type="body" idx="1"/>
          </p:nvPr>
        </p:nvSpPr>
        <p:spPr/>
        <p:txBody>
          <a:bodyPr/>
          <a:lstStyle/>
          <a:p>
            <a:pPr marL="152396" indent="0">
              <a:buNone/>
            </a:pPr>
            <a:r>
              <a:rPr lang="en-CA" dirty="0"/>
              <a:t>EXTRA MATERIAL</a:t>
            </a:r>
          </a:p>
        </p:txBody>
      </p:sp>
    </p:spTree>
    <p:extLst>
      <p:ext uri="{BB962C8B-B14F-4D97-AF65-F5344CB8AC3E}">
        <p14:creationId xmlns:p14="http://schemas.microsoft.com/office/powerpoint/2010/main" val="1324139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Hebbian Plasticity</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640287" y="1830065"/>
            <a:ext cx="4909457" cy="4247317"/>
          </a:xfrm>
          <a:prstGeom prst="rect">
            <a:avLst/>
          </a:prstGeom>
          <a:noFill/>
        </p:spPr>
        <p:txBody>
          <a:bodyPr wrap="square" rtlCol="0">
            <a:spAutoFit/>
          </a:bodyPr>
          <a:lstStyle/>
          <a:p>
            <a:r>
              <a:rPr lang="en-US" b="1" dirty="0"/>
              <a:t>NOTE: Keep this slide for when you have specific proteins you want to talk about.</a:t>
            </a:r>
          </a:p>
          <a:p>
            <a:endParaRPr lang="en-US" b="1" dirty="0"/>
          </a:p>
          <a:p>
            <a:endParaRPr lang="en-US" b="1" dirty="0"/>
          </a:p>
          <a:p>
            <a:r>
              <a:rPr lang="en" sz="1800" b="1" dirty="0">
                <a:solidFill>
                  <a:srgbClr val="000000"/>
                </a:solidFill>
              </a:rPr>
              <a:t>Coactivation of neurons results in strengthening of memories as postulate by Donald Hebb postulated in </a:t>
            </a:r>
            <a:r>
              <a:rPr lang="en" sz="1800" b="1" i="1" dirty="0">
                <a:solidFill>
                  <a:srgbClr val="000000"/>
                </a:solidFill>
              </a:rPr>
              <a:t>The Organization of Behaviour</a:t>
            </a:r>
            <a:r>
              <a:rPr lang="en" sz="1800" b="1" dirty="0">
                <a:solidFill>
                  <a:srgbClr val="000000"/>
                </a:solidFill>
              </a:rPr>
              <a:t> (1949) coactivated neurons drives forming groups of strongly connected neurons called </a:t>
            </a:r>
            <a:r>
              <a:rPr lang="en" sz="1800" b="1" i="1" u="sng" dirty="0">
                <a:solidFill>
                  <a:srgbClr val="000000"/>
                </a:solidFill>
              </a:rPr>
              <a:t>engrams</a:t>
            </a:r>
            <a:r>
              <a:rPr lang="en" sz="1800" b="1" i="1" dirty="0">
                <a:solidFill>
                  <a:srgbClr val="000000"/>
                </a:solidFill>
              </a:rPr>
              <a:t>.</a:t>
            </a:r>
          </a:p>
          <a:p>
            <a:pPr algn="ctr"/>
            <a:endParaRPr lang="en-US" b="1" dirty="0"/>
          </a:p>
          <a:p>
            <a:pPr algn="ctr"/>
            <a:endParaRPr lang="en-US" b="1" dirty="0"/>
          </a:p>
          <a:p>
            <a:pPr algn="ctr"/>
            <a:br>
              <a:rPr lang="en-US" b="1" dirty="0"/>
            </a:br>
            <a:r>
              <a:rPr lang="en-US" b="1" dirty="0"/>
              <a:t>“Neurons that fire together wire together.”</a:t>
            </a:r>
            <a:br>
              <a:rPr lang="en-US" b="1" dirty="0"/>
            </a:br>
            <a:br>
              <a:rPr lang="en-US" dirty="0"/>
            </a:br>
            <a:endParaRPr lang="en-GB" dirty="0"/>
          </a:p>
        </p:txBody>
      </p:sp>
      <p:sp>
        <p:nvSpPr>
          <p:cNvPr id="10" name="Google Shape;71;p15">
            <a:extLst>
              <a:ext uri="{FF2B5EF4-FFF2-40B4-BE49-F238E27FC236}">
                <a16:creationId xmlns:a16="http://schemas.microsoft.com/office/drawing/2014/main" id="{6408A85F-FD3F-4357-99EB-74BCE5F03326}"/>
              </a:ext>
            </a:extLst>
          </p:cNvPr>
          <p:cNvSpPr txBox="1"/>
          <p:nvPr/>
        </p:nvSpPr>
        <p:spPr>
          <a:xfrm>
            <a:off x="2467441" y="6419330"/>
            <a:ext cx="1708400" cy="410393"/>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(Hawk, 2011)</a:t>
            </a:r>
            <a:endParaRPr sz="1067" dirty="0"/>
          </a:p>
        </p:txBody>
      </p:sp>
      <p:pic>
        <p:nvPicPr>
          <p:cNvPr id="1026" name="Picture 2">
            <a:extLst>
              <a:ext uri="{FF2B5EF4-FFF2-40B4-BE49-F238E27FC236}">
                <a16:creationId xmlns:a16="http://schemas.microsoft.com/office/drawing/2014/main" id="{48D5C286-18DF-439F-8932-B81409953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77" y="900214"/>
            <a:ext cx="4581377" cy="551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24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86DAD7A-274B-44D7-9D4E-212F45112D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descr="Graphical user interface, text&#10;&#10;Description automatically generated">
            <a:extLst>
              <a:ext uri="{FF2B5EF4-FFF2-40B4-BE49-F238E27FC236}">
                <a16:creationId xmlns:a16="http://schemas.microsoft.com/office/drawing/2014/main" id="{8393CA11-D3DB-4015-8CEE-05A163ABA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412" y="709612"/>
            <a:ext cx="8639175" cy="5438775"/>
          </a:xfrm>
          <a:prstGeom prst="rect">
            <a:avLst/>
          </a:prstGeom>
        </p:spPr>
      </p:pic>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Studies of Sequencing Engram Labelled Cells</a:t>
            </a:r>
            <a:endParaRPr lang="en-GB" sz="2400" b="1" dirty="0">
              <a:solidFill>
                <a:srgbClr val="7030A0"/>
              </a:solidFill>
            </a:endParaRPr>
          </a:p>
        </p:txBody>
      </p:sp>
      <p:sp>
        <p:nvSpPr>
          <p:cNvPr id="8" name="TextBox 7">
            <a:extLst>
              <a:ext uri="{FF2B5EF4-FFF2-40B4-BE49-F238E27FC236}">
                <a16:creationId xmlns:a16="http://schemas.microsoft.com/office/drawing/2014/main" id="{F3AB5E80-9B82-401C-A8F1-F6A3E4462157}"/>
              </a:ext>
            </a:extLst>
          </p:cNvPr>
          <p:cNvSpPr txBox="1"/>
          <p:nvPr/>
        </p:nvSpPr>
        <p:spPr>
          <a:xfrm>
            <a:off x="1776412" y="6254919"/>
            <a:ext cx="8255355" cy="430887"/>
          </a:xfrm>
          <a:prstGeom prst="rect">
            <a:avLst/>
          </a:prstGeom>
          <a:noFill/>
        </p:spPr>
        <p:txBody>
          <a:bodyPr wrap="square" rtlCol="0">
            <a:spAutoFit/>
          </a:bodyPr>
          <a:lstStyle/>
          <a:p>
            <a:r>
              <a:rPr lang="en-CA" sz="1100" b="1" i="0" u="none" strike="noStrike" dirty="0">
                <a:solidFill>
                  <a:srgbClr val="222222"/>
                </a:solidFill>
                <a:effectLst/>
                <a:latin typeface="Arial" panose="020B0604020202020204" pitchFamily="34" charset="0"/>
              </a:rPr>
              <a:t>From:  Fuentes-Ramos, M., </a:t>
            </a:r>
            <a:r>
              <a:rPr lang="en-CA" sz="1100" b="1" i="0" u="none" strike="noStrike" dirty="0" err="1">
                <a:solidFill>
                  <a:srgbClr val="222222"/>
                </a:solidFill>
                <a:effectLst/>
                <a:latin typeface="Arial" panose="020B0604020202020204" pitchFamily="34" charset="0"/>
              </a:rPr>
              <a:t>Alaiz-Noya</a:t>
            </a:r>
            <a:r>
              <a:rPr lang="en-CA" sz="1100" b="1" i="0" u="none" strike="noStrike" dirty="0">
                <a:solidFill>
                  <a:srgbClr val="222222"/>
                </a:solidFill>
                <a:effectLst/>
                <a:latin typeface="Arial" panose="020B0604020202020204" pitchFamily="34" charset="0"/>
              </a:rPr>
              <a:t>, M., &amp; Barco, A. (2021). Transcriptome and epigenome analysis of engram cells: Next-generation sequencing technologies in memory research. </a:t>
            </a:r>
            <a:r>
              <a:rPr lang="en-CA" sz="1100" b="1" i="1" u="none" strike="noStrike" dirty="0">
                <a:solidFill>
                  <a:srgbClr val="222222"/>
                </a:solidFill>
                <a:effectLst/>
                <a:latin typeface="Arial" panose="020B0604020202020204" pitchFamily="34" charset="0"/>
              </a:rPr>
              <a:t>Neuroscience &amp; Biobehavioral Reviews</a:t>
            </a:r>
            <a:endParaRPr lang="en-CA" sz="1100" b="1" dirty="0"/>
          </a:p>
        </p:txBody>
      </p:sp>
    </p:spTree>
    <p:extLst>
      <p:ext uri="{BB962C8B-B14F-4D97-AF65-F5344CB8AC3E}">
        <p14:creationId xmlns:p14="http://schemas.microsoft.com/office/powerpoint/2010/main" val="2673368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Hebbian Plasticity</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640287" y="1830065"/>
            <a:ext cx="4909457" cy="3416320"/>
          </a:xfrm>
          <a:prstGeom prst="rect">
            <a:avLst/>
          </a:prstGeom>
          <a:noFill/>
        </p:spPr>
        <p:txBody>
          <a:bodyPr wrap="square" rtlCol="0">
            <a:spAutoFit/>
          </a:bodyPr>
          <a:lstStyle/>
          <a:p>
            <a:endParaRPr lang="en-US" b="1" dirty="0"/>
          </a:p>
          <a:p>
            <a:r>
              <a:rPr lang="en" sz="1800" b="1" dirty="0">
                <a:solidFill>
                  <a:srgbClr val="000000"/>
                </a:solidFill>
              </a:rPr>
              <a:t>Coactivation of neurons results in strengthening of memories as postulate by Donald Hebb postulated in </a:t>
            </a:r>
            <a:r>
              <a:rPr lang="en" sz="1800" b="1" i="1" dirty="0">
                <a:solidFill>
                  <a:srgbClr val="000000"/>
                </a:solidFill>
              </a:rPr>
              <a:t>The Organization of Behaviour</a:t>
            </a:r>
            <a:r>
              <a:rPr lang="en" sz="1800" b="1" dirty="0">
                <a:solidFill>
                  <a:srgbClr val="000000"/>
                </a:solidFill>
              </a:rPr>
              <a:t> (1949) coactivated neurons drives forming groups of strongly connected neurons called </a:t>
            </a:r>
            <a:r>
              <a:rPr lang="en" sz="1800" b="1" i="1" u="sng" dirty="0">
                <a:solidFill>
                  <a:srgbClr val="000000"/>
                </a:solidFill>
              </a:rPr>
              <a:t>engrams</a:t>
            </a:r>
          </a:p>
          <a:p>
            <a:pPr algn="ctr"/>
            <a:endParaRPr lang="en-US" b="1" dirty="0"/>
          </a:p>
          <a:p>
            <a:pPr algn="ctr"/>
            <a:endParaRPr lang="en-US" b="1" dirty="0"/>
          </a:p>
          <a:p>
            <a:pPr algn="ctr"/>
            <a:br>
              <a:rPr lang="en-US" b="1" dirty="0"/>
            </a:br>
            <a:r>
              <a:rPr lang="en-US" b="1" dirty="0"/>
              <a:t>“Neurons that fire together wire together.”</a:t>
            </a:r>
            <a:br>
              <a:rPr lang="en-US" b="1" dirty="0"/>
            </a:br>
            <a:br>
              <a:rPr lang="en-US" dirty="0"/>
            </a:br>
            <a:endParaRPr lang="en-GB" dirty="0"/>
          </a:p>
        </p:txBody>
      </p:sp>
      <p:pic>
        <p:nvPicPr>
          <p:cNvPr id="8" name="Google Shape;68;p15">
            <a:extLst>
              <a:ext uri="{FF2B5EF4-FFF2-40B4-BE49-F238E27FC236}">
                <a16:creationId xmlns:a16="http://schemas.microsoft.com/office/drawing/2014/main" id="{45D08073-AA24-4B62-8FD3-22EC5F50D88B}"/>
              </a:ext>
            </a:extLst>
          </p:cNvPr>
          <p:cNvPicPr preferRelativeResize="0"/>
          <p:nvPr/>
        </p:nvPicPr>
        <p:blipFill>
          <a:blip r:embed="rId2">
            <a:alphaModFix/>
          </a:blip>
          <a:stretch>
            <a:fillRect/>
          </a:stretch>
        </p:blipFill>
        <p:spPr>
          <a:xfrm>
            <a:off x="1456193" y="3248769"/>
            <a:ext cx="3730896" cy="3223053"/>
          </a:xfrm>
          <a:prstGeom prst="rect">
            <a:avLst/>
          </a:prstGeom>
          <a:noFill/>
          <a:ln w="9525" cap="flat" cmpd="sng">
            <a:solidFill>
              <a:schemeClr val="dk2"/>
            </a:solidFill>
            <a:prstDash val="solid"/>
            <a:round/>
            <a:headEnd type="none" w="sm" len="sm"/>
            <a:tailEnd type="none" w="sm" len="sm"/>
          </a:ln>
        </p:spPr>
      </p:pic>
      <p:pic>
        <p:nvPicPr>
          <p:cNvPr id="9" name="Google Shape;72;p15">
            <a:extLst>
              <a:ext uri="{FF2B5EF4-FFF2-40B4-BE49-F238E27FC236}">
                <a16:creationId xmlns:a16="http://schemas.microsoft.com/office/drawing/2014/main" id="{DA07D12A-3BFF-42BE-ADA7-D8C89BBDF0DE}"/>
              </a:ext>
            </a:extLst>
          </p:cNvPr>
          <p:cNvPicPr preferRelativeResize="0"/>
          <p:nvPr/>
        </p:nvPicPr>
        <p:blipFill>
          <a:blip r:embed="rId3">
            <a:alphaModFix/>
          </a:blip>
          <a:stretch>
            <a:fillRect/>
          </a:stretch>
        </p:blipFill>
        <p:spPr>
          <a:xfrm>
            <a:off x="642256" y="807868"/>
            <a:ext cx="5358799" cy="2176356"/>
          </a:xfrm>
          <a:prstGeom prst="rect">
            <a:avLst/>
          </a:prstGeom>
          <a:noFill/>
          <a:ln>
            <a:noFill/>
          </a:ln>
        </p:spPr>
      </p:pic>
      <p:sp>
        <p:nvSpPr>
          <p:cNvPr id="10" name="Google Shape;71;p15">
            <a:extLst>
              <a:ext uri="{FF2B5EF4-FFF2-40B4-BE49-F238E27FC236}">
                <a16:creationId xmlns:a16="http://schemas.microsoft.com/office/drawing/2014/main" id="{6408A85F-FD3F-4357-99EB-74BCE5F03326}"/>
              </a:ext>
            </a:extLst>
          </p:cNvPr>
          <p:cNvSpPr txBox="1"/>
          <p:nvPr/>
        </p:nvSpPr>
        <p:spPr>
          <a:xfrm>
            <a:off x="2467441" y="6419330"/>
            <a:ext cx="1708400" cy="410393"/>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Minatohara et al. (2016)</a:t>
            </a:r>
            <a:endParaRPr sz="1067" dirty="0"/>
          </a:p>
        </p:txBody>
      </p:sp>
    </p:spTree>
    <p:extLst>
      <p:ext uri="{BB962C8B-B14F-4D97-AF65-F5344CB8AC3E}">
        <p14:creationId xmlns:p14="http://schemas.microsoft.com/office/powerpoint/2010/main" val="3532452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Hebbian Plasticity</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640287" y="1830065"/>
            <a:ext cx="4909457" cy="3970318"/>
          </a:xfrm>
          <a:prstGeom prst="rect">
            <a:avLst/>
          </a:prstGeom>
          <a:noFill/>
        </p:spPr>
        <p:txBody>
          <a:bodyPr wrap="square" rtlCol="0">
            <a:spAutoFit/>
          </a:bodyPr>
          <a:lstStyle/>
          <a:p>
            <a:endParaRPr lang="en-US" b="1" dirty="0"/>
          </a:p>
          <a:p>
            <a:r>
              <a:rPr lang="en" sz="1800" b="1" dirty="0">
                <a:solidFill>
                  <a:srgbClr val="000000"/>
                </a:solidFill>
              </a:rPr>
              <a:t>Coactivation of neurons results in strengthening of memories as postulate by Donald Hebb postulated in </a:t>
            </a:r>
            <a:r>
              <a:rPr lang="en" sz="1800" b="1" i="1" dirty="0">
                <a:solidFill>
                  <a:srgbClr val="000000"/>
                </a:solidFill>
              </a:rPr>
              <a:t>The Organization of Behaviour</a:t>
            </a:r>
            <a:r>
              <a:rPr lang="en" sz="1800" b="1" dirty="0">
                <a:solidFill>
                  <a:srgbClr val="000000"/>
                </a:solidFill>
              </a:rPr>
              <a:t> (1949) coactivated neurons drives forming groups of strongly connected neurons called </a:t>
            </a:r>
            <a:r>
              <a:rPr lang="en" sz="1800" b="1" i="1" u="sng" dirty="0">
                <a:solidFill>
                  <a:srgbClr val="000000"/>
                </a:solidFill>
              </a:rPr>
              <a:t>engrams</a:t>
            </a:r>
          </a:p>
          <a:p>
            <a:pPr algn="ctr"/>
            <a:endParaRPr lang="en-US" b="1" dirty="0"/>
          </a:p>
          <a:p>
            <a:pPr algn="ctr"/>
            <a:endParaRPr lang="en-US" b="1" dirty="0"/>
          </a:p>
          <a:p>
            <a:pPr algn="ctr"/>
            <a:endParaRPr lang="en-US" b="1" dirty="0"/>
          </a:p>
          <a:p>
            <a:pPr algn="ctr"/>
            <a:r>
              <a:rPr lang="en-US" b="1" dirty="0"/>
              <a:t>Long Term Potentiation and Long Term Depression are well accepted neural correlates of memory.</a:t>
            </a:r>
            <a:br>
              <a:rPr lang="en-US" b="1" dirty="0"/>
            </a:br>
            <a:br>
              <a:rPr lang="en-US" dirty="0"/>
            </a:br>
            <a:endParaRPr lang="en-GB" dirty="0"/>
          </a:p>
        </p:txBody>
      </p:sp>
      <p:sp>
        <p:nvSpPr>
          <p:cNvPr id="10" name="Google Shape;71;p15">
            <a:extLst>
              <a:ext uri="{FF2B5EF4-FFF2-40B4-BE49-F238E27FC236}">
                <a16:creationId xmlns:a16="http://schemas.microsoft.com/office/drawing/2014/main" id="{6408A85F-FD3F-4357-99EB-74BCE5F03326}"/>
              </a:ext>
            </a:extLst>
          </p:cNvPr>
          <p:cNvSpPr txBox="1"/>
          <p:nvPr/>
        </p:nvSpPr>
        <p:spPr>
          <a:xfrm>
            <a:off x="2423052" y="5629217"/>
            <a:ext cx="1708400" cy="574604"/>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Fig 1 Citri and Melenka (2008)</a:t>
            </a:r>
            <a:endParaRPr sz="1067" dirty="0"/>
          </a:p>
        </p:txBody>
      </p:sp>
      <p:pic>
        <p:nvPicPr>
          <p:cNvPr id="9218" name="Picture 2" descr="figure 1">
            <a:extLst>
              <a:ext uri="{FF2B5EF4-FFF2-40B4-BE49-F238E27FC236}">
                <a16:creationId xmlns:a16="http://schemas.microsoft.com/office/drawing/2014/main" id="{09AB599C-F195-4F8A-B0B8-237B913FB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02" y="1029808"/>
            <a:ext cx="6004285" cy="441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616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Immediate Early Genes (IEGs)</a:t>
            </a:r>
          </a:p>
        </p:txBody>
      </p:sp>
      <p:sp>
        <p:nvSpPr>
          <p:cNvPr id="5" name="Google Shape;79;p16">
            <a:extLst>
              <a:ext uri="{FF2B5EF4-FFF2-40B4-BE49-F238E27FC236}">
                <a16:creationId xmlns:a16="http://schemas.microsoft.com/office/drawing/2014/main" id="{A44159CA-7B7E-45C8-A2FF-6AC9FD72393D}"/>
              </a:ext>
            </a:extLst>
          </p:cNvPr>
          <p:cNvSpPr txBox="1">
            <a:spLocks noGrp="1"/>
          </p:cNvSpPr>
          <p:nvPr>
            <p:ph type="body" idx="1"/>
          </p:nvPr>
        </p:nvSpPr>
        <p:spPr>
          <a:xfrm>
            <a:off x="6640287" y="1886245"/>
            <a:ext cx="4835600" cy="3507200"/>
          </a:xfrm>
          <a:prstGeom prst="rect">
            <a:avLst/>
          </a:prstGeom>
        </p:spPr>
        <p:txBody>
          <a:bodyPr spcFirstLastPara="1" vert="horz" wrap="square" lIns="121900" tIns="121900" rIns="121900" bIns="121900" rtlCol="0" anchor="t" anchorCtr="0">
            <a:noAutofit/>
          </a:bodyPr>
          <a:lstStyle/>
          <a:p>
            <a:pPr marL="169329" indent="0" algn="ctr">
              <a:buClr>
                <a:schemeClr val="dk1"/>
              </a:buClr>
              <a:buSzPts val="1600"/>
              <a:buNone/>
            </a:pPr>
            <a:r>
              <a:rPr lang="en-CA" sz="1800" b="1" dirty="0">
                <a:solidFill>
                  <a:schemeClr val="dk1"/>
                </a:solidFill>
              </a:rPr>
              <a:t>IEGs:  Produced within minutes of a sustained event, many are induced by CREB from activated synapses.  Some are tied to specific modulatory neurotransmitters (such as D1 or serotonin receptors).</a:t>
            </a:r>
          </a:p>
          <a:p>
            <a:pPr marL="169329" indent="0" algn="ctr">
              <a:buClr>
                <a:schemeClr val="dk1"/>
              </a:buClr>
              <a:buSzPts val="1600"/>
              <a:buNone/>
            </a:pPr>
            <a:endParaRPr lang="en-CA" sz="1800" b="1" dirty="0">
              <a:solidFill>
                <a:schemeClr val="dk1"/>
              </a:solidFill>
            </a:endParaRPr>
          </a:p>
          <a:p>
            <a:pPr marL="169329" indent="0" algn="ctr">
              <a:buClr>
                <a:schemeClr val="dk1"/>
              </a:buClr>
              <a:buSzPts val="1600"/>
              <a:buNone/>
            </a:pPr>
            <a:endParaRPr lang="en-CA" sz="1800" b="1" dirty="0">
              <a:solidFill>
                <a:schemeClr val="dk1"/>
              </a:solidFill>
            </a:endParaRPr>
          </a:p>
          <a:p>
            <a:pPr marL="169329" indent="0" algn="ctr">
              <a:buClr>
                <a:schemeClr val="dk1"/>
              </a:buClr>
              <a:buSzPts val="1600"/>
              <a:buNone/>
            </a:pPr>
            <a:r>
              <a:rPr lang="en-CA" sz="1800" b="1" dirty="0">
                <a:solidFill>
                  <a:schemeClr val="dk1"/>
                </a:solidFill>
              </a:rPr>
              <a:t>Examples include erg-1, c-</a:t>
            </a:r>
            <a:r>
              <a:rPr lang="en-CA" sz="1800" b="1" dirty="0" err="1">
                <a:solidFill>
                  <a:schemeClr val="dk1"/>
                </a:solidFill>
              </a:rPr>
              <a:t>fos</a:t>
            </a:r>
            <a:r>
              <a:rPr lang="en-CA" sz="1800" b="1" dirty="0">
                <a:solidFill>
                  <a:schemeClr val="dk1"/>
                </a:solidFill>
              </a:rPr>
              <a:t>, homer1, BDNF.  Their expression changes over time after the initial learning event.</a:t>
            </a:r>
          </a:p>
        </p:txBody>
      </p:sp>
      <p:pic>
        <p:nvPicPr>
          <p:cNvPr id="8" name="Google Shape;80;p16">
            <a:extLst>
              <a:ext uri="{FF2B5EF4-FFF2-40B4-BE49-F238E27FC236}">
                <a16:creationId xmlns:a16="http://schemas.microsoft.com/office/drawing/2014/main" id="{0E3A6564-0A82-4CA7-B1EB-E4AC1E964DD8}"/>
              </a:ext>
            </a:extLst>
          </p:cNvPr>
          <p:cNvPicPr preferRelativeResize="0"/>
          <p:nvPr/>
        </p:nvPicPr>
        <p:blipFill rotWithShape="1">
          <a:blip r:embed="rId2">
            <a:alphaModFix/>
          </a:blip>
          <a:srcRect l="1614" t="4454" r="2268" b="35754"/>
          <a:stretch/>
        </p:blipFill>
        <p:spPr>
          <a:xfrm>
            <a:off x="508136" y="807868"/>
            <a:ext cx="5573981" cy="2621126"/>
          </a:xfrm>
          <a:prstGeom prst="rect">
            <a:avLst/>
          </a:prstGeom>
          <a:noFill/>
          <a:ln w="9525" cap="flat" cmpd="sng">
            <a:solidFill>
              <a:schemeClr val="dk2"/>
            </a:solidFill>
            <a:prstDash val="solid"/>
            <a:round/>
            <a:headEnd type="none" w="sm" len="sm"/>
            <a:tailEnd type="none" w="sm" len="sm"/>
          </a:ln>
        </p:spPr>
      </p:pic>
      <p:pic>
        <p:nvPicPr>
          <p:cNvPr id="9" name="Google Shape;81;p16">
            <a:extLst>
              <a:ext uri="{FF2B5EF4-FFF2-40B4-BE49-F238E27FC236}">
                <a16:creationId xmlns:a16="http://schemas.microsoft.com/office/drawing/2014/main" id="{BBDD3F18-5AB3-426D-A9DD-E23D31EBB850}"/>
              </a:ext>
            </a:extLst>
          </p:cNvPr>
          <p:cNvPicPr preferRelativeResize="0"/>
          <p:nvPr/>
        </p:nvPicPr>
        <p:blipFill>
          <a:blip r:embed="rId3">
            <a:alphaModFix/>
          </a:blip>
          <a:stretch>
            <a:fillRect/>
          </a:stretch>
        </p:blipFill>
        <p:spPr>
          <a:xfrm>
            <a:off x="311253" y="3723581"/>
            <a:ext cx="5947504" cy="2621126"/>
          </a:xfrm>
          <a:prstGeom prst="rect">
            <a:avLst/>
          </a:prstGeom>
          <a:noFill/>
          <a:ln w="9525" cap="flat" cmpd="sng">
            <a:solidFill>
              <a:schemeClr val="dk2"/>
            </a:solidFill>
            <a:prstDash val="solid"/>
            <a:round/>
            <a:headEnd type="none" w="sm" len="sm"/>
            <a:tailEnd type="none" w="sm" len="sm"/>
          </a:ln>
        </p:spPr>
      </p:pic>
      <p:sp>
        <p:nvSpPr>
          <p:cNvPr id="10" name="Google Shape;82;p16">
            <a:extLst>
              <a:ext uri="{FF2B5EF4-FFF2-40B4-BE49-F238E27FC236}">
                <a16:creationId xmlns:a16="http://schemas.microsoft.com/office/drawing/2014/main" id="{86E943EC-1AC4-434F-AF84-E16C2010B133}"/>
              </a:ext>
            </a:extLst>
          </p:cNvPr>
          <p:cNvSpPr txBox="1"/>
          <p:nvPr/>
        </p:nvSpPr>
        <p:spPr>
          <a:xfrm>
            <a:off x="2624797" y="6356016"/>
            <a:ext cx="1572800" cy="410393"/>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Sullivan et al. (2020)</a:t>
            </a:r>
            <a:endParaRPr sz="1067" dirty="0"/>
          </a:p>
        </p:txBody>
      </p:sp>
      <p:pic>
        <p:nvPicPr>
          <p:cNvPr id="14" name="Picture 13">
            <a:extLst>
              <a:ext uri="{FF2B5EF4-FFF2-40B4-BE49-F238E27FC236}">
                <a16:creationId xmlns:a16="http://schemas.microsoft.com/office/drawing/2014/main" id="{1055727B-5149-457F-89A5-6725D6193074}"/>
              </a:ext>
            </a:extLst>
          </p:cNvPr>
          <p:cNvPicPr>
            <a:picLocks noChangeAspect="1"/>
          </p:cNvPicPr>
          <p:nvPr/>
        </p:nvPicPr>
        <p:blipFill>
          <a:blip r:embed="rId4"/>
          <a:stretch>
            <a:fillRect/>
          </a:stretch>
        </p:blipFill>
        <p:spPr>
          <a:xfrm>
            <a:off x="456676" y="756356"/>
            <a:ext cx="5676900" cy="2724150"/>
          </a:xfrm>
          <a:prstGeom prst="rect">
            <a:avLst/>
          </a:prstGeom>
        </p:spPr>
      </p:pic>
    </p:spTree>
    <p:extLst>
      <p:ext uri="{BB962C8B-B14F-4D97-AF65-F5344CB8AC3E}">
        <p14:creationId xmlns:p14="http://schemas.microsoft.com/office/powerpoint/2010/main" val="408398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Immediate Early Genes and Long Term Memory </a:t>
            </a:r>
          </a:p>
        </p:txBody>
      </p:sp>
      <p:sp>
        <p:nvSpPr>
          <p:cNvPr id="11" name="Google Shape;92;p17">
            <a:extLst>
              <a:ext uri="{FF2B5EF4-FFF2-40B4-BE49-F238E27FC236}">
                <a16:creationId xmlns:a16="http://schemas.microsoft.com/office/drawing/2014/main" id="{F3D4D89F-ADFD-4C9E-B5DA-2EA27326F3B9}"/>
              </a:ext>
            </a:extLst>
          </p:cNvPr>
          <p:cNvSpPr txBox="1"/>
          <p:nvPr/>
        </p:nvSpPr>
        <p:spPr>
          <a:xfrm>
            <a:off x="5193929" y="5520451"/>
            <a:ext cx="1943718" cy="574604"/>
          </a:xfrm>
          <a:prstGeom prst="rect">
            <a:avLst/>
          </a:prstGeom>
          <a:noFill/>
          <a:ln>
            <a:noFill/>
          </a:ln>
        </p:spPr>
        <p:txBody>
          <a:bodyPr spcFirstLastPara="1" wrap="square" lIns="121900" tIns="121900" rIns="121900" bIns="121900" anchor="t" anchorCtr="0">
            <a:spAutoFit/>
          </a:bodyPr>
          <a:lstStyle/>
          <a:p>
            <a:r>
              <a:rPr lang="en-CA" sz="1067" dirty="0" err="1">
                <a:solidFill>
                  <a:srgbClr val="222222"/>
                </a:solidFill>
                <a:highlight>
                  <a:srgbClr val="FFFFFF"/>
                </a:highlight>
              </a:rPr>
              <a:t>Minatohara</a:t>
            </a:r>
            <a:r>
              <a:rPr lang="en-CA" sz="1067" dirty="0">
                <a:solidFill>
                  <a:srgbClr val="222222"/>
                </a:solidFill>
                <a:highlight>
                  <a:srgbClr val="FFFFFF"/>
                </a:highlight>
              </a:rPr>
              <a:t> et al. (2016)</a:t>
            </a:r>
            <a:endParaRPr lang="en-CA" sz="1067" dirty="0"/>
          </a:p>
          <a:p>
            <a:r>
              <a:rPr lang="en" sz="1067" dirty="0">
                <a:solidFill>
                  <a:srgbClr val="222222"/>
                </a:solidFill>
                <a:highlight>
                  <a:srgbClr val="FFFFFF"/>
                </a:highlight>
              </a:rPr>
              <a:t> et al.(2012)</a:t>
            </a:r>
            <a:endParaRPr sz="1067" dirty="0"/>
          </a:p>
        </p:txBody>
      </p:sp>
      <p:pic>
        <p:nvPicPr>
          <p:cNvPr id="9" name="Picture 8">
            <a:extLst>
              <a:ext uri="{FF2B5EF4-FFF2-40B4-BE49-F238E27FC236}">
                <a16:creationId xmlns:a16="http://schemas.microsoft.com/office/drawing/2014/main" id="{92C5CD27-EA86-4AB0-9A5C-F61AA2C2C411}"/>
              </a:ext>
            </a:extLst>
          </p:cNvPr>
          <p:cNvPicPr>
            <a:picLocks noChangeAspect="1"/>
          </p:cNvPicPr>
          <p:nvPr/>
        </p:nvPicPr>
        <p:blipFill>
          <a:blip r:embed="rId2"/>
          <a:stretch>
            <a:fillRect/>
          </a:stretch>
        </p:blipFill>
        <p:spPr>
          <a:xfrm>
            <a:off x="1170018" y="1152526"/>
            <a:ext cx="9531319" cy="4119562"/>
          </a:xfrm>
          <a:prstGeom prst="rect">
            <a:avLst/>
          </a:prstGeom>
        </p:spPr>
      </p:pic>
    </p:spTree>
    <p:extLst>
      <p:ext uri="{BB962C8B-B14F-4D97-AF65-F5344CB8AC3E}">
        <p14:creationId xmlns:p14="http://schemas.microsoft.com/office/powerpoint/2010/main" val="2312704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Immediate Early Genes (IEGs)</a:t>
            </a:r>
          </a:p>
        </p:txBody>
      </p:sp>
      <p:sp>
        <p:nvSpPr>
          <p:cNvPr id="11" name="Google Shape;92;p17">
            <a:extLst>
              <a:ext uri="{FF2B5EF4-FFF2-40B4-BE49-F238E27FC236}">
                <a16:creationId xmlns:a16="http://schemas.microsoft.com/office/drawing/2014/main" id="{F3D4D89F-ADFD-4C9E-B5DA-2EA27326F3B9}"/>
              </a:ext>
            </a:extLst>
          </p:cNvPr>
          <p:cNvSpPr txBox="1"/>
          <p:nvPr/>
        </p:nvSpPr>
        <p:spPr>
          <a:xfrm>
            <a:off x="5193929" y="5520451"/>
            <a:ext cx="1943718" cy="574604"/>
          </a:xfrm>
          <a:prstGeom prst="rect">
            <a:avLst/>
          </a:prstGeom>
          <a:noFill/>
          <a:ln>
            <a:noFill/>
          </a:ln>
        </p:spPr>
        <p:txBody>
          <a:bodyPr spcFirstLastPara="1" wrap="square" lIns="121900" tIns="121900" rIns="121900" bIns="121900" anchor="t" anchorCtr="0">
            <a:spAutoFit/>
          </a:bodyPr>
          <a:lstStyle/>
          <a:p>
            <a:r>
              <a:rPr lang="en-CA" sz="1067" dirty="0" err="1">
                <a:solidFill>
                  <a:srgbClr val="222222"/>
                </a:solidFill>
                <a:highlight>
                  <a:srgbClr val="FFFFFF"/>
                </a:highlight>
              </a:rPr>
              <a:t>Minatohara</a:t>
            </a:r>
            <a:r>
              <a:rPr lang="en-CA" sz="1067" dirty="0">
                <a:solidFill>
                  <a:srgbClr val="222222"/>
                </a:solidFill>
                <a:highlight>
                  <a:srgbClr val="FFFFFF"/>
                </a:highlight>
              </a:rPr>
              <a:t> et al. (2016)</a:t>
            </a:r>
            <a:endParaRPr lang="en-CA" sz="1067" dirty="0"/>
          </a:p>
          <a:p>
            <a:r>
              <a:rPr lang="en" sz="1067" dirty="0">
                <a:solidFill>
                  <a:srgbClr val="222222"/>
                </a:solidFill>
                <a:highlight>
                  <a:srgbClr val="FFFFFF"/>
                </a:highlight>
              </a:rPr>
              <a:t> et al.(2012)</a:t>
            </a:r>
            <a:endParaRPr sz="1067" dirty="0"/>
          </a:p>
        </p:txBody>
      </p:sp>
      <p:pic>
        <p:nvPicPr>
          <p:cNvPr id="9" name="Picture 8">
            <a:extLst>
              <a:ext uri="{FF2B5EF4-FFF2-40B4-BE49-F238E27FC236}">
                <a16:creationId xmlns:a16="http://schemas.microsoft.com/office/drawing/2014/main" id="{92C5CD27-EA86-4AB0-9A5C-F61AA2C2C411}"/>
              </a:ext>
            </a:extLst>
          </p:cNvPr>
          <p:cNvPicPr>
            <a:picLocks noChangeAspect="1"/>
          </p:cNvPicPr>
          <p:nvPr/>
        </p:nvPicPr>
        <p:blipFill>
          <a:blip r:embed="rId2"/>
          <a:stretch>
            <a:fillRect/>
          </a:stretch>
        </p:blipFill>
        <p:spPr>
          <a:xfrm>
            <a:off x="1170018" y="1152526"/>
            <a:ext cx="9531319" cy="4119562"/>
          </a:xfrm>
          <a:prstGeom prst="rect">
            <a:avLst/>
          </a:prstGeom>
        </p:spPr>
      </p:pic>
    </p:spTree>
    <p:extLst>
      <p:ext uri="{BB962C8B-B14F-4D97-AF65-F5344CB8AC3E}">
        <p14:creationId xmlns:p14="http://schemas.microsoft.com/office/powerpoint/2010/main" val="3037750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830997"/>
          </a:xfrm>
          <a:prstGeom prst="rect">
            <a:avLst/>
          </a:prstGeom>
          <a:noFill/>
        </p:spPr>
        <p:txBody>
          <a:bodyPr wrap="square" rtlCol="0">
            <a:spAutoFit/>
          </a:bodyPr>
          <a:lstStyle/>
          <a:p>
            <a:pPr algn="ctr"/>
            <a:r>
              <a:rPr lang="en-US" sz="2400" b="1" dirty="0" err="1">
                <a:solidFill>
                  <a:srgbClr val="7030A0"/>
                </a:solidFill>
              </a:rPr>
              <a:t>Jeager</a:t>
            </a:r>
            <a:r>
              <a:rPr lang="en-US" sz="2400" b="1" dirty="0">
                <a:solidFill>
                  <a:srgbClr val="7030A0"/>
                </a:solidFill>
              </a:rPr>
              <a:t> et al. (2018) Novel Environment Exploration followed by antibody staining for </a:t>
            </a:r>
            <a:r>
              <a:rPr lang="en-US" sz="2400" b="1" i="1" dirty="0" err="1">
                <a:solidFill>
                  <a:srgbClr val="7030A0"/>
                </a:solidFill>
              </a:rPr>
              <a:t>Fos</a:t>
            </a:r>
            <a:r>
              <a:rPr lang="en-US" sz="2400" b="1" dirty="0">
                <a:solidFill>
                  <a:srgbClr val="7030A0"/>
                </a:solidFill>
              </a:rPr>
              <a:t> and </a:t>
            </a:r>
            <a:r>
              <a:rPr lang="en-US" sz="2400" b="1" i="1" dirty="0">
                <a:solidFill>
                  <a:srgbClr val="7030A0"/>
                </a:solidFill>
              </a:rPr>
              <a:t>Arc</a:t>
            </a:r>
            <a:r>
              <a:rPr lang="en-US" sz="2400" b="1" dirty="0">
                <a:solidFill>
                  <a:srgbClr val="7030A0"/>
                </a:solidFill>
              </a:rPr>
              <a:t> expressing </a:t>
            </a:r>
            <a:r>
              <a:rPr lang="en-US" sz="2400" b="1" dirty="0" err="1">
                <a:solidFill>
                  <a:srgbClr val="7030A0"/>
                </a:solidFill>
              </a:rPr>
              <a:t>denate</a:t>
            </a:r>
            <a:r>
              <a:rPr lang="en-US" sz="2400" b="1" dirty="0">
                <a:solidFill>
                  <a:srgbClr val="7030A0"/>
                </a:solidFill>
              </a:rPr>
              <a:t> gyrus cells</a:t>
            </a:r>
            <a:endParaRPr lang="en-GB" sz="2400" b="1" dirty="0">
              <a:solidFill>
                <a:srgbClr val="7030A0"/>
              </a:solidFill>
            </a:endParaRPr>
          </a:p>
        </p:txBody>
      </p:sp>
      <p:pic>
        <p:nvPicPr>
          <p:cNvPr id="3" name="Picture 2">
            <a:extLst>
              <a:ext uri="{FF2B5EF4-FFF2-40B4-BE49-F238E27FC236}">
                <a16:creationId xmlns:a16="http://schemas.microsoft.com/office/drawing/2014/main" id="{545E88EE-CB63-495D-8398-1848C94C3E14}"/>
              </a:ext>
            </a:extLst>
          </p:cNvPr>
          <p:cNvPicPr>
            <a:picLocks noChangeAspect="1"/>
          </p:cNvPicPr>
          <p:nvPr/>
        </p:nvPicPr>
        <p:blipFill>
          <a:blip r:embed="rId3"/>
          <a:stretch>
            <a:fillRect/>
          </a:stretch>
        </p:blipFill>
        <p:spPr>
          <a:xfrm>
            <a:off x="861606" y="1555451"/>
            <a:ext cx="5631613" cy="1488611"/>
          </a:xfrm>
          <a:prstGeom prst="rect">
            <a:avLst/>
          </a:prstGeom>
        </p:spPr>
      </p:pic>
      <p:pic>
        <p:nvPicPr>
          <p:cNvPr id="8" name="Picture 7">
            <a:extLst>
              <a:ext uri="{FF2B5EF4-FFF2-40B4-BE49-F238E27FC236}">
                <a16:creationId xmlns:a16="http://schemas.microsoft.com/office/drawing/2014/main" id="{B6162634-E675-4E3B-A8C7-DBEB05F56D18}"/>
              </a:ext>
            </a:extLst>
          </p:cNvPr>
          <p:cNvPicPr>
            <a:picLocks noChangeAspect="1"/>
          </p:cNvPicPr>
          <p:nvPr/>
        </p:nvPicPr>
        <p:blipFill>
          <a:blip r:embed="rId4"/>
          <a:stretch>
            <a:fillRect/>
          </a:stretch>
        </p:blipFill>
        <p:spPr>
          <a:xfrm>
            <a:off x="861606" y="4200526"/>
            <a:ext cx="5245700" cy="1185863"/>
          </a:xfrm>
          <a:prstGeom prst="rect">
            <a:avLst/>
          </a:prstGeom>
        </p:spPr>
      </p:pic>
      <p:sp>
        <p:nvSpPr>
          <p:cNvPr id="12" name="TextBox 11">
            <a:extLst>
              <a:ext uri="{FF2B5EF4-FFF2-40B4-BE49-F238E27FC236}">
                <a16:creationId xmlns:a16="http://schemas.microsoft.com/office/drawing/2014/main" id="{8B46C73F-9F8D-4C1E-9462-73AF3D7E395C}"/>
              </a:ext>
            </a:extLst>
          </p:cNvPr>
          <p:cNvSpPr txBox="1"/>
          <p:nvPr/>
        </p:nvSpPr>
        <p:spPr>
          <a:xfrm>
            <a:off x="2289744" y="3752884"/>
            <a:ext cx="3124200" cy="369332"/>
          </a:xfrm>
          <a:prstGeom prst="rect">
            <a:avLst/>
          </a:prstGeom>
          <a:noFill/>
        </p:spPr>
        <p:txBody>
          <a:bodyPr wrap="square" rtlCol="0">
            <a:spAutoFit/>
          </a:bodyPr>
          <a:lstStyle/>
          <a:p>
            <a:r>
              <a:rPr lang="en-CA" dirty="0"/>
              <a:t>Time Course (DGCs only):</a:t>
            </a:r>
          </a:p>
        </p:txBody>
      </p:sp>
      <p:sp>
        <p:nvSpPr>
          <p:cNvPr id="13" name="TextBox 12">
            <a:extLst>
              <a:ext uri="{FF2B5EF4-FFF2-40B4-BE49-F238E27FC236}">
                <a16:creationId xmlns:a16="http://schemas.microsoft.com/office/drawing/2014/main" id="{CA5321C2-4DED-4412-90FC-728FB54C7237}"/>
              </a:ext>
            </a:extLst>
          </p:cNvPr>
          <p:cNvSpPr txBox="1"/>
          <p:nvPr/>
        </p:nvSpPr>
        <p:spPr>
          <a:xfrm>
            <a:off x="1965354" y="1316808"/>
            <a:ext cx="3933824" cy="369332"/>
          </a:xfrm>
          <a:prstGeom prst="rect">
            <a:avLst/>
          </a:prstGeom>
          <a:noFill/>
        </p:spPr>
        <p:txBody>
          <a:bodyPr wrap="square" rtlCol="0">
            <a:spAutoFit/>
          </a:bodyPr>
          <a:lstStyle/>
          <a:p>
            <a:r>
              <a:rPr lang="en-CA" dirty="0"/>
              <a:t>Basic Experiment (Many Cell types):</a:t>
            </a:r>
          </a:p>
        </p:txBody>
      </p:sp>
      <p:pic>
        <p:nvPicPr>
          <p:cNvPr id="9" name="Picture 8">
            <a:extLst>
              <a:ext uri="{FF2B5EF4-FFF2-40B4-BE49-F238E27FC236}">
                <a16:creationId xmlns:a16="http://schemas.microsoft.com/office/drawing/2014/main" id="{B10C1802-92D9-4E57-8DB8-5FE65BCFEC26}"/>
              </a:ext>
            </a:extLst>
          </p:cNvPr>
          <p:cNvPicPr>
            <a:picLocks noChangeAspect="1"/>
          </p:cNvPicPr>
          <p:nvPr/>
        </p:nvPicPr>
        <p:blipFill>
          <a:blip r:embed="rId5"/>
          <a:stretch>
            <a:fillRect/>
          </a:stretch>
        </p:blipFill>
        <p:spPr>
          <a:xfrm>
            <a:off x="7131266" y="2140805"/>
            <a:ext cx="3448050" cy="2800350"/>
          </a:xfrm>
          <a:prstGeom prst="rect">
            <a:avLst/>
          </a:prstGeom>
        </p:spPr>
      </p:pic>
      <p:sp>
        <p:nvSpPr>
          <p:cNvPr id="10" name="TextBox 9">
            <a:extLst>
              <a:ext uri="{FF2B5EF4-FFF2-40B4-BE49-F238E27FC236}">
                <a16:creationId xmlns:a16="http://schemas.microsoft.com/office/drawing/2014/main" id="{F002AFFE-ECCE-437A-BC5A-4EDCBFE6D28C}"/>
              </a:ext>
            </a:extLst>
          </p:cNvPr>
          <p:cNvSpPr txBox="1"/>
          <p:nvPr/>
        </p:nvSpPr>
        <p:spPr>
          <a:xfrm>
            <a:off x="7987405" y="1956139"/>
            <a:ext cx="2877106" cy="369332"/>
          </a:xfrm>
          <a:prstGeom prst="rect">
            <a:avLst/>
          </a:prstGeom>
          <a:noFill/>
        </p:spPr>
        <p:txBody>
          <a:bodyPr wrap="square" rtlCol="0">
            <a:spAutoFit/>
          </a:bodyPr>
          <a:lstStyle/>
          <a:p>
            <a:r>
              <a:rPr lang="en-CA" dirty="0"/>
              <a:t>Reactivation (DGCs Only):</a:t>
            </a:r>
          </a:p>
        </p:txBody>
      </p:sp>
    </p:spTree>
    <p:extLst>
      <p:ext uri="{BB962C8B-B14F-4D97-AF65-F5344CB8AC3E}">
        <p14:creationId xmlns:p14="http://schemas.microsoft.com/office/powerpoint/2010/main" val="1195063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Engram Cells</a:t>
            </a:r>
            <a:endParaRPr lang="en-GB" sz="2400" b="1" dirty="0">
              <a:solidFill>
                <a:srgbClr val="7030A0"/>
              </a:solidFill>
            </a:endParaRPr>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7246ECBD-32CF-4670-A97C-5E6A76B06A6F}"/>
              </a:ext>
            </a:extLst>
          </p:cNvPr>
          <p:cNvPicPr>
            <a:picLocks noChangeAspect="1"/>
          </p:cNvPicPr>
          <p:nvPr/>
        </p:nvPicPr>
        <p:blipFill>
          <a:blip r:embed="rId2"/>
          <a:stretch>
            <a:fillRect/>
          </a:stretch>
        </p:blipFill>
        <p:spPr>
          <a:xfrm>
            <a:off x="180744" y="1262943"/>
            <a:ext cx="7019628" cy="4332113"/>
          </a:xfrm>
          <a:prstGeom prst="rect">
            <a:avLst/>
          </a:prstGeom>
        </p:spPr>
      </p:pic>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585323"/>
          </a:xfrm>
          <a:prstGeom prst="rect">
            <a:avLst/>
          </a:prstGeom>
          <a:noFill/>
        </p:spPr>
        <p:txBody>
          <a:bodyPr wrap="square" rtlCol="0">
            <a:spAutoFit/>
          </a:bodyPr>
          <a:lstStyle/>
          <a:p>
            <a:r>
              <a:rPr lang="en-US" b="1" dirty="0"/>
              <a:t>Clustering with all genes within </a:t>
            </a:r>
            <a:r>
              <a:rPr lang="en-US" b="1" dirty="0" err="1"/>
              <a:t>Hochgerner</a:t>
            </a:r>
            <a:r>
              <a:rPr lang="en-US" b="1" dirty="0"/>
              <a:t> et al. (2018) does not show any immediately apparent clusters.</a:t>
            </a:r>
          </a:p>
          <a:p>
            <a:endParaRPr lang="en-US" b="1" dirty="0"/>
          </a:p>
          <a:p>
            <a:r>
              <a:rPr lang="en-US" b="1" dirty="0"/>
              <a:t>But restricting this set to DEGs provided by </a:t>
            </a:r>
            <a:r>
              <a:rPr lang="en-US" b="1" dirty="0" err="1"/>
              <a:t>Jeager</a:t>
            </a:r>
            <a:r>
              <a:rPr lang="en-US" b="1" dirty="0"/>
              <a:t> reveals a cluster of potentially recently activated cells.</a:t>
            </a:r>
          </a:p>
          <a:p>
            <a:br>
              <a:rPr lang="en-US" dirty="0"/>
            </a:br>
            <a:endParaRPr lang="en-GB" dirty="0"/>
          </a:p>
        </p:txBody>
      </p:sp>
    </p:spTree>
    <p:extLst>
      <p:ext uri="{BB962C8B-B14F-4D97-AF65-F5344CB8AC3E}">
        <p14:creationId xmlns:p14="http://schemas.microsoft.com/office/powerpoint/2010/main" val="1178561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Bonus slide, show the results from the </a:t>
            </a:r>
            <a:r>
              <a:rPr lang="en-US" sz="2400" b="1" dirty="0" err="1">
                <a:solidFill>
                  <a:srgbClr val="7030A0"/>
                </a:solidFill>
              </a:rPr>
              <a:t>Immatrue</a:t>
            </a:r>
            <a:r>
              <a:rPr lang="en-US" sz="2400" b="1" dirty="0">
                <a:solidFill>
                  <a:srgbClr val="7030A0"/>
                </a:solidFill>
              </a:rPr>
              <a:t> DGCs and the all gene clusters</a:t>
            </a:r>
            <a:endParaRPr lang="en-GB" sz="2400" b="1" dirty="0">
              <a:solidFill>
                <a:srgbClr val="7030A0"/>
              </a:solidFill>
            </a:endParaRPr>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7246ECBD-32CF-4670-A97C-5E6A76B06A6F}"/>
              </a:ext>
            </a:extLst>
          </p:cNvPr>
          <p:cNvPicPr>
            <a:picLocks noChangeAspect="1"/>
          </p:cNvPicPr>
          <p:nvPr/>
        </p:nvPicPr>
        <p:blipFill>
          <a:blip r:embed="rId2"/>
          <a:stretch>
            <a:fillRect/>
          </a:stretch>
        </p:blipFill>
        <p:spPr>
          <a:xfrm>
            <a:off x="180744" y="1262943"/>
            <a:ext cx="7019628" cy="4332113"/>
          </a:xfrm>
          <a:prstGeom prst="rect">
            <a:avLst/>
          </a:prstGeom>
        </p:spPr>
      </p:pic>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585323"/>
          </a:xfrm>
          <a:prstGeom prst="rect">
            <a:avLst/>
          </a:prstGeom>
          <a:noFill/>
        </p:spPr>
        <p:txBody>
          <a:bodyPr wrap="square" rtlCol="0">
            <a:spAutoFit/>
          </a:bodyPr>
          <a:lstStyle/>
          <a:p>
            <a:r>
              <a:rPr lang="en-US" b="1" dirty="0"/>
              <a:t>Clustering with all genes within </a:t>
            </a:r>
            <a:r>
              <a:rPr lang="en-US" b="1" dirty="0" err="1"/>
              <a:t>Hochgerner</a:t>
            </a:r>
            <a:r>
              <a:rPr lang="en-US" b="1" dirty="0"/>
              <a:t> et al. (2018) does not show any immediately apparent clusters.</a:t>
            </a:r>
          </a:p>
          <a:p>
            <a:endParaRPr lang="en-US" b="1" dirty="0"/>
          </a:p>
          <a:p>
            <a:r>
              <a:rPr lang="en-US" b="1" dirty="0"/>
              <a:t>But restricting this set to DEGs provided by </a:t>
            </a:r>
            <a:r>
              <a:rPr lang="en-US" b="1" dirty="0" err="1"/>
              <a:t>Jeager</a:t>
            </a:r>
            <a:r>
              <a:rPr lang="en-US" b="1" dirty="0"/>
              <a:t> reveals a cluster of potentially recently activated cells.</a:t>
            </a:r>
          </a:p>
          <a:p>
            <a:br>
              <a:rPr lang="en-US" dirty="0"/>
            </a:br>
            <a:endParaRPr lang="en-GB" dirty="0"/>
          </a:p>
        </p:txBody>
      </p:sp>
    </p:spTree>
    <p:extLst>
      <p:ext uri="{BB962C8B-B14F-4D97-AF65-F5344CB8AC3E}">
        <p14:creationId xmlns:p14="http://schemas.microsoft.com/office/powerpoint/2010/main" val="3214282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GB" sz="2400" b="1" dirty="0">
                <a:solidFill>
                  <a:srgbClr val="7030A0"/>
                </a:solidFill>
              </a:rPr>
              <a:t>Engram Cell Labelling</a:t>
            </a:r>
          </a:p>
        </p:txBody>
      </p:sp>
      <p:sp>
        <p:nvSpPr>
          <p:cNvPr id="7" name="TextBox 6">
            <a:extLst>
              <a:ext uri="{FF2B5EF4-FFF2-40B4-BE49-F238E27FC236}">
                <a16:creationId xmlns:a16="http://schemas.microsoft.com/office/drawing/2014/main" id="{D27E35DF-5D0C-4E7D-87F5-9EE1EDA2C0CA}"/>
              </a:ext>
            </a:extLst>
          </p:cNvPr>
          <p:cNvSpPr txBox="1"/>
          <p:nvPr/>
        </p:nvSpPr>
        <p:spPr>
          <a:xfrm>
            <a:off x="6463739" y="1024662"/>
            <a:ext cx="4909457" cy="3970318"/>
          </a:xfrm>
          <a:prstGeom prst="rect">
            <a:avLst/>
          </a:prstGeom>
          <a:noFill/>
        </p:spPr>
        <p:txBody>
          <a:bodyPr wrap="square" rtlCol="0">
            <a:spAutoFit/>
          </a:bodyPr>
          <a:lstStyle/>
          <a:p>
            <a:r>
              <a:rPr lang="en-US" b="1" dirty="0"/>
              <a:t>Engram Cells are thought to be repeatedly activated neurons that a drive the activity of other cells associated with the event but which drop in or out of the assembly.</a:t>
            </a:r>
          </a:p>
          <a:p>
            <a:endParaRPr lang="en-US" b="1" dirty="0"/>
          </a:p>
          <a:p>
            <a:r>
              <a:rPr lang="en-US" b="1" dirty="0"/>
              <a:t>They are rare, as evidenced by calcium imaging studies.</a:t>
            </a:r>
          </a:p>
          <a:p>
            <a:endParaRPr lang="en-US" b="1" dirty="0"/>
          </a:p>
          <a:p>
            <a:r>
              <a:rPr lang="en-US" b="1" dirty="0"/>
              <a:t>They tend to upregulate IEGs (if this is the case for secondary response genes and late response gene’s is not clear)</a:t>
            </a:r>
          </a:p>
          <a:p>
            <a:endParaRPr lang="en-US" b="1" dirty="0"/>
          </a:p>
          <a:p>
            <a:br>
              <a:rPr lang="en-US" dirty="0"/>
            </a:br>
            <a:endParaRPr lang="en-GB" dirty="0"/>
          </a:p>
        </p:txBody>
      </p:sp>
    </p:spTree>
    <p:extLst>
      <p:ext uri="{BB962C8B-B14F-4D97-AF65-F5344CB8AC3E}">
        <p14:creationId xmlns:p14="http://schemas.microsoft.com/office/powerpoint/2010/main" val="1258163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Transcriptomic-Activity Coupling</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20300" y="1024662"/>
            <a:ext cx="4909457" cy="3416320"/>
          </a:xfrm>
          <a:prstGeom prst="rect">
            <a:avLst/>
          </a:prstGeom>
          <a:noFill/>
        </p:spPr>
        <p:txBody>
          <a:bodyPr wrap="square" rtlCol="0">
            <a:spAutoFit/>
          </a:bodyPr>
          <a:lstStyle/>
          <a:p>
            <a:r>
              <a:rPr lang="en-US" b="1" dirty="0"/>
              <a:t>Various studies have begun to sequence engram labelled tissue with both bulk and single cell.</a:t>
            </a:r>
          </a:p>
          <a:p>
            <a:endParaRPr lang="en-US" b="1" dirty="0"/>
          </a:p>
          <a:p>
            <a:r>
              <a:rPr lang="en-US" b="1" dirty="0"/>
              <a:t>Various authors have reported different transcription between different behavioral paradigms, we were also aware of </a:t>
            </a:r>
          </a:p>
          <a:p>
            <a:endParaRPr lang="en-US" b="1" dirty="0"/>
          </a:p>
          <a:p>
            <a:r>
              <a:rPr lang="en-US" b="1" dirty="0"/>
              <a:t>Each method is going to have its benefits and detriments sequencing </a:t>
            </a:r>
          </a:p>
          <a:p>
            <a:endParaRPr lang="en-US" b="1" dirty="0"/>
          </a:p>
          <a:p>
            <a:br>
              <a:rPr lang="en-US" dirty="0"/>
            </a:br>
            <a:endParaRPr lang="en-GB" dirty="0"/>
          </a:p>
        </p:txBody>
      </p:sp>
      <p:sp>
        <p:nvSpPr>
          <p:cNvPr id="5" name="TextBox 4">
            <a:extLst>
              <a:ext uri="{FF2B5EF4-FFF2-40B4-BE49-F238E27FC236}">
                <a16:creationId xmlns:a16="http://schemas.microsoft.com/office/drawing/2014/main" id="{48CCF768-30FB-47F4-B6DC-7E8E357972D8}"/>
              </a:ext>
            </a:extLst>
          </p:cNvPr>
          <p:cNvSpPr txBox="1"/>
          <p:nvPr/>
        </p:nvSpPr>
        <p:spPr>
          <a:xfrm>
            <a:off x="546755" y="1074656"/>
            <a:ext cx="4835950" cy="4247317"/>
          </a:xfrm>
          <a:prstGeom prst="rect">
            <a:avLst/>
          </a:prstGeom>
          <a:noFill/>
        </p:spPr>
        <p:txBody>
          <a:bodyPr wrap="square" rtlCol="0">
            <a:spAutoFit/>
          </a:bodyPr>
          <a:lstStyle/>
          <a:p>
            <a:r>
              <a:rPr lang="en-CA" dirty="0"/>
              <a:t>Here’s how to visualize this,</a:t>
            </a:r>
          </a:p>
          <a:p>
            <a:endParaRPr lang="en-CA" dirty="0"/>
          </a:p>
          <a:p>
            <a:r>
              <a:rPr lang="en-CA" dirty="0"/>
              <a:t>Start with a bunch of empty cells, show what happens to them during a normal experiment, event A happens and they all follow a somewhat similar time course specific to that cell type.</a:t>
            </a:r>
          </a:p>
          <a:p>
            <a:endParaRPr lang="en-CA" dirty="0"/>
          </a:p>
          <a:p>
            <a:r>
              <a:rPr lang="en-CA" dirty="0"/>
              <a:t>Make note that there is a background rate of cells</a:t>
            </a:r>
          </a:p>
          <a:p>
            <a:r>
              <a:rPr lang="en-CA" dirty="0"/>
              <a:t>which become sufficiently active to become engram cells, although they will not be following the same time course or due to differences between the experiences will show different expression.</a:t>
            </a:r>
          </a:p>
          <a:p>
            <a:endParaRPr lang="en-CA" dirty="0"/>
          </a:p>
          <a:p>
            <a:endParaRPr lang="en-CA" dirty="0"/>
          </a:p>
        </p:txBody>
      </p:sp>
    </p:spTree>
    <p:extLst>
      <p:ext uri="{BB962C8B-B14F-4D97-AF65-F5344CB8AC3E}">
        <p14:creationId xmlns:p14="http://schemas.microsoft.com/office/powerpoint/2010/main" val="337472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86DAD7A-274B-44D7-9D4E-212F45112D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descr="Graphical user interface, text&#10;&#10;Description automatically generated">
            <a:extLst>
              <a:ext uri="{FF2B5EF4-FFF2-40B4-BE49-F238E27FC236}">
                <a16:creationId xmlns:a16="http://schemas.microsoft.com/office/drawing/2014/main" id="{8393CA11-D3DB-4015-8CEE-05A163AB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412" y="709612"/>
            <a:ext cx="8639175" cy="5438775"/>
          </a:xfrm>
          <a:prstGeom prst="rect">
            <a:avLst/>
          </a:prstGeom>
        </p:spPr>
      </p:pic>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Studies of Sequencing Engram Labelled Cells</a:t>
            </a:r>
            <a:endParaRPr lang="en-GB" sz="2400" b="1" dirty="0">
              <a:solidFill>
                <a:srgbClr val="7030A0"/>
              </a:solidFill>
            </a:endParaRPr>
          </a:p>
        </p:txBody>
      </p:sp>
      <p:sp>
        <p:nvSpPr>
          <p:cNvPr id="8" name="TextBox 7">
            <a:extLst>
              <a:ext uri="{FF2B5EF4-FFF2-40B4-BE49-F238E27FC236}">
                <a16:creationId xmlns:a16="http://schemas.microsoft.com/office/drawing/2014/main" id="{F3AB5E80-9B82-401C-A8F1-F6A3E4462157}"/>
              </a:ext>
            </a:extLst>
          </p:cNvPr>
          <p:cNvSpPr txBox="1"/>
          <p:nvPr/>
        </p:nvSpPr>
        <p:spPr>
          <a:xfrm>
            <a:off x="1776412" y="6254919"/>
            <a:ext cx="8255355" cy="430887"/>
          </a:xfrm>
          <a:prstGeom prst="rect">
            <a:avLst/>
          </a:prstGeom>
          <a:noFill/>
        </p:spPr>
        <p:txBody>
          <a:bodyPr wrap="square" rtlCol="0">
            <a:spAutoFit/>
          </a:bodyPr>
          <a:lstStyle/>
          <a:p>
            <a:r>
              <a:rPr lang="en-CA" sz="1100" b="1" i="0" u="none" strike="noStrike" dirty="0">
                <a:solidFill>
                  <a:srgbClr val="222222"/>
                </a:solidFill>
                <a:effectLst/>
                <a:latin typeface="Arial" panose="020B0604020202020204" pitchFamily="34" charset="0"/>
              </a:rPr>
              <a:t>From:  Fuentes-Ramos, M., </a:t>
            </a:r>
            <a:r>
              <a:rPr lang="en-CA" sz="1100" b="1" i="0" u="none" strike="noStrike" dirty="0" err="1">
                <a:solidFill>
                  <a:srgbClr val="222222"/>
                </a:solidFill>
                <a:effectLst/>
                <a:latin typeface="Arial" panose="020B0604020202020204" pitchFamily="34" charset="0"/>
              </a:rPr>
              <a:t>Alaiz-Noya</a:t>
            </a:r>
            <a:r>
              <a:rPr lang="en-CA" sz="1100" b="1" i="0" u="none" strike="noStrike" dirty="0">
                <a:solidFill>
                  <a:srgbClr val="222222"/>
                </a:solidFill>
                <a:effectLst/>
                <a:latin typeface="Arial" panose="020B0604020202020204" pitchFamily="34" charset="0"/>
              </a:rPr>
              <a:t>, M., &amp; Barco, A. (2021). Transcriptome and epigenome analysis of engram cells: Next-generation sequencing technologies in memory research. </a:t>
            </a:r>
            <a:r>
              <a:rPr lang="en-CA" sz="1100" b="1" i="1" u="none" strike="noStrike" dirty="0">
                <a:solidFill>
                  <a:srgbClr val="222222"/>
                </a:solidFill>
                <a:effectLst/>
                <a:latin typeface="Arial" panose="020B0604020202020204" pitchFamily="34" charset="0"/>
              </a:rPr>
              <a:t>Neuroscience &amp; Biobehavioral Reviews</a:t>
            </a:r>
            <a:endParaRPr lang="en-CA" sz="1100" b="1" dirty="0"/>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4E01CD6D-05D5-45EE-B52C-8A59E51C995E}"/>
                  </a:ext>
                </a:extLst>
              </p14:cNvPr>
              <p14:cNvContentPartPr/>
              <p14:nvPr/>
            </p14:nvContentPartPr>
            <p14:xfrm>
              <a:off x="2547633" y="2076148"/>
              <a:ext cx="7626240" cy="241920"/>
            </p14:xfrm>
          </p:contentPart>
        </mc:Choice>
        <mc:Fallback xmlns="">
          <p:pic>
            <p:nvPicPr>
              <p:cNvPr id="11" name="Ink 10">
                <a:extLst>
                  <a:ext uri="{FF2B5EF4-FFF2-40B4-BE49-F238E27FC236}">
                    <a16:creationId xmlns:a16="http://schemas.microsoft.com/office/drawing/2014/main" id="{4E01CD6D-05D5-45EE-B52C-8A59E51C995E}"/>
                  </a:ext>
                </a:extLst>
              </p:cNvPr>
              <p:cNvPicPr/>
              <p:nvPr/>
            </p:nvPicPr>
            <p:blipFill>
              <a:blip r:embed="rId4"/>
              <a:stretch>
                <a:fillRect/>
              </a:stretch>
            </p:blipFill>
            <p:spPr>
              <a:xfrm>
                <a:off x="2493993" y="1968508"/>
                <a:ext cx="7733880" cy="45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DC999E93-CB67-41A4-9DC7-E0EFC77A0B0B}"/>
                  </a:ext>
                </a:extLst>
              </p14:cNvPr>
              <p14:cNvContentPartPr/>
              <p14:nvPr/>
            </p14:nvContentPartPr>
            <p14:xfrm>
              <a:off x="2520633" y="1677268"/>
              <a:ext cx="7509960" cy="55080"/>
            </p14:xfrm>
          </p:contentPart>
        </mc:Choice>
        <mc:Fallback xmlns="">
          <p:pic>
            <p:nvPicPr>
              <p:cNvPr id="12" name="Ink 11">
                <a:extLst>
                  <a:ext uri="{FF2B5EF4-FFF2-40B4-BE49-F238E27FC236}">
                    <a16:creationId xmlns:a16="http://schemas.microsoft.com/office/drawing/2014/main" id="{DC999E93-CB67-41A4-9DC7-E0EFC77A0B0B}"/>
                  </a:ext>
                </a:extLst>
              </p:cNvPr>
              <p:cNvPicPr/>
              <p:nvPr/>
            </p:nvPicPr>
            <p:blipFill>
              <a:blip r:embed="rId6"/>
              <a:stretch>
                <a:fillRect/>
              </a:stretch>
            </p:blipFill>
            <p:spPr>
              <a:xfrm>
                <a:off x="2466993" y="1569628"/>
                <a:ext cx="761760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77226E85-6766-49F6-8E91-BBEF9534510F}"/>
                  </a:ext>
                </a:extLst>
              </p14:cNvPr>
              <p14:cNvContentPartPr/>
              <p14:nvPr/>
            </p14:nvContentPartPr>
            <p14:xfrm>
              <a:off x="6196233" y="1801828"/>
              <a:ext cx="1563840" cy="107640"/>
            </p14:xfrm>
          </p:contentPart>
        </mc:Choice>
        <mc:Fallback xmlns="">
          <p:pic>
            <p:nvPicPr>
              <p:cNvPr id="13" name="Ink 12">
                <a:extLst>
                  <a:ext uri="{FF2B5EF4-FFF2-40B4-BE49-F238E27FC236}">
                    <a16:creationId xmlns:a16="http://schemas.microsoft.com/office/drawing/2014/main" id="{77226E85-6766-49F6-8E91-BBEF9534510F}"/>
                  </a:ext>
                </a:extLst>
              </p:cNvPr>
              <p:cNvPicPr/>
              <p:nvPr/>
            </p:nvPicPr>
            <p:blipFill>
              <a:blip r:embed="rId8"/>
              <a:stretch>
                <a:fillRect/>
              </a:stretch>
            </p:blipFill>
            <p:spPr>
              <a:xfrm>
                <a:off x="6142233" y="1693828"/>
                <a:ext cx="167148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5D5E333A-B66B-4691-A87F-74147736424C}"/>
                  </a:ext>
                </a:extLst>
              </p14:cNvPr>
              <p14:cNvContentPartPr/>
              <p14:nvPr/>
            </p14:nvContentPartPr>
            <p14:xfrm>
              <a:off x="6089673" y="1944028"/>
              <a:ext cx="2897640" cy="80640"/>
            </p14:xfrm>
          </p:contentPart>
        </mc:Choice>
        <mc:Fallback xmlns="">
          <p:pic>
            <p:nvPicPr>
              <p:cNvPr id="14" name="Ink 13">
                <a:extLst>
                  <a:ext uri="{FF2B5EF4-FFF2-40B4-BE49-F238E27FC236}">
                    <a16:creationId xmlns:a16="http://schemas.microsoft.com/office/drawing/2014/main" id="{5D5E333A-B66B-4691-A87F-74147736424C}"/>
                  </a:ext>
                </a:extLst>
              </p:cNvPr>
              <p:cNvPicPr/>
              <p:nvPr/>
            </p:nvPicPr>
            <p:blipFill>
              <a:blip r:embed="rId10"/>
              <a:stretch>
                <a:fillRect/>
              </a:stretch>
            </p:blipFill>
            <p:spPr>
              <a:xfrm>
                <a:off x="6035673" y="1836388"/>
                <a:ext cx="30052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4FA2FD94-9A4A-4396-8199-9C8D6FC807BB}"/>
                  </a:ext>
                </a:extLst>
              </p14:cNvPr>
              <p14:cNvContentPartPr/>
              <p14:nvPr/>
            </p14:nvContentPartPr>
            <p14:xfrm>
              <a:off x="6178593" y="2235988"/>
              <a:ext cx="638640" cy="10080"/>
            </p14:xfrm>
          </p:contentPart>
        </mc:Choice>
        <mc:Fallback xmlns="">
          <p:pic>
            <p:nvPicPr>
              <p:cNvPr id="15" name="Ink 14">
                <a:extLst>
                  <a:ext uri="{FF2B5EF4-FFF2-40B4-BE49-F238E27FC236}">
                    <a16:creationId xmlns:a16="http://schemas.microsoft.com/office/drawing/2014/main" id="{4FA2FD94-9A4A-4396-8199-9C8D6FC807BB}"/>
                  </a:ext>
                </a:extLst>
              </p:cNvPr>
              <p:cNvPicPr/>
              <p:nvPr/>
            </p:nvPicPr>
            <p:blipFill>
              <a:blip r:embed="rId12"/>
              <a:stretch>
                <a:fillRect/>
              </a:stretch>
            </p:blipFill>
            <p:spPr>
              <a:xfrm>
                <a:off x="6124593" y="2127988"/>
                <a:ext cx="7462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A3E834AE-A8AC-45E8-B02C-E32F352768A6}"/>
                  </a:ext>
                </a:extLst>
              </p14:cNvPr>
              <p14:cNvContentPartPr/>
              <p14:nvPr/>
            </p14:nvContentPartPr>
            <p14:xfrm>
              <a:off x="2840313" y="2093428"/>
              <a:ext cx="3166560" cy="69480"/>
            </p14:xfrm>
          </p:contentPart>
        </mc:Choice>
        <mc:Fallback xmlns="">
          <p:pic>
            <p:nvPicPr>
              <p:cNvPr id="16" name="Ink 15">
                <a:extLst>
                  <a:ext uri="{FF2B5EF4-FFF2-40B4-BE49-F238E27FC236}">
                    <a16:creationId xmlns:a16="http://schemas.microsoft.com/office/drawing/2014/main" id="{A3E834AE-A8AC-45E8-B02C-E32F352768A6}"/>
                  </a:ext>
                </a:extLst>
              </p:cNvPr>
              <p:cNvPicPr/>
              <p:nvPr/>
            </p:nvPicPr>
            <p:blipFill>
              <a:blip r:embed="rId14"/>
              <a:stretch>
                <a:fillRect/>
              </a:stretch>
            </p:blipFill>
            <p:spPr>
              <a:xfrm>
                <a:off x="2786673" y="1985428"/>
                <a:ext cx="32742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5703042E-5F9A-4DE8-BE7B-A9FEEF54C175}"/>
                  </a:ext>
                </a:extLst>
              </p14:cNvPr>
              <p14:cNvContentPartPr/>
              <p14:nvPr/>
            </p14:nvContentPartPr>
            <p14:xfrm>
              <a:off x="2582913" y="4330828"/>
              <a:ext cx="1607400" cy="36720"/>
            </p14:xfrm>
          </p:contentPart>
        </mc:Choice>
        <mc:Fallback xmlns="">
          <p:pic>
            <p:nvPicPr>
              <p:cNvPr id="17" name="Ink 16">
                <a:extLst>
                  <a:ext uri="{FF2B5EF4-FFF2-40B4-BE49-F238E27FC236}">
                    <a16:creationId xmlns:a16="http://schemas.microsoft.com/office/drawing/2014/main" id="{5703042E-5F9A-4DE8-BE7B-A9FEEF54C175}"/>
                  </a:ext>
                </a:extLst>
              </p:cNvPr>
              <p:cNvPicPr/>
              <p:nvPr/>
            </p:nvPicPr>
            <p:blipFill>
              <a:blip r:embed="rId16"/>
              <a:stretch>
                <a:fillRect/>
              </a:stretch>
            </p:blipFill>
            <p:spPr>
              <a:xfrm>
                <a:off x="2528913" y="4223188"/>
                <a:ext cx="17150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60294EF0-70AC-45B3-A52E-147E0631D0F3}"/>
                  </a:ext>
                </a:extLst>
              </p14:cNvPr>
              <p14:cNvContentPartPr/>
              <p14:nvPr/>
            </p14:nvContentPartPr>
            <p14:xfrm>
              <a:off x="3852273" y="4367548"/>
              <a:ext cx="1847520" cy="99360"/>
            </p14:xfrm>
          </p:contentPart>
        </mc:Choice>
        <mc:Fallback xmlns="">
          <p:pic>
            <p:nvPicPr>
              <p:cNvPr id="18" name="Ink 17">
                <a:extLst>
                  <a:ext uri="{FF2B5EF4-FFF2-40B4-BE49-F238E27FC236}">
                    <a16:creationId xmlns:a16="http://schemas.microsoft.com/office/drawing/2014/main" id="{60294EF0-70AC-45B3-A52E-147E0631D0F3}"/>
                  </a:ext>
                </a:extLst>
              </p:cNvPr>
              <p:cNvPicPr/>
              <p:nvPr/>
            </p:nvPicPr>
            <p:blipFill>
              <a:blip r:embed="rId18"/>
              <a:stretch>
                <a:fillRect/>
              </a:stretch>
            </p:blipFill>
            <p:spPr>
              <a:xfrm>
                <a:off x="3798633" y="4259548"/>
                <a:ext cx="19551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4F324ABF-2827-4CFF-B590-7B7BA7A98D69}"/>
                  </a:ext>
                </a:extLst>
              </p14:cNvPr>
              <p14:cNvContentPartPr/>
              <p14:nvPr/>
            </p14:nvContentPartPr>
            <p14:xfrm>
              <a:off x="5406033" y="4374748"/>
              <a:ext cx="1960920" cy="82800"/>
            </p14:xfrm>
          </p:contentPart>
        </mc:Choice>
        <mc:Fallback xmlns="">
          <p:pic>
            <p:nvPicPr>
              <p:cNvPr id="19" name="Ink 18">
                <a:extLst>
                  <a:ext uri="{FF2B5EF4-FFF2-40B4-BE49-F238E27FC236}">
                    <a16:creationId xmlns:a16="http://schemas.microsoft.com/office/drawing/2014/main" id="{4F324ABF-2827-4CFF-B590-7B7BA7A98D69}"/>
                  </a:ext>
                </a:extLst>
              </p:cNvPr>
              <p:cNvPicPr/>
              <p:nvPr/>
            </p:nvPicPr>
            <p:blipFill>
              <a:blip r:embed="rId20"/>
              <a:stretch>
                <a:fillRect/>
              </a:stretch>
            </p:blipFill>
            <p:spPr>
              <a:xfrm>
                <a:off x="5352033" y="4267108"/>
                <a:ext cx="20685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E3A64A91-FDE0-441A-BC03-4F651243F686}"/>
                  </a:ext>
                </a:extLst>
              </p14:cNvPr>
              <p14:cNvContentPartPr/>
              <p14:nvPr/>
            </p14:nvContentPartPr>
            <p14:xfrm>
              <a:off x="6302793" y="4340908"/>
              <a:ext cx="3916080" cy="72000"/>
            </p14:xfrm>
          </p:contentPart>
        </mc:Choice>
        <mc:Fallback xmlns="">
          <p:pic>
            <p:nvPicPr>
              <p:cNvPr id="20" name="Ink 19">
                <a:extLst>
                  <a:ext uri="{FF2B5EF4-FFF2-40B4-BE49-F238E27FC236}">
                    <a16:creationId xmlns:a16="http://schemas.microsoft.com/office/drawing/2014/main" id="{E3A64A91-FDE0-441A-BC03-4F651243F686}"/>
                  </a:ext>
                </a:extLst>
              </p:cNvPr>
              <p:cNvPicPr/>
              <p:nvPr/>
            </p:nvPicPr>
            <p:blipFill>
              <a:blip r:embed="rId22"/>
              <a:stretch>
                <a:fillRect/>
              </a:stretch>
            </p:blipFill>
            <p:spPr>
              <a:xfrm>
                <a:off x="6248793" y="4233268"/>
                <a:ext cx="4023720" cy="287640"/>
              </a:xfrm>
              <a:prstGeom prst="rect">
                <a:avLst/>
              </a:prstGeom>
            </p:spPr>
          </p:pic>
        </mc:Fallback>
      </mc:AlternateContent>
    </p:spTree>
    <p:extLst>
      <p:ext uri="{BB962C8B-B14F-4D97-AF65-F5344CB8AC3E}">
        <p14:creationId xmlns:p14="http://schemas.microsoft.com/office/powerpoint/2010/main" val="212104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Logic of Putative Engram cells</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20300" y="1024662"/>
            <a:ext cx="4909457" cy="2585323"/>
          </a:xfrm>
          <a:prstGeom prst="rect">
            <a:avLst/>
          </a:prstGeom>
          <a:noFill/>
        </p:spPr>
        <p:txBody>
          <a:bodyPr wrap="square" rtlCol="0">
            <a:spAutoFit/>
          </a:bodyPr>
          <a:lstStyle/>
          <a:p>
            <a:r>
              <a:rPr lang="en-US" b="1" dirty="0"/>
              <a:t>Visualize how in a normal labelling study we can be sure because of controls that the engram cells are probably from one event and are thus following a somewhat similar </a:t>
            </a:r>
            <a:r>
              <a:rPr lang="en-US" b="1" dirty="0" err="1"/>
              <a:t>timecourse</a:t>
            </a:r>
            <a:r>
              <a:rPr lang="en-US" b="1" dirty="0"/>
              <a:t>.</a:t>
            </a:r>
          </a:p>
          <a:p>
            <a:endParaRPr lang="en-US" b="1" dirty="0"/>
          </a:p>
          <a:p>
            <a:r>
              <a:rPr lang="en-US" b="1" dirty="0"/>
              <a:t>Never the less </a:t>
            </a:r>
          </a:p>
          <a:p>
            <a:endParaRPr lang="en-US" b="1" dirty="0"/>
          </a:p>
          <a:p>
            <a:br>
              <a:rPr lang="en-US" dirty="0"/>
            </a:br>
            <a:endParaRPr lang="en-GB" dirty="0"/>
          </a:p>
        </p:txBody>
      </p:sp>
      <p:sp>
        <p:nvSpPr>
          <p:cNvPr id="2" name="TextBox 1">
            <a:extLst>
              <a:ext uri="{FF2B5EF4-FFF2-40B4-BE49-F238E27FC236}">
                <a16:creationId xmlns:a16="http://schemas.microsoft.com/office/drawing/2014/main" id="{3C7AE3A4-691F-44E8-9E02-39F3A4EECB67}"/>
              </a:ext>
            </a:extLst>
          </p:cNvPr>
          <p:cNvSpPr txBox="1"/>
          <p:nvPr/>
        </p:nvSpPr>
        <p:spPr>
          <a:xfrm>
            <a:off x="546755" y="1074656"/>
            <a:ext cx="4835950" cy="2031325"/>
          </a:xfrm>
          <a:prstGeom prst="rect">
            <a:avLst/>
          </a:prstGeom>
          <a:noFill/>
        </p:spPr>
        <p:txBody>
          <a:bodyPr wrap="square" rtlCol="0">
            <a:spAutoFit/>
          </a:bodyPr>
          <a:lstStyle/>
          <a:p>
            <a:r>
              <a:rPr lang="en-CA" dirty="0"/>
              <a:t>Here’s how to visualize this,</a:t>
            </a:r>
          </a:p>
          <a:p>
            <a:endParaRPr lang="en-CA" dirty="0"/>
          </a:p>
          <a:p>
            <a:r>
              <a:rPr lang="en-CA" dirty="0"/>
              <a:t>Building on the last slide, have a population of empty cells essentially following different time courses.  Our ability to detect long lasting transcriptional changes may be limited as they will themselves </a:t>
            </a:r>
            <a:r>
              <a:rPr lang="en-CA" dirty="0" err="1"/>
              <a:t>rexperience</a:t>
            </a:r>
            <a:r>
              <a:rPr lang="en-CA" dirty="0"/>
              <a:t> something new.</a:t>
            </a:r>
          </a:p>
        </p:txBody>
      </p:sp>
    </p:spTree>
    <p:extLst>
      <p:ext uri="{BB962C8B-B14F-4D97-AF65-F5344CB8AC3E}">
        <p14:creationId xmlns:p14="http://schemas.microsoft.com/office/powerpoint/2010/main" val="116929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150830" y="2894025"/>
            <a:ext cx="12192000" cy="1200329"/>
          </a:xfrm>
          <a:prstGeom prst="rect">
            <a:avLst/>
          </a:prstGeom>
          <a:noFill/>
        </p:spPr>
        <p:txBody>
          <a:bodyPr wrap="square" rtlCol="0">
            <a:spAutoFit/>
          </a:bodyPr>
          <a:lstStyle/>
          <a:p>
            <a:pPr algn="ctr"/>
            <a:r>
              <a:rPr lang="en-US" sz="2400" b="1" dirty="0">
                <a:solidFill>
                  <a:srgbClr val="7030A0"/>
                </a:solidFill>
              </a:rPr>
              <a:t>There should be low prevalence cell types within the DGC population of other datasets that express Engram Cell DEGs such as IEGs.</a:t>
            </a:r>
            <a:br>
              <a:rPr lang="en-US" sz="2400" b="1" dirty="0">
                <a:solidFill>
                  <a:srgbClr val="7030A0"/>
                </a:solidFill>
              </a:rPr>
            </a:br>
            <a:endParaRPr lang="en-US" sz="2400" b="1" dirty="0">
              <a:solidFill>
                <a:srgbClr val="7030A0"/>
              </a:solidFill>
            </a:endParaRPr>
          </a:p>
        </p:txBody>
      </p:sp>
      <p:sp>
        <p:nvSpPr>
          <p:cNvPr id="3" name="TextBox 2">
            <a:extLst>
              <a:ext uri="{FF2B5EF4-FFF2-40B4-BE49-F238E27FC236}">
                <a16:creationId xmlns:a16="http://schemas.microsoft.com/office/drawing/2014/main" id="{E1F91CB2-049F-4025-93C0-8F00CD95EBB4}"/>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Hypothesis</a:t>
            </a:r>
            <a:endParaRPr lang="en-GB" sz="2400" b="1" dirty="0">
              <a:solidFill>
                <a:srgbClr val="7030A0"/>
              </a:solidFill>
            </a:endParaRPr>
          </a:p>
        </p:txBody>
      </p:sp>
    </p:spTree>
    <p:extLst>
      <p:ext uri="{BB962C8B-B14F-4D97-AF65-F5344CB8AC3E}">
        <p14:creationId xmlns:p14="http://schemas.microsoft.com/office/powerpoint/2010/main" val="116473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216818" y="2121028"/>
            <a:ext cx="12192000" cy="1938992"/>
          </a:xfrm>
          <a:prstGeom prst="rect">
            <a:avLst/>
          </a:prstGeom>
          <a:noFill/>
        </p:spPr>
        <p:txBody>
          <a:bodyPr wrap="square" rtlCol="0">
            <a:spAutoFit/>
          </a:bodyPr>
          <a:lstStyle/>
          <a:p>
            <a:pPr algn="ctr"/>
            <a:r>
              <a:rPr lang="en-US" sz="2400" b="1" dirty="0">
                <a:solidFill>
                  <a:srgbClr val="7030A0"/>
                </a:solidFill>
              </a:rPr>
              <a:t>There should be low prevalence cell types within the DGC population of other datasets that express Engram Cell DEGs such as IEGs.</a:t>
            </a:r>
            <a:br>
              <a:rPr lang="en-US" sz="2400" b="1" dirty="0">
                <a:solidFill>
                  <a:srgbClr val="7030A0"/>
                </a:solidFill>
              </a:rPr>
            </a:br>
            <a:br>
              <a:rPr lang="en-US" sz="2400" b="1" dirty="0">
                <a:solidFill>
                  <a:srgbClr val="7030A0"/>
                </a:solidFill>
              </a:rPr>
            </a:br>
            <a:r>
              <a:rPr lang="en-US" sz="2400" b="1" dirty="0">
                <a:solidFill>
                  <a:srgbClr val="7030A0"/>
                </a:solidFill>
              </a:rPr>
              <a:t>Will attempt an unsupervised method first then a supervised classifier.</a:t>
            </a:r>
            <a:endParaRPr lang="en-GB" sz="2400" b="1" dirty="0">
              <a:solidFill>
                <a:srgbClr val="7030A0"/>
              </a:solidFill>
            </a:endParaRPr>
          </a:p>
          <a:p>
            <a:pPr algn="ctr"/>
            <a:endParaRPr lang="en-US" sz="2400" b="1" dirty="0">
              <a:solidFill>
                <a:srgbClr val="7030A0"/>
              </a:solidFill>
            </a:endParaRPr>
          </a:p>
        </p:txBody>
      </p:sp>
      <p:sp>
        <p:nvSpPr>
          <p:cNvPr id="3" name="TextBox 2">
            <a:extLst>
              <a:ext uri="{FF2B5EF4-FFF2-40B4-BE49-F238E27FC236}">
                <a16:creationId xmlns:a16="http://schemas.microsoft.com/office/drawing/2014/main" id="{84C490EF-482A-4057-A5EF-5BB9D154B903}"/>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Hypothesis</a:t>
            </a:r>
            <a:endParaRPr lang="en-GB" sz="2400" b="1" dirty="0">
              <a:solidFill>
                <a:srgbClr val="7030A0"/>
              </a:solidFill>
            </a:endParaRPr>
          </a:p>
        </p:txBody>
      </p:sp>
    </p:spTree>
    <p:extLst>
      <p:ext uri="{BB962C8B-B14F-4D97-AF65-F5344CB8AC3E}">
        <p14:creationId xmlns:p14="http://schemas.microsoft.com/office/powerpoint/2010/main" val="95435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GB" sz="2400" b="1" dirty="0">
                <a:solidFill>
                  <a:srgbClr val="7030A0"/>
                </a:solidFill>
              </a:rPr>
              <a:t>Caveats</a:t>
            </a:r>
          </a:p>
        </p:txBody>
      </p:sp>
      <p:sp>
        <p:nvSpPr>
          <p:cNvPr id="6" name="TextBox 5">
            <a:extLst>
              <a:ext uri="{FF2B5EF4-FFF2-40B4-BE49-F238E27FC236}">
                <a16:creationId xmlns:a16="http://schemas.microsoft.com/office/drawing/2014/main" id="{311C1F95-DE14-43A3-BC38-2580FBBEC2AF}"/>
              </a:ext>
            </a:extLst>
          </p:cNvPr>
          <p:cNvSpPr txBox="1"/>
          <p:nvPr/>
        </p:nvSpPr>
        <p:spPr>
          <a:xfrm>
            <a:off x="2495055" y="1986196"/>
            <a:ext cx="6526397" cy="2862322"/>
          </a:xfrm>
          <a:prstGeom prst="rect">
            <a:avLst/>
          </a:prstGeom>
          <a:noFill/>
        </p:spPr>
        <p:txBody>
          <a:bodyPr wrap="square" rtlCol="0">
            <a:spAutoFit/>
          </a:bodyPr>
          <a:lstStyle/>
          <a:p>
            <a:pPr algn="ctr"/>
            <a:r>
              <a:rPr lang="en-US" b="1" dirty="0"/>
              <a:t>Engram Cells are already rare this could make them hard to find and will just intrinsically give us less data.</a:t>
            </a:r>
          </a:p>
          <a:p>
            <a:pPr algn="ctr"/>
            <a:endParaRPr lang="en-US" b="1" dirty="0"/>
          </a:p>
          <a:p>
            <a:pPr algn="ctr"/>
            <a:endParaRPr lang="en-US" b="1" dirty="0"/>
          </a:p>
          <a:p>
            <a:pPr algn="ctr"/>
            <a:r>
              <a:rPr lang="en-US" b="1" dirty="0"/>
              <a:t>Previous studies have done highly controlled experiments so the cells are activated at the same time in the same behavioral context using the same label.</a:t>
            </a:r>
          </a:p>
          <a:p>
            <a:endParaRPr lang="en-US" b="1" dirty="0"/>
          </a:p>
          <a:p>
            <a:br>
              <a:rPr lang="en-US" dirty="0"/>
            </a:br>
            <a:endParaRPr lang="en-GB" dirty="0"/>
          </a:p>
        </p:txBody>
      </p:sp>
    </p:spTree>
    <p:extLst>
      <p:ext uri="{BB962C8B-B14F-4D97-AF65-F5344CB8AC3E}">
        <p14:creationId xmlns:p14="http://schemas.microsoft.com/office/powerpoint/2010/main" val="157005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122550" y="1809942"/>
            <a:ext cx="12192000" cy="4154984"/>
          </a:xfrm>
          <a:prstGeom prst="rect">
            <a:avLst/>
          </a:prstGeom>
          <a:noFill/>
        </p:spPr>
        <p:txBody>
          <a:bodyPr wrap="square" rtlCol="0">
            <a:spAutoFit/>
          </a:bodyPr>
          <a:lstStyle/>
          <a:p>
            <a:pPr marL="457200" indent="-457200" algn="ctr">
              <a:buFontTx/>
              <a:buAutoNum type="arabicParenR"/>
            </a:pPr>
            <a:r>
              <a:rPr lang="en-US" sz="2400" b="1" dirty="0">
                <a:solidFill>
                  <a:srgbClr val="3A414A"/>
                </a:solidFill>
                <a:effectLst/>
              </a:rPr>
              <a:t>Identify robust Engram DEGs for </a:t>
            </a:r>
            <a:r>
              <a:rPr lang="en-US" sz="2400" b="1" dirty="0" err="1">
                <a:solidFill>
                  <a:srgbClr val="3A414A"/>
                </a:solidFill>
                <a:effectLst/>
              </a:rPr>
              <a:t>scRNA</a:t>
            </a:r>
            <a:r>
              <a:rPr lang="en-US" sz="2400" b="1" dirty="0">
                <a:solidFill>
                  <a:srgbClr val="3A414A"/>
                </a:solidFill>
                <a:effectLst/>
              </a:rPr>
              <a:t>-seq</a:t>
            </a:r>
          </a:p>
          <a:p>
            <a:pPr marL="457200" indent="-457200" algn="ctr">
              <a:buAutoNum type="arabicParenR"/>
            </a:pPr>
            <a:endParaRPr lang="en-US" sz="2400" b="1" dirty="0">
              <a:solidFill>
                <a:srgbClr val="3A414A"/>
              </a:solidFill>
              <a:effectLst/>
            </a:endParaRPr>
          </a:p>
          <a:p>
            <a:pPr algn="ctr"/>
            <a:r>
              <a:rPr lang="en-US" sz="2400" b="1" dirty="0">
                <a:solidFill>
                  <a:srgbClr val="3A414A"/>
                </a:solidFill>
                <a:effectLst/>
              </a:rPr>
              <a:t>2) Cell (Sub)Type/State specific Engram DEG expression</a:t>
            </a:r>
          </a:p>
          <a:p>
            <a:pPr algn="ctr"/>
            <a:endParaRPr lang="en-US" sz="2400" b="1" dirty="0">
              <a:solidFill>
                <a:srgbClr val="3A414A"/>
              </a:solidFill>
              <a:effectLst/>
            </a:endParaRPr>
          </a:p>
          <a:p>
            <a:pPr algn="ctr"/>
            <a:r>
              <a:rPr lang="en-US" sz="2400" b="1" dirty="0">
                <a:solidFill>
                  <a:srgbClr val="3A414A"/>
                </a:solidFill>
                <a:effectLst/>
              </a:rPr>
              <a:t>3) Look for timepoint specific expression</a:t>
            </a:r>
          </a:p>
          <a:p>
            <a:pPr algn="ctr"/>
            <a:endParaRPr lang="en-US" sz="2400" b="1" dirty="0">
              <a:solidFill>
                <a:srgbClr val="3A414A"/>
              </a:solidFill>
              <a:effectLst/>
            </a:endParaRPr>
          </a:p>
          <a:p>
            <a:pPr algn="ctr"/>
            <a:r>
              <a:rPr lang="en-US" sz="2400" b="1" dirty="0">
                <a:solidFill>
                  <a:srgbClr val="3A414A"/>
                </a:solidFill>
                <a:effectLst/>
              </a:rPr>
              <a:t>4) Look for Reactivation signature</a:t>
            </a:r>
          </a:p>
          <a:p>
            <a:pPr algn="ctr"/>
            <a:endParaRPr lang="en-US" sz="2400" b="1" dirty="0">
              <a:solidFill>
                <a:srgbClr val="3A414A"/>
              </a:solidFill>
            </a:endParaRPr>
          </a:p>
          <a:p>
            <a:pPr algn="ctr"/>
            <a:r>
              <a:rPr lang="en-US" sz="2400" b="1" dirty="0">
                <a:solidFill>
                  <a:srgbClr val="3A414A"/>
                </a:solidFill>
                <a:effectLst/>
              </a:rPr>
              <a:t>5) Relative Proportions within and between Cell states/Subtypes</a:t>
            </a:r>
          </a:p>
          <a:p>
            <a:pPr algn="ctr"/>
            <a:endParaRPr lang="en-US" sz="2400" b="1" dirty="0">
              <a:solidFill>
                <a:srgbClr val="3A414A"/>
              </a:solidFill>
            </a:endParaRPr>
          </a:p>
          <a:p>
            <a:pPr algn="ctr"/>
            <a:endParaRPr lang="en-US" sz="2400" b="1" dirty="0">
              <a:solidFill>
                <a:srgbClr val="7030A0"/>
              </a:solidFill>
            </a:endParaRPr>
          </a:p>
        </p:txBody>
      </p:sp>
      <p:sp>
        <p:nvSpPr>
          <p:cNvPr id="3" name="TextBox 2">
            <a:extLst>
              <a:ext uri="{FF2B5EF4-FFF2-40B4-BE49-F238E27FC236}">
                <a16:creationId xmlns:a16="http://schemas.microsoft.com/office/drawing/2014/main" id="{E90C4268-324A-487E-BE59-A391AC60753F}"/>
              </a:ext>
            </a:extLst>
          </p:cNvPr>
          <p:cNvSpPr txBox="1"/>
          <p:nvPr/>
        </p:nvSpPr>
        <p:spPr>
          <a:xfrm>
            <a:off x="1" y="28277"/>
            <a:ext cx="12192000" cy="461665"/>
          </a:xfrm>
          <a:prstGeom prst="rect">
            <a:avLst/>
          </a:prstGeom>
          <a:noFill/>
        </p:spPr>
        <p:txBody>
          <a:bodyPr wrap="square" rtlCol="0">
            <a:spAutoFit/>
          </a:bodyPr>
          <a:lstStyle/>
          <a:p>
            <a:pPr algn="ctr"/>
            <a:r>
              <a:rPr lang="en-CA" sz="2400" b="1" dirty="0">
                <a:solidFill>
                  <a:srgbClr val="7030A0"/>
                </a:solidFill>
              </a:rPr>
              <a:t>Secondary Objectives</a:t>
            </a:r>
          </a:p>
        </p:txBody>
      </p:sp>
    </p:spTree>
    <p:extLst>
      <p:ext uri="{BB962C8B-B14F-4D97-AF65-F5344CB8AC3E}">
        <p14:creationId xmlns:p14="http://schemas.microsoft.com/office/powerpoint/2010/main" val="2101583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11439</TotalTime>
  <Words>4338</Words>
  <Application>Microsoft Office PowerPoint</Application>
  <PresentationFormat>Widescreen</PresentationFormat>
  <Paragraphs>415</Paragraphs>
  <Slides>50</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Times New Roman</vt:lpstr>
      <vt:lpstr>TimesNewRomanPS-BoldItalicMT</vt:lpstr>
      <vt:lpstr>TimesNewRomanPS-BoldMT</vt:lpstr>
      <vt:lpstr>Office Theme</vt:lpstr>
      <vt:lpstr>Thesis Proposal:  Computational Methods for detecting Engram cells in unlabelled 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&amp; whats next</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Angus</dc:creator>
  <cp:lastModifiedBy>Angus</cp:lastModifiedBy>
  <cp:revision>107</cp:revision>
  <dcterms:created xsi:type="dcterms:W3CDTF">2022-02-10T20:56:23Z</dcterms:created>
  <dcterms:modified xsi:type="dcterms:W3CDTF">2022-03-18T01:00:22Z</dcterms:modified>
</cp:coreProperties>
</file>