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32" r:id="rId3"/>
    <p:sldId id="276" r:id="rId4"/>
    <p:sldId id="350" r:id="rId5"/>
    <p:sldId id="342" r:id="rId6"/>
    <p:sldId id="354" r:id="rId7"/>
    <p:sldId id="283" r:id="rId8"/>
    <p:sldId id="340" r:id="rId9"/>
    <p:sldId id="304" r:id="rId10"/>
    <p:sldId id="352" r:id="rId11"/>
    <p:sldId id="284" r:id="rId12"/>
    <p:sldId id="351" r:id="rId13"/>
    <p:sldId id="334" r:id="rId14"/>
    <p:sldId id="336" r:id="rId15"/>
    <p:sldId id="353" r:id="rId16"/>
    <p:sldId id="339" r:id="rId17"/>
    <p:sldId id="348" r:id="rId18"/>
    <p:sldId id="341" r:id="rId19"/>
    <p:sldId id="345" r:id="rId20"/>
    <p:sldId id="275" r:id="rId21"/>
    <p:sldId id="333" r:id="rId22"/>
    <p:sldId id="265" r:id="rId23"/>
    <p:sldId id="262" r:id="rId24"/>
    <p:sldId id="309" r:id="rId25"/>
    <p:sldId id="300" r:id="rId26"/>
    <p:sldId id="286" r:id="rId27"/>
    <p:sldId id="303" r:id="rId28"/>
    <p:sldId id="264" r:id="rId29"/>
    <p:sldId id="346" r:id="rId30"/>
    <p:sldId id="34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20.8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1 175,'14'1,"0"1,0 1,0 0,0 1,24 9,-3-1,104 26,206 29,479 23,-501-62,205 23,610 55,-3-34,-46-65,-598-10,474 3,-923-2,1-3,-1-2,71-19,42-8,-34 21,50-9,-147 18,-1-2,0-1,0-1,-1-1,26-13,-29 12,-1 2,1 1,1 0,-1 1,1 1,36-4,125 1,-146 8,166 2,-67 1,157-17,-134-14,10-2,-19 15,267-40,-227 22,2 8,274-1,-114 14,-8 0,1682 13,-1975-2,1-2,-1-2,63-15,-51 10,2 2,-1 4,92 3,-61 2,136 0,518-20,-38-13,-7 32,-345 2,1343-1,-1637-3,-1-3,1-2,70-18,-88 18,1 2,0 2,63 3,-54 1,82-8,-38-10,-52 8,84-5,463 13,-269 3,-260 1,97 17,-23-2,136-9,-253-10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36.7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1,'2573'0,"-2070"13,-158-1,-270-7,0 4,108 26,-27-3,-3-11,183 2,163-23,-219-2,3147 2,-3113 21,-96-2,678-9,-564-11,-205 2,146-3,-211-9,-30 4,-14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24.2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2,'249'-1,"1262"31,-1105 0,161 9,-118-37,-223-5,88 4,356-2,-328-24,14 0,-54 26,96-1,-203-12,15 0,1507 10,-833 4,-633 0,335-8,-454-3,134-3,2588 12,-1260 1,-1147 19,-179-3,333-8,-215-6,396 48,175 0,470-55,-877 5,-505-3,61-11,-12 1,-25 5,219-10,-241 17,0-1,77-12,-94 8,-1 2,34 0,-42 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25.3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1,'37'0,"69"-1,158 20,265 65,253 34,8-61,-281-48,175 1,-501-9,155-3,-321 1,0-1,-1 0,24-7,-8-1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26.7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1,'395'12,"-23"1,885 46,-919-25,865 64,-458-92,-612-7,529 2,262-3,-644-17,-224 10,0-2,105-35,-133 36,0 2,1 1,0 1,1 1,-1 2,33 0,30 4,-35 0,0-1,0-4,83-14,-85 7,0 3,75-2,114 12,-89 1,1-4,-123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27.9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27,'10'0,"-1"-2,1 1,16-5,20-4,395 2,-265 11,459 16,-318-13,-238-7,-55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30.0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1 103,'462'-39,"-246"13,462-11,2 36,-418 3,1273 0,-1511-1,1 2,-1 0,40 12,31 5,248 33,39 5,-259-45,145-3,96-13,399-17,-639 14,96-13,-134 5,1 5,97 1,-3-4,-13 1,346 11,-484 3,1 0,-1 2,1 2,50 17,17 3,-44-16,111 7,55-16,-166-3,-30 2,1 1,26 5,-23-2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33.4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0 102,'27'-1,"34"-5,5-2,897-33,-281 15,1010 7,-1136 21,-508-2,274 10,-274-4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34.1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0,'2561'0,"-1715"65,-833-64,581 36,-529-32,104 22,-16-2,-53-15,-30-4,1 3,75 20,-87-12,1-2,1-3,72 4,-103-15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1T20:41:34.8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0 227,'587'2,"826"-8,-678-54,-9-70,-657 118,134-7,70 18,-157 2,1159 2,-1226-3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E9E61-7A65-4B62-86BF-29C5E6C08C37}" type="datetimeFigureOut">
              <a:rPr lang="en-CA" smtClean="0"/>
              <a:t>2022-03-12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411324-2E6F-4B0C-960E-3592C742DFFB}" type="slidenum">
              <a:rPr lang="en-CA" smtClean="0"/>
              <a:t>‹#›</a:t>
            </a:fld>
            <a:endParaRPr lang="en-CA"/>
          </a:p>
        </p:txBody>
      </p:sp>
    </p:spTree>
    <p:extLst>
      <p:ext uri="{BB962C8B-B14F-4D97-AF65-F5344CB8AC3E}">
        <p14:creationId xmlns:p14="http://schemas.microsoft.com/office/powerpoint/2010/main" val="3374177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your path through the masters.   </a:t>
            </a:r>
            <a:br>
              <a:rPr lang="en-US" dirty="0"/>
            </a:br>
            <a:endParaRPr lang="en-US" dirty="0"/>
          </a:p>
          <a:p>
            <a:r>
              <a:rPr lang="en-US" dirty="0"/>
              <a:t>Brain regions do not follow a uniform trajectory nor respond to exposures identically.  (</a:t>
            </a:r>
            <a:r>
              <a:rPr lang="en-US" sz="1200" dirty="0">
                <a:effectLst/>
              </a:rPr>
              <a:t>Vijayakumar et al., 2018; Pederson et al., 2014).</a:t>
            </a:r>
          </a:p>
          <a:p>
            <a:endParaRPr lang="en-US" sz="1200" dirty="0">
              <a:effectLst/>
            </a:endParaRPr>
          </a:p>
          <a:p>
            <a:r>
              <a:rPr lang="en-US" dirty="0"/>
              <a:t>Sex differences emerge with age and are concentrated in regions associated with psychopathology (</a:t>
            </a:r>
            <a:r>
              <a:rPr lang="en-US" dirty="0" err="1"/>
              <a:t>Ruigrok</a:t>
            </a:r>
            <a:r>
              <a:rPr lang="en-US" dirty="0"/>
              <a:t> et al., 2014).   Ethnic identity is a marker for different environmental exposures an individual may be subject to, for instance African-American have a disproportionate burden of lead exposure. (Cassidy-</a:t>
            </a:r>
            <a:r>
              <a:rPr lang="en-US" dirty="0" err="1"/>
              <a:t>Bushrow</a:t>
            </a:r>
            <a:r>
              <a:rPr lang="en-US" dirty="0"/>
              <a:t> et al., 2017).</a:t>
            </a:r>
          </a:p>
          <a:p>
            <a:endParaRPr lang="en-US" dirty="0"/>
          </a:p>
          <a:p>
            <a:endParaRPr lang="en-US" dirty="0"/>
          </a:p>
          <a:p>
            <a:endParaRPr lang="en-US" dirty="0"/>
          </a:p>
          <a:p>
            <a:r>
              <a:rPr lang="en-US" dirty="0"/>
              <a:t>Many studies examining these interactions have focused on a few brain regions often in cross sectional studies with too few subjects to have good power. </a:t>
            </a:r>
          </a:p>
          <a:p>
            <a:endParaRPr lang="en-US" sz="1200" dirty="0">
              <a:effectLst/>
            </a:endParaRPr>
          </a:p>
        </p:txBody>
      </p:sp>
      <p:sp>
        <p:nvSpPr>
          <p:cNvPr id="4" name="Slide Number Placeholder 3"/>
          <p:cNvSpPr>
            <a:spLocks noGrp="1"/>
          </p:cNvSpPr>
          <p:nvPr>
            <p:ph type="sldNum" sz="quarter" idx="5"/>
          </p:nvPr>
        </p:nvSpPr>
        <p:spPr/>
        <p:txBody>
          <a:bodyPr/>
          <a:lstStyle/>
          <a:p>
            <a:fld id="{668B5E67-D068-4978-8CD0-42D933386D8F}" type="slidenum">
              <a:rPr lang="en-CA" smtClean="0"/>
              <a:t>2</a:t>
            </a:fld>
            <a:endParaRPr lang="en-CA"/>
          </a:p>
        </p:txBody>
      </p:sp>
    </p:spTree>
    <p:extLst>
      <p:ext uri="{BB962C8B-B14F-4D97-AF65-F5344CB8AC3E}">
        <p14:creationId xmlns:p14="http://schemas.microsoft.com/office/powerpoint/2010/main" val="1881265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graph needs a bit of work,</a:t>
            </a:r>
          </a:p>
        </p:txBody>
      </p:sp>
      <p:sp>
        <p:nvSpPr>
          <p:cNvPr id="4" name="Slide Number Placeholder 3"/>
          <p:cNvSpPr>
            <a:spLocks noGrp="1"/>
          </p:cNvSpPr>
          <p:nvPr>
            <p:ph type="sldNum" sz="quarter" idx="5"/>
          </p:nvPr>
        </p:nvSpPr>
        <p:spPr/>
        <p:txBody>
          <a:bodyPr/>
          <a:lstStyle/>
          <a:p>
            <a:fld id="{A8411324-2E6F-4B0C-960E-3592C742DFFB}" type="slidenum">
              <a:rPr lang="en-CA" smtClean="0"/>
              <a:t>15</a:t>
            </a:fld>
            <a:endParaRPr lang="en-CA"/>
          </a:p>
        </p:txBody>
      </p:sp>
    </p:spTree>
    <p:extLst>
      <p:ext uri="{BB962C8B-B14F-4D97-AF65-F5344CB8AC3E}">
        <p14:creationId xmlns:p14="http://schemas.microsoft.com/office/powerpoint/2010/main" val="2205125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Title is confusing and </a:t>
            </a:r>
            <a:r>
              <a:rPr lang="en-CA" dirty="0" err="1"/>
              <a:t>referes</a:t>
            </a:r>
            <a:r>
              <a:rPr lang="en-CA" dirty="0"/>
              <a:t> to multiple slices</a:t>
            </a:r>
          </a:p>
        </p:txBody>
      </p:sp>
      <p:sp>
        <p:nvSpPr>
          <p:cNvPr id="4" name="Slide Number Placeholder 3"/>
          <p:cNvSpPr>
            <a:spLocks noGrp="1"/>
          </p:cNvSpPr>
          <p:nvPr>
            <p:ph type="sldNum" sz="quarter" idx="5"/>
          </p:nvPr>
        </p:nvSpPr>
        <p:spPr/>
        <p:txBody>
          <a:bodyPr/>
          <a:lstStyle/>
          <a:p>
            <a:fld id="{A8411324-2E6F-4B0C-960E-3592C742DFFB}" type="slidenum">
              <a:rPr lang="en-CA" smtClean="0"/>
              <a:t>16</a:t>
            </a:fld>
            <a:endParaRPr lang="en-CA"/>
          </a:p>
        </p:txBody>
      </p:sp>
    </p:spTree>
    <p:extLst>
      <p:ext uri="{BB962C8B-B14F-4D97-AF65-F5344CB8AC3E}">
        <p14:creationId xmlns:p14="http://schemas.microsoft.com/office/powerpoint/2010/main" val="1927112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slide Title is confusing and </a:t>
            </a:r>
            <a:r>
              <a:rPr lang="en-CA" dirty="0" err="1"/>
              <a:t>referes</a:t>
            </a:r>
            <a:r>
              <a:rPr lang="en-CA" dirty="0"/>
              <a:t> to multiple slides, also this plot needs to </a:t>
            </a:r>
            <a:r>
              <a:rPr lang="en-CA" dirty="0" err="1"/>
              <a:t>metion</a:t>
            </a:r>
            <a:r>
              <a:rPr lang="en-CA" dirty="0"/>
              <a:t> that this is the </a:t>
            </a:r>
            <a:r>
              <a:rPr lang="en-CA" dirty="0" err="1"/>
              <a:t>Hochgerner</a:t>
            </a:r>
            <a:r>
              <a:rPr lang="en-CA" dirty="0"/>
              <a:t> dataset</a:t>
            </a:r>
          </a:p>
        </p:txBody>
      </p:sp>
      <p:sp>
        <p:nvSpPr>
          <p:cNvPr id="4" name="Slide Number Placeholder 3"/>
          <p:cNvSpPr>
            <a:spLocks noGrp="1"/>
          </p:cNvSpPr>
          <p:nvPr>
            <p:ph type="sldNum" sz="quarter" idx="5"/>
          </p:nvPr>
        </p:nvSpPr>
        <p:spPr/>
        <p:txBody>
          <a:bodyPr/>
          <a:lstStyle/>
          <a:p>
            <a:fld id="{A8411324-2E6F-4B0C-960E-3592C742DFFB}" type="slidenum">
              <a:rPr lang="en-CA" smtClean="0"/>
              <a:t>17</a:t>
            </a:fld>
            <a:endParaRPr lang="en-CA"/>
          </a:p>
        </p:txBody>
      </p:sp>
    </p:spTree>
    <p:extLst>
      <p:ext uri="{BB962C8B-B14F-4D97-AF65-F5344CB8AC3E}">
        <p14:creationId xmlns:p14="http://schemas.microsoft.com/office/powerpoint/2010/main" val="3998454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Should have color scale for heatmap.  </a:t>
            </a:r>
            <a:r>
              <a:rPr lang="en-CA" dirty="0" err="1"/>
              <a:t>Meltanonin</a:t>
            </a:r>
            <a:r>
              <a:rPr lang="en-CA" dirty="0"/>
              <a:t> is a distraction.  Need table of gene’s Paul says you can’t mention the significance being greater or lesser, but make note of the NUMBER of significant gene’s in each group.</a:t>
            </a:r>
          </a:p>
        </p:txBody>
      </p:sp>
      <p:sp>
        <p:nvSpPr>
          <p:cNvPr id="4" name="Slide Number Placeholder 3"/>
          <p:cNvSpPr>
            <a:spLocks noGrp="1"/>
          </p:cNvSpPr>
          <p:nvPr>
            <p:ph type="sldNum" sz="quarter" idx="5"/>
          </p:nvPr>
        </p:nvSpPr>
        <p:spPr/>
        <p:txBody>
          <a:bodyPr/>
          <a:lstStyle/>
          <a:p>
            <a:fld id="{A8411324-2E6F-4B0C-960E-3592C742DFFB}" type="slidenum">
              <a:rPr lang="en-CA" smtClean="0"/>
              <a:t>18</a:t>
            </a:fld>
            <a:endParaRPr lang="en-CA"/>
          </a:p>
        </p:txBody>
      </p:sp>
    </p:spTree>
    <p:extLst>
      <p:ext uri="{BB962C8B-B14F-4D97-AF65-F5344CB8AC3E}">
        <p14:creationId xmlns:p14="http://schemas.microsoft.com/office/powerpoint/2010/main" val="398530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Should have color scale for heatmap.  </a:t>
            </a:r>
            <a:r>
              <a:rPr lang="en-CA" dirty="0" err="1"/>
              <a:t>Meltanonin</a:t>
            </a:r>
            <a:r>
              <a:rPr lang="en-CA" dirty="0"/>
              <a:t> is a distraction.  Need table of gene’s </a:t>
            </a:r>
          </a:p>
        </p:txBody>
      </p:sp>
      <p:sp>
        <p:nvSpPr>
          <p:cNvPr id="4" name="Slide Number Placeholder 3"/>
          <p:cNvSpPr>
            <a:spLocks noGrp="1"/>
          </p:cNvSpPr>
          <p:nvPr>
            <p:ph type="sldNum" sz="quarter" idx="5"/>
          </p:nvPr>
        </p:nvSpPr>
        <p:spPr/>
        <p:txBody>
          <a:bodyPr/>
          <a:lstStyle/>
          <a:p>
            <a:fld id="{A8411324-2E6F-4B0C-960E-3592C742DFFB}" type="slidenum">
              <a:rPr lang="en-CA" smtClean="0"/>
              <a:t>19</a:t>
            </a:fld>
            <a:endParaRPr lang="en-CA"/>
          </a:p>
        </p:txBody>
      </p:sp>
    </p:spTree>
    <p:extLst>
      <p:ext uri="{BB962C8B-B14F-4D97-AF65-F5344CB8AC3E}">
        <p14:creationId xmlns:p14="http://schemas.microsoft.com/office/powerpoint/2010/main" val="1280999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ce73d6a7e5_2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ce73d6a7e5_2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Provides a variety of specific time points and conditions for us to look into. Slide 27 has the experimental design figures for the recall and time course if they are interested (double check this slide number before presentation)</a:t>
            </a:r>
          </a:p>
        </p:txBody>
      </p:sp>
      <p:sp>
        <p:nvSpPr>
          <p:cNvPr id="4" name="Slide Number Placeholder 3"/>
          <p:cNvSpPr>
            <a:spLocks noGrp="1"/>
          </p:cNvSpPr>
          <p:nvPr>
            <p:ph type="sldNum" sz="quarter" idx="5"/>
          </p:nvPr>
        </p:nvSpPr>
        <p:spPr/>
        <p:txBody>
          <a:bodyPr/>
          <a:lstStyle/>
          <a:p>
            <a:fld id="{A8411324-2E6F-4B0C-960E-3592C742DFFB}" type="slidenum">
              <a:rPr lang="en-CA" smtClean="0"/>
              <a:t>28</a:t>
            </a:fld>
            <a:endParaRPr lang="en-CA"/>
          </a:p>
        </p:txBody>
      </p:sp>
    </p:spTree>
    <p:extLst>
      <p:ext uri="{BB962C8B-B14F-4D97-AF65-F5344CB8AC3E}">
        <p14:creationId xmlns:p14="http://schemas.microsoft.com/office/powerpoint/2010/main" val="3744691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 some ways studying these activity markers is nothing new.  Studying activity induced transcription has been done in many in vitro studies but the engram label allow studying cells from within a living animal which experienced natural stimulation.</a:t>
            </a:r>
          </a:p>
          <a:p>
            <a:endParaRPr lang="en-CA" dirty="0"/>
          </a:p>
        </p:txBody>
      </p:sp>
      <p:sp>
        <p:nvSpPr>
          <p:cNvPr id="4" name="Slide Number Placeholder 3"/>
          <p:cNvSpPr>
            <a:spLocks noGrp="1"/>
          </p:cNvSpPr>
          <p:nvPr>
            <p:ph type="sldNum" sz="quarter" idx="5"/>
          </p:nvPr>
        </p:nvSpPr>
        <p:spPr/>
        <p:txBody>
          <a:bodyPr/>
          <a:lstStyle/>
          <a:p>
            <a:fld id="{A8411324-2E6F-4B0C-960E-3592C742DFFB}" type="slidenum">
              <a:rPr lang="en-CA" smtClean="0"/>
              <a:t>5</a:t>
            </a:fld>
            <a:endParaRPr lang="en-CA"/>
          </a:p>
        </p:txBody>
      </p:sp>
    </p:spTree>
    <p:extLst>
      <p:ext uri="{BB962C8B-B14F-4D97-AF65-F5344CB8AC3E}">
        <p14:creationId xmlns:p14="http://schemas.microsoft.com/office/powerpoint/2010/main" val="160359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 some ways studying these activity markers is nothing new.  Studying activity induced transcription has been done in many in vitro studies but the engram label allow studying cells from within a living animal which experienced natural stimulation.</a:t>
            </a:r>
          </a:p>
          <a:p>
            <a:endParaRPr lang="en-CA" dirty="0"/>
          </a:p>
        </p:txBody>
      </p:sp>
      <p:sp>
        <p:nvSpPr>
          <p:cNvPr id="4" name="Slide Number Placeholder 3"/>
          <p:cNvSpPr>
            <a:spLocks noGrp="1"/>
          </p:cNvSpPr>
          <p:nvPr>
            <p:ph type="sldNum" sz="quarter" idx="5"/>
          </p:nvPr>
        </p:nvSpPr>
        <p:spPr/>
        <p:txBody>
          <a:bodyPr/>
          <a:lstStyle/>
          <a:p>
            <a:fld id="{A8411324-2E6F-4B0C-960E-3592C742DFFB}" type="slidenum">
              <a:rPr lang="en-CA" smtClean="0"/>
              <a:t>6</a:t>
            </a:fld>
            <a:endParaRPr lang="en-CA"/>
          </a:p>
        </p:txBody>
      </p:sp>
    </p:spTree>
    <p:extLst>
      <p:ext uri="{BB962C8B-B14F-4D97-AF65-F5344CB8AC3E}">
        <p14:creationId xmlns:p14="http://schemas.microsoft.com/office/powerpoint/2010/main" val="580604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slide needs to go after a hypothesis.  </a:t>
            </a:r>
          </a:p>
        </p:txBody>
      </p:sp>
      <p:sp>
        <p:nvSpPr>
          <p:cNvPr id="4" name="Slide Number Placeholder 3"/>
          <p:cNvSpPr>
            <a:spLocks noGrp="1"/>
          </p:cNvSpPr>
          <p:nvPr>
            <p:ph type="sldNum" sz="quarter" idx="5"/>
          </p:nvPr>
        </p:nvSpPr>
        <p:spPr/>
        <p:txBody>
          <a:bodyPr/>
          <a:lstStyle/>
          <a:p>
            <a:fld id="{A8411324-2E6F-4B0C-960E-3592C742DFFB}" type="slidenum">
              <a:rPr lang="en-CA" smtClean="0"/>
              <a:t>7</a:t>
            </a:fld>
            <a:endParaRPr lang="en-CA"/>
          </a:p>
        </p:txBody>
      </p:sp>
    </p:spTree>
    <p:extLst>
      <p:ext uri="{BB962C8B-B14F-4D97-AF65-F5344CB8AC3E}">
        <p14:creationId xmlns:p14="http://schemas.microsoft.com/office/powerpoint/2010/main" val="1157289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Also want a timeline, want a list of human datasets or mouse datasets.  We may need to justify the classifier.  We need a hypothesis, https://lucid.app/lucidchart/32083739-9932-4627-860c-51388e80b49d/edit?from_internal=true </a:t>
            </a:r>
          </a:p>
        </p:txBody>
      </p:sp>
      <p:sp>
        <p:nvSpPr>
          <p:cNvPr id="4" name="Slide Number Placeholder 3"/>
          <p:cNvSpPr>
            <a:spLocks noGrp="1"/>
          </p:cNvSpPr>
          <p:nvPr>
            <p:ph type="sldNum" sz="quarter" idx="5"/>
          </p:nvPr>
        </p:nvSpPr>
        <p:spPr/>
        <p:txBody>
          <a:bodyPr/>
          <a:lstStyle/>
          <a:p>
            <a:fld id="{A8411324-2E6F-4B0C-960E-3592C742DFFB}" type="slidenum">
              <a:rPr lang="en-CA" smtClean="0"/>
              <a:t>8</a:t>
            </a:fld>
            <a:endParaRPr lang="en-CA"/>
          </a:p>
        </p:txBody>
      </p:sp>
    </p:spTree>
    <p:extLst>
      <p:ext uri="{BB962C8B-B14F-4D97-AF65-F5344CB8AC3E}">
        <p14:creationId xmlns:p14="http://schemas.microsoft.com/office/powerpoint/2010/main" val="2226231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Also want a timeline, want a list of human datasets or mouse datasets.  We may need to justify the classifier.  We need a hypothesis, https://lucid.app/lucidchart/32083739-9932-4627-860c-51388e80b49d/edit?from_internal=true </a:t>
            </a:r>
          </a:p>
        </p:txBody>
      </p:sp>
      <p:sp>
        <p:nvSpPr>
          <p:cNvPr id="4" name="Slide Number Placeholder 3"/>
          <p:cNvSpPr>
            <a:spLocks noGrp="1"/>
          </p:cNvSpPr>
          <p:nvPr>
            <p:ph type="sldNum" sz="quarter" idx="5"/>
          </p:nvPr>
        </p:nvSpPr>
        <p:spPr/>
        <p:txBody>
          <a:bodyPr/>
          <a:lstStyle/>
          <a:p>
            <a:fld id="{A8411324-2E6F-4B0C-960E-3592C742DFFB}" type="slidenum">
              <a:rPr lang="en-CA" smtClean="0"/>
              <a:t>10</a:t>
            </a:fld>
            <a:endParaRPr lang="en-CA"/>
          </a:p>
        </p:txBody>
      </p:sp>
    </p:spTree>
    <p:extLst>
      <p:ext uri="{BB962C8B-B14F-4D97-AF65-F5344CB8AC3E}">
        <p14:creationId xmlns:p14="http://schemas.microsoft.com/office/powerpoint/2010/main" val="3463803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8411324-2E6F-4B0C-960E-3592C742DFFB}" type="slidenum">
              <a:rPr lang="en-CA" smtClean="0"/>
              <a:t>11</a:t>
            </a:fld>
            <a:endParaRPr lang="en-CA"/>
          </a:p>
        </p:txBody>
      </p:sp>
    </p:spTree>
    <p:extLst>
      <p:ext uri="{BB962C8B-B14F-4D97-AF65-F5344CB8AC3E}">
        <p14:creationId xmlns:p14="http://schemas.microsoft.com/office/powerpoint/2010/main" val="1630886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8411324-2E6F-4B0C-960E-3592C742DFFB}" type="slidenum">
              <a:rPr lang="en-CA" smtClean="0"/>
              <a:t>12</a:t>
            </a:fld>
            <a:endParaRPr lang="en-CA"/>
          </a:p>
        </p:txBody>
      </p:sp>
    </p:spTree>
    <p:extLst>
      <p:ext uri="{BB962C8B-B14F-4D97-AF65-F5344CB8AC3E}">
        <p14:creationId xmlns:p14="http://schemas.microsoft.com/office/powerpoint/2010/main" val="628548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graph needs a bit of work,</a:t>
            </a:r>
          </a:p>
        </p:txBody>
      </p:sp>
      <p:sp>
        <p:nvSpPr>
          <p:cNvPr id="4" name="Slide Number Placeholder 3"/>
          <p:cNvSpPr>
            <a:spLocks noGrp="1"/>
          </p:cNvSpPr>
          <p:nvPr>
            <p:ph type="sldNum" sz="quarter" idx="5"/>
          </p:nvPr>
        </p:nvSpPr>
        <p:spPr/>
        <p:txBody>
          <a:bodyPr/>
          <a:lstStyle/>
          <a:p>
            <a:fld id="{A8411324-2E6F-4B0C-960E-3592C742DFFB}" type="slidenum">
              <a:rPr lang="en-CA" smtClean="0"/>
              <a:t>14</a:t>
            </a:fld>
            <a:endParaRPr lang="en-CA"/>
          </a:p>
        </p:txBody>
      </p:sp>
    </p:spTree>
    <p:extLst>
      <p:ext uri="{BB962C8B-B14F-4D97-AF65-F5344CB8AC3E}">
        <p14:creationId xmlns:p14="http://schemas.microsoft.com/office/powerpoint/2010/main" val="3790318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EEC3E-4427-4778-84A7-DAF405FA07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DF10091-29ED-45D2-8331-44AE243759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E6EC4A9-11B9-479C-90EA-B3ED2A3FB00F}"/>
              </a:ext>
            </a:extLst>
          </p:cNvPr>
          <p:cNvSpPr>
            <a:spLocks noGrp="1"/>
          </p:cNvSpPr>
          <p:nvPr>
            <p:ph type="dt" sz="half" idx="10"/>
          </p:nvPr>
        </p:nvSpPr>
        <p:spPr/>
        <p:txBody>
          <a:bodyPr/>
          <a:lstStyle/>
          <a:p>
            <a:fld id="{2BFC5101-AF18-4C16-8647-2B980EBE58D4}" type="datetimeFigureOut">
              <a:rPr lang="en-CA" smtClean="0"/>
              <a:t>2022-03-12</a:t>
            </a:fld>
            <a:endParaRPr lang="en-CA"/>
          </a:p>
        </p:txBody>
      </p:sp>
      <p:sp>
        <p:nvSpPr>
          <p:cNvPr id="5" name="Footer Placeholder 4">
            <a:extLst>
              <a:ext uri="{FF2B5EF4-FFF2-40B4-BE49-F238E27FC236}">
                <a16:creationId xmlns:a16="http://schemas.microsoft.com/office/drawing/2014/main" id="{22242A6D-89B8-4300-96D1-9CFE9C774E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5FB58C3-0325-4E86-A391-771EDF9B96E1}"/>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3932881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A8E1-26D5-4FD6-A1A1-C633F066726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30EF2E2-A530-425A-8C18-2B82A66FD3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D61B0C-BEB3-4106-91C0-D0660BA005F6}"/>
              </a:ext>
            </a:extLst>
          </p:cNvPr>
          <p:cNvSpPr>
            <a:spLocks noGrp="1"/>
          </p:cNvSpPr>
          <p:nvPr>
            <p:ph type="dt" sz="half" idx="10"/>
          </p:nvPr>
        </p:nvSpPr>
        <p:spPr/>
        <p:txBody>
          <a:bodyPr/>
          <a:lstStyle/>
          <a:p>
            <a:fld id="{2BFC5101-AF18-4C16-8647-2B980EBE58D4}" type="datetimeFigureOut">
              <a:rPr lang="en-CA" smtClean="0"/>
              <a:t>2022-03-12</a:t>
            </a:fld>
            <a:endParaRPr lang="en-CA"/>
          </a:p>
        </p:txBody>
      </p:sp>
      <p:sp>
        <p:nvSpPr>
          <p:cNvPr id="5" name="Footer Placeholder 4">
            <a:extLst>
              <a:ext uri="{FF2B5EF4-FFF2-40B4-BE49-F238E27FC236}">
                <a16:creationId xmlns:a16="http://schemas.microsoft.com/office/drawing/2014/main" id="{0EC039DD-6023-4A24-B3BB-496510A4118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432805C-916E-4389-8110-1593C08DD02C}"/>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19220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C8C864-B828-4023-9AC1-76BE7DF5A9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D5A2C0F-09C2-430F-AB25-849605510A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93F2651-6718-4917-8AFE-EFBEE72FD725}"/>
              </a:ext>
            </a:extLst>
          </p:cNvPr>
          <p:cNvSpPr>
            <a:spLocks noGrp="1"/>
          </p:cNvSpPr>
          <p:nvPr>
            <p:ph type="dt" sz="half" idx="10"/>
          </p:nvPr>
        </p:nvSpPr>
        <p:spPr/>
        <p:txBody>
          <a:bodyPr/>
          <a:lstStyle/>
          <a:p>
            <a:fld id="{2BFC5101-AF18-4C16-8647-2B980EBE58D4}" type="datetimeFigureOut">
              <a:rPr lang="en-CA" smtClean="0"/>
              <a:t>2022-03-12</a:t>
            </a:fld>
            <a:endParaRPr lang="en-CA"/>
          </a:p>
        </p:txBody>
      </p:sp>
      <p:sp>
        <p:nvSpPr>
          <p:cNvPr id="5" name="Footer Placeholder 4">
            <a:extLst>
              <a:ext uri="{FF2B5EF4-FFF2-40B4-BE49-F238E27FC236}">
                <a16:creationId xmlns:a16="http://schemas.microsoft.com/office/drawing/2014/main" id="{561D55F7-4036-4424-9D1B-2F24A0CED8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4BD329-452D-4C02-901E-B2450D3E73E8}"/>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2460514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0225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6B19-4A96-484A-95BD-0ADC3295D43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980B7D1-4E4A-40CA-BFAB-22714081B0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A1FD522-2853-4636-ACAF-B6854C59A1A3}"/>
              </a:ext>
            </a:extLst>
          </p:cNvPr>
          <p:cNvSpPr>
            <a:spLocks noGrp="1"/>
          </p:cNvSpPr>
          <p:nvPr>
            <p:ph type="dt" sz="half" idx="10"/>
          </p:nvPr>
        </p:nvSpPr>
        <p:spPr/>
        <p:txBody>
          <a:bodyPr/>
          <a:lstStyle/>
          <a:p>
            <a:fld id="{2BFC5101-AF18-4C16-8647-2B980EBE58D4}" type="datetimeFigureOut">
              <a:rPr lang="en-CA" smtClean="0"/>
              <a:t>2022-03-12</a:t>
            </a:fld>
            <a:endParaRPr lang="en-CA"/>
          </a:p>
        </p:txBody>
      </p:sp>
      <p:sp>
        <p:nvSpPr>
          <p:cNvPr id="5" name="Footer Placeholder 4">
            <a:extLst>
              <a:ext uri="{FF2B5EF4-FFF2-40B4-BE49-F238E27FC236}">
                <a16:creationId xmlns:a16="http://schemas.microsoft.com/office/drawing/2014/main" id="{9A16476F-1E94-4BE9-B239-68F2893FA12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4D8DEC5-1275-4FC9-9AD7-63AE37EE04E6}"/>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1022052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14E5-79FC-485E-9A34-0DE8B9CF43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0DF9AF9-1B1E-435E-B51E-3DF39B7FB3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DB0711-910C-47FB-905B-A48C6A9A8400}"/>
              </a:ext>
            </a:extLst>
          </p:cNvPr>
          <p:cNvSpPr>
            <a:spLocks noGrp="1"/>
          </p:cNvSpPr>
          <p:nvPr>
            <p:ph type="dt" sz="half" idx="10"/>
          </p:nvPr>
        </p:nvSpPr>
        <p:spPr/>
        <p:txBody>
          <a:bodyPr/>
          <a:lstStyle/>
          <a:p>
            <a:fld id="{2BFC5101-AF18-4C16-8647-2B980EBE58D4}" type="datetimeFigureOut">
              <a:rPr lang="en-CA" smtClean="0"/>
              <a:t>2022-03-12</a:t>
            </a:fld>
            <a:endParaRPr lang="en-CA"/>
          </a:p>
        </p:txBody>
      </p:sp>
      <p:sp>
        <p:nvSpPr>
          <p:cNvPr id="5" name="Footer Placeholder 4">
            <a:extLst>
              <a:ext uri="{FF2B5EF4-FFF2-40B4-BE49-F238E27FC236}">
                <a16:creationId xmlns:a16="http://schemas.microsoft.com/office/drawing/2014/main" id="{AC7C50F8-271A-4C1B-8520-42842548936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F601898-F6AC-4025-8B0A-E21E6EEDAF7E}"/>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3461876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F8E4-690E-4F45-B1E0-D8B4B8A01C3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F9636F8-6FE3-4A27-A145-86B141AE33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121D537-0BBC-4337-A5E5-13B25E7A00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73A973D-B0AC-4587-82F7-F9715A93E6A9}"/>
              </a:ext>
            </a:extLst>
          </p:cNvPr>
          <p:cNvSpPr>
            <a:spLocks noGrp="1"/>
          </p:cNvSpPr>
          <p:nvPr>
            <p:ph type="dt" sz="half" idx="10"/>
          </p:nvPr>
        </p:nvSpPr>
        <p:spPr/>
        <p:txBody>
          <a:bodyPr/>
          <a:lstStyle/>
          <a:p>
            <a:fld id="{2BFC5101-AF18-4C16-8647-2B980EBE58D4}" type="datetimeFigureOut">
              <a:rPr lang="en-CA" smtClean="0"/>
              <a:t>2022-03-12</a:t>
            </a:fld>
            <a:endParaRPr lang="en-CA"/>
          </a:p>
        </p:txBody>
      </p:sp>
      <p:sp>
        <p:nvSpPr>
          <p:cNvPr id="6" name="Footer Placeholder 5">
            <a:extLst>
              <a:ext uri="{FF2B5EF4-FFF2-40B4-BE49-F238E27FC236}">
                <a16:creationId xmlns:a16="http://schemas.microsoft.com/office/drawing/2014/main" id="{AD3427EA-AA54-490D-81AE-35F8F84D59B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F5B1986-1B26-4F6A-9955-139F48C621FB}"/>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2445208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CA10-A3E1-4D59-896F-23B03BD39F3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37A5677-2CA8-4C66-9A86-FA8ABA8A0E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A4C033-0E49-40C7-B485-7210B1FA8F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FCA4BA3-BBCD-457C-B499-0CE725B26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B27E5F-CB92-4DBD-B2FE-4D1A891FBE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8BA67FD-09CF-46AF-A5C6-4F8FD0FBB8D1}"/>
              </a:ext>
            </a:extLst>
          </p:cNvPr>
          <p:cNvSpPr>
            <a:spLocks noGrp="1"/>
          </p:cNvSpPr>
          <p:nvPr>
            <p:ph type="dt" sz="half" idx="10"/>
          </p:nvPr>
        </p:nvSpPr>
        <p:spPr/>
        <p:txBody>
          <a:bodyPr/>
          <a:lstStyle/>
          <a:p>
            <a:fld id="{2BFC5101-AF18-4C16-8647-2B980EBE58D4}" type="datetimeFigureOut">
              <a:rPr lang="en-CA" smtClean="0"/>
              <a:t>2022-03-12</a:t>
            </a:fld>
            <a:endParaRPr lang="en-CA"/>
          </a:p>
        </p:txBody>
      </p:sp>
      <p:sp>
        <p:nvSpPr>
          <p:cNvPr id="8" name="Footer Placeholder 7">
            <a:extLst>
              <a:ext uri="{FF2B5EF4-FFF2-40B4-BE49-F238E27FC236}">
                <a16:creationId xmlns:a16="http://schemas.microsoft.com/office/drawing/2014/main" id="{E828C2F8-B0EB-416C-9A6E-6B948F4EB2B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5094CD2-9BE6-4267-81C7-45C7154C8FD3}"/>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221012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B6DB-DB7F-49B6-86CB-A3DDE0C3D3F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1308F89-59A5-422B-BE84-0130D9C3879D}"/>
              </a:ext>
            </a:extLst>
          </p:cNvPr>
          <p:cNvSpPr>
            <a:spLocks noGrp="1"/>
          </p:cNvSpPr>
          <p:nvPr>
            <p:ph type="dt" sz="half" idx="10"/>
          </p:nvPr>
        </p:nvSpPr>
        <p:spPr/>
        <p:txBody>
          <a:bodyPr/>
          <a:lstStyle/>
          <a:p>
            <a:fld id="{2BFC5101-AF18-4C16-8647-2B980EBE58D4}" type="datetimeFigureOut">
              <a:rPr lang="en-CA" smtClean="0"/>
              <a:t>2022-03-12</a:t>
            </a:fld>
            <a:endParaRPr lang="en-CA"/>
          </a:p>
        </p:txBody>
      </p:sp>
      <p:sp>
        <p:nvSpPr>
          <p:cNvPr id="4" name="Footer Placeholder 3">
            <a:extLst>
              <a:ext uri="{FF2B5EF4-FFF2-40B4-BE49-F238E27FC236}">
                <a16:creationId xmlns:a16="http://schemas.microsoft.com/office/drawing/2014/main" id="{49DD48FA-A81C-4932-9D31-A271ABA40AC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1C7E162-FC1A-448D-BF18-221FEA9054F7}"/>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20633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EB302A-7BD4-4110-821B-6AC440D669A6}"/>
              </a:ext>
            </a:extLst>
          </p:cNvPr>
          <p:cNvSpPr>
            <a:spLocks noGrp="1"/>
          </p:cNvSpPr>
          <p:nvPr>
            <p:ph type="dt" sz="half" idx="10"/>
          </p:nvPr>
        </p:nvSpPr>
        <p:spPr/>
        <p:txBody>
          <a:bodyPr/>
          <a:lstStyle/>
          <a:p>
            <a:fld id="{2BFC5101-AF18-4C16-8647-2B980EBE58D4}" type="datetimeFigureOut">
              <a:rPr lang="en-CA" smtClean="0"/>
              <a:t>2022-03-12</a:t>
            </a:fld>
            <a:endParaRPr lang="en-CA"/>
          </a:p>
        </p:txBody>
      </p:sp>
      <p:sp>
        <p:nvSpPr>
          <p:cNvPr id="3" name="Footer Placeholder 2">
            <a:extLst>
              <a:ext uri="{FF2B5EF4-FFF2-40B4-BE49-F238E27FC236}">
                <a16:creationId xmlns:a16="http://schemas.microsoft.com/office/drawing/2014/main" id="{AEBCA017-1C85-4676-8A3E-FCC0269ACFB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1F3ABE0-47BC-429F-A0DB-B56FD8A464F8}"/>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3121572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1132-017F-4B5B-885A-9A3C483E67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34983BA-C8EB-4B0F-BF57-294361D07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E8F317E-BAB6-47CB-B813-670C2A8AA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459BA5-4DE7-48D8-8660-7BB579888EAC}"/>
              </a:ext>
            </a:extLst>
          </p:cNvPr>
          <p:cNvSpPr>
            <a:spLocks noGrp="1"/>
          </p:cNvSpPr>
          <p:nvPr>
            <p:ph type="dt" sz="half" idx="10"/>
          </p:nvPr>
        </p:nvSpPr>
        <p:spPr/>
        <p:txBody>
          <a:bodyPr/>
          <a:lstStyle/>
          <a:p>
            <a:fld id="{2BFC5101-AF18-4C16-8647-2B980EBE58D4}" type="datetimeFigureOut">
              <a:rPr lang="en-CA" smtClean="0"/>
              <a:t>2022-03-12</a:t>
            </a:fld>
            <a:endParaRPr lang="en-CA"/>
          </a:p>
        </p:txBody>
      </p:sp>
      <p:sp>
        <p:nvSpPr>
          <p:cNvPr id="6" name="Footer Placeholder 5">
            <a:extLst>
              <a:ext uri="{FF2B5EF4-FFF2-40B4-BE49-F238E27FC236}">
                <a16:creationId xmlns:a16="http://schemas.microsoft.com/office/drawing/2014/main" id="{EBFB2B17-AEA7-4A0E-B508-00B79136B7F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78E8C53-ED72-4DC0-9BC4-CC46C32D9440}"/>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336782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CEB9-8924-4E17-8212-F691E68C3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600317B-EDDB-445D-AC6D-0FCF244B67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12B2157-4316-41B3-8884-238693FD9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415B42-BE56-4BCB-9618-B634F2AA93F8}"/>
              </a:ext>
            </a:extLst>
          </p:cNvPr>
          <p:cNvSpPr>
            <a:spLocks noGrp="1"/>
          </p:cNvSpPr>
          <p:nvPr>
            <p:ph type="dt" sz="half" idx="10"/>
          </p:nvPr>
        </p:nvSpPr>
        <p:spPr/>
        <p:txBody>
          <a:bodyPr/>
          <a:lstStyle/>
          <a:p>
            <a:fld id="{2BFC5101-AF18-4C16-8647-2B980EBE58D4}" type="datetimeFigureOut">
              <a:rPr lang="en-CA" smtClean="0"/>
              <a:t>2022-03-12</a:t>
            </a:fld>
            <a:endParaRPr lang="en-CA"/>
          </a:p>
        </p:txBody>
      </p:sp>
      <p:sp>
        <p:nvSpPr>
          <p:cNvPr id="6" name="Footer Placeholder 5">
            <a:extLst>
              <a:ext uri="{FF2B5EF4-FFF2-40B4-BE49-F238E27FC236}">
                <a16:creationId xmlns:a16="http://schemas.microsoft.com/office/drawing/2014/main" id="{17D5EC53-CD4A-45DA-9866-46506445D9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69A7CBC-5C14-4190-863C-0688DD6C8530}"/>
              </a:ext>
            </a:extLst>
          </p:cNvPr>
          <p:cNvSpPr>
            <a:spLocks noGrp="1"/>
          </p:cNvSpPr>
          <p:nvPr>
            <p:ph type="sldNum" sz="quarter" idx="12"/>
          </p:nvPr>
        </p:nvSpPr>
        <p:spPr/>
        <p:txBody>
          <a:bodyPr/>
          <a:lstStyle/>
          <a:p>
            <a:fld id="{8F9F3AE6-A645-4217-A558-95920E7C28AB}" type="slidenum">
              <a:rPr lang="en-CA" smtClean="0"/>
              <a:t>‹#›</a:t>
            </a:fld>
            <a:endParaRPr lang="en-CA"/>
          </a:p>
        </p:txBody>
      </p:sp>
    </p:spTree>
    <p:extLst>
      <p:ext uri="{BB962C8B-B14F-4D97-AF65-F5344CB8AC3E}">
        <p14:creationId xmlns:p14="http://schemas.microsoft.com/office/powerpoint/2010/main" val="2369297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9E3B83-C718-4B98-B8B9-426DE5AFD5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70B7610-58D9-4CF5-9923-12F981E9E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D07051E-2423-41FE-82E1-B531DCE91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FC5101-AF18-4C16-8647-2B980EBE58D4}" type="datetimeFigureOut">
              <a:rPr lang="en-CA" smtClean="0"/>
              <a:t>2022-03-12</a:t>
            </a:fld>
            <a:endParaRPr lang="en-CA"/>
          </a:p>
        </p:txBody>
      </p:sp>
      <p:sp>
        <p:nvSpPr>
          <p:cNvPr id="5" name="Footer Placeholder 4">
            <a:extLst>
              <a:ext uri="{FF2B5EF4-FFF2-40B4-BE49-F238E27FC236}">
                <a16:creationId xmlns:a16="http://schemas.microsoft.com/office/drawing/2014/main" id="{C8DD4EE6-399B-4FED-83F2-A4A37BFB3C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283CCB3-2595-4F65-B9CC-48E5485C8B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F3AE6-A645-4217-A558-95920E7C28AB}" type="slidenum">
              <a:rPr lang="en-CA" smtClean="0"/>
              <a:t>‹#›</a:t>
            </a:fld>
            <a:endParaRPr lang="en-CA"/>
          </a:p>
        </p:txBody>
      </p:sp>
    </p:spTree>
    <p:extLst>
      <p:ext uri="{BB962C8B-B14F-4D97-AF65-F5344CB8AC3E}">
        <p14:creationId xmlns:p14="http://schemas.microsoft.com/office/powerpoint/2010/main" val="2911366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customXml" Target="../ink/ink6.xml"/><Relationship Id="rId18" Type="http://schemas.openxmlformats.org/officeDocument/2006/relationships/image" Target="../media/image28.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25.png"/><Relationship Id="rId17" Type="http://schemas.openxmlformats.org/officeDocument/2006/relationships/customXml" Target="../ink/ink8.xml"/><Relationship Id="rId2" Type="http://schemas.openxmlformats.org/officeDocument/2006/relationships/image" Target="../media/image3.png"/><Relationship Id="rId16" Type="http://schemas.openxmlformats.org/officeDocument/2006/relationships/image" Target="../media/image27.png"/><Relationship Id="rId20"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22.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24.png"/><Relationship Id="rId19" Type="http://schemas.openxmlformats.org/officeDocument/2006/relationships/customXml" Target="../ink/ink9.xml"/><Relationship Id="rId4" Type="http://schemas.openxmlformats.org/officeDocument/2006/relationships/image" Target="../media/image21.png"/><Relationship Id="rId9" Type="http://schemas.openxmlformats.org/officeDocument/2006/relationships/customXml" Target="../ink/ink4.xml"/><Relationship Id="rId14" Type="http://schemas.openxmlformats.org/officeDocument/2006/relationships/image" Target="../media/image26.png"/><Relationship Id="rId22"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22839-D42A-484D-B10C-6B36D7F6E805}"/>
              </a:ext>
            </a:extLst>
          </p:cNvPr>
          <p:cNvSpPr>
            <a:spLocks noGrp="1"/>
          </p:cNvSpPr>
          <p:nvPr>
            <p:ph type="ctrTitle"/>
          </p:nvPr>
        </p:nvSpPr>
        <p:spPr>
          <a:xfrm>
            <a:off x="1522520" y="516594"/>
            <a:ext cx="9144000" cy="2387600"/>
          </a:xfrm>
        </p:spPr>
        <p:txBody>
          <a:bodyPr>
            <a:normAutofit/>
          </a:bodyPr>
          <a:lstStyle/>
          <a:p>
            <a:r>
              <a:rPr lang="en-CA" sz="4000" b="1" dirty="0">
                <a:solidFill>
                  <a:srgbClr val="222222"/>
                </a:solidFill>
                <a:latin typeface="Arial" panose="020B0604020202020204" pitchFamily="34" charset="0"/>
              </a:rPr>
              <a:t>Thesis Proposal:  Computational Methods for detecting Engram cells in unlabelled datasets</a:t>
            </a:r>
            <a:endParaRPr lang="en-CA" b="1" dirty="0"/>
          </a:p>
        </p:txBody>
      </p:sp>
      <p:sp>
        <p:nvSpPr>
          <p:cNvPr id="3" name="Subtitle 2">
            <a:extLst>
              <a:ext uri="{FF2B5EF4-FFF2-40B4-BE49-F238E27FC236}">
                <a16:creationId xmlns:a16="http://schemas.microsoft.com/office/drawing/2014/main" id="{A15F4F8D-2F6B-4D76-8CA2-93EC271EF5D4}"/>
              </a:ext>
            </a:extLst>
          </p:cNvPr>
          <p:cNvSpPr>
            <a:spLocks noGrp="1"/>
          </p:cNvSpPr>
          <p:nvPr>
            <p:ph type="subTitle" idx="1"/>
          </p:nvPr>
        </p:nvSpPr>
        <p:spPr>
          <a:xfrm>
            <a:off x="1408590" y="2904194"/>
            <a:ext cx="9144000" cy="1655762"/>
          </a:xfrm>
        </p:spPr>
        <p:txBody>
          <a:bodyPr/>
          <a:lstStyle/>
          <a:p>
            <a:r>
              <a:rPr lang="en-CA" b="1" dirty="0"/>
              <a:t>Angus Campbell</a:t>
            </a:r>
          </a:p>
          <a:p>
            <a:r>
              <a:rPr lang="en-CA" b="1" dirty="0"/>
              <a:t> Master’s of Science in Bioinformatics</a:t>
            </a:r>
          </a:p>
        </p:txBody>
      </p:sp>
    </p:spTree>
    <p:extLst>
      <p:ext uri="{BB962C8B-B14F-4D97-AF65-F5344CB8AC3E}">
        <p14:creationId xmlns:p14="http://schemas.microsoft.com/office/powerpoint/2010/main" val="379777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02D91-FF7D-4A62-81F9-031B6A95CD68}"/>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Workflow (Work in progress)</a:t>
            </a:r>
            <a:endParaRPr lang="en-GB" sz="2400" b="1" dirty="0">
              <a:solidFill>
                <a:srgbClr val="7030A0"/>
              </a:solidFill>
            </a:endParaRPr>
          </a:p>
        </p:txBody>
      </p:sp>
      <p:pic>
        <p:nvPicPr>
          <p:cNvPr id="6" name="Picture 5" descr="Diagram&#10;&#10;Description automatically generated">
            <a:extLst>
              <a:ext uri="{FF2B5EF4-FFF2-40B4-BE49-F238E27FC236}">
                <a16:creationId xmlns:a16="http://schemas.microsoft.com/office/drawing/2014/main" id="{A6949E2C-D9FB-458D-BF2D-8E353C0F5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8763" y="578427"/>
            <a:ext cx="7934473" cy="6079662"/>
          </a:xfrm>
          <a:prstGeom prst="rect">
            <a:avLst/>
          </a:prstGeom>
        </p:spPr>
      </p:pic>
    </p:spTree>
    <p:extLst>
      <p:ext uri="{BB962C8B-B14F-4D97-AF65-F5344CB8AC3E}">
        <p14:creationId xmlns:p14="http://schemas.microsoft.com/office/powerpoint/2010/main" val="1612468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Right now I am focusing on </a:t>
            </a:r>
            <a:r>
              <a:rPr lang="en-US" sz="2400" b="1" dirty="0" err="1">
                <a:solidFill>
                  <a:srgbClr val="7030A0"/>
                </a:solidFill>
              </a:rPr>
              <a:t>Jeager</a:t>
            </a:r>
            <a:r>
              <a:rPr lang="en-US" sz="2400" b="1" dirty="0">
                <a:solidFill>
                  <a:srgbClr val="7030A0"/>
                </a:solidFill>
              </a:rPr>
              <a:t> et al., (2018)</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577012" y="1043516"/>
            <a:ext cx="4909457" cy="5909310"/>
          </a:xfrm>
          <a:prstGeom prst="rect">
            <a:avLst/>
          </a:prstGeom>
          <a:noFill/>
        </p:spPr>
        <p:txBody>
          <a:bodyPr wrap="square" rtlCol="0">
            <a:spAutoFit/>
          </a:bodyPr>
          <a:lstStyle/>
          <a:p>
            <a:r>
              <a:rPr lang="en-US" b="1" dirty="0"/>
              <a:t>A hippocampal dissection was done and using antibody staining they sorted different cell types and regions apart from </a:t>
            </a:r>
            <a:r>
              <a:rPr lang="en-US" b="1" dirty="0" err="1"/>
              <a:t>eachother</a:t>
            </a:r>
            <a:r>
              <a:rPr lang="en-US" b="1" dirty="0"/>
              <a:t> and post novel environment.  Dentate Gyrus Granule Cells (DGCs) had the most robust transcriptional response and so were </a:t>
            </a:r>
          </a:p>
          <a:p>
            <a:endParaRPr lang="en-US" b="1" dirty="0"/>
          </a:p>
          <a:p>
            <a:endParaRPr lang="en-US" b="1" dirty="0"/>
          </a:p>
          <a:p>
            <a:endParaRPr lang="en-US" b="1" dirty="0"/>
          </a:p>
          <a:p>
            <a:r>
              <a:rPr lang="en-US" b="1" dirty="0"/>
              <a:t>Follow up experiments on DGCs studies time course (1hr, 4hr and 5hr) as well as a reactivations study (via </a:t>
            </a:r>
            <a:r>
              <a:rPr lang="en-US" b="1" dirty="0" err="1"/>
              <a:t>reexposure</a:t>
            </a:r>
            <a:r>
              <a:rPr lang="en-US" b="1" dirty="0"/>
              <a:t> to training environment).</a:t>
            </a:r>
          </a:p>
          <a:p>
            <a:endParaRPr lang="en-US" b="1" dirty="0"/>
          </a:p>
          <a:p>
            <a:endParaRPr lang="en-US" b="1" dirty="0"/>
          </a:p>
          <a:p>
            <a:endParaRPr lang="en-US" b="1" dirty="0"/>
          </a:p>
          <a:p>
            <a:r>
              <a:rPr lang="en-US" b="1" dirty="0"/>
              <a:t>Sequencing was deep (1.5 million reads per cell on average).  Generated a list of DEGs which I refer to as the </a:t>
            </a:r>
            <a:r>
              <a:rPr lang="en-US" b="1" dirty="0" err="1"/>
              <a:t>Jeager</a:t>
            </a:r>
            <a:r>
              <a:rPr lang="en-US" b="1" dirty="0"/>
              <a:t> DEGs here after</a:t>
            </a:r>
          </a:p>
          <a:p>
            <a:endParaRPr lang="en-US" b="1" dirty="0"/>
          </a:p>
          <a:p>
            <a:br>
              <a:rPr lang="en-US" dirty="0"/>
            </a:br>
            <a:endParaRPr lang="en-GB" dirty="0"/>
          </a:p>
        </p:txBody>
      </p:sp>
      <p:pic>
        <p:nvPicPr>
          <p:cNvPr id="8" name="Picture 7">
            <a:extLst>
              <a:ext uri="{FF2B5EF4-FFF2-40B4-BE49-F238E27FC236}">
                <a16:creationId xmlns:a16="http://schemas.microsoft.com/office/drawing/2014/main" id="{B4DDA548-7804-475E-8A05-A5B6B5F28BFF}"/>
              </a:ext>
            </a:extLst>
          </p:cNvPr>
          <p:cNvPicPr>
            <a:picLocks noChangeAspect="1"/>
          </p:cNvPicPr>
          <p:nvPr/>
        </p:nvPicPr>
        <p:blipFill>
          <a:blip r:embed="rId3"/>
          <a:stretch>
            <a:fillRect/>
          </a:stretch>
        </p:blipFill>
        <p:spPr>
          <a:xfrm>
            <a:off x="0" y="829890"/>
            <a:ext cx="6577012" cy="1331948"/>
          </a:xfrm>
          <a:prstGeom prst="rect">
            <a:avLst/>
          </a:prstGeom>
        </p:spPr>
      </p:pic>
      <p:pic>
        <p:nvPicPr>
          <p:cNvPr id="3" name="Picture 2">
            <a:extLst>
              <a:ext uri="{FF2B5EF4-FFF2-40B4-BE49-F238E27FC236}">
                <a16:creationId xmlns:a16="http://schemas.microsoft.com/office/drawing/2014/main" id="{FEEB65BB-87F0-48A3-96D0-19799CF4632B}"/>
              </a:ext>
            </a:extLst>
          </p:cNvPr>
          <p:cNvPicPr>
            <a:picLocks noChangeAspect="1"/>
          </p:cNvPicPr>
          <p:nvPr/>
        </p:nvPicPr>
        <p:blipFill>
          <a:blip r:embed="rId4"/>
          <a:stretch>
            <a:fillRect/>
          </a:stretch>
        </p:blipFill>
        <p:spPr>
          <a:xfrm>
            <a:off x="1831171" y="2228850"/>
            <a:ext cx="3162320" cy="3300412"/>
          </a:xfrm>
          <a:prstGeom prst="rect">
            <a:avLst/>
          </a:prstGeom>
        </p:spPr>
      </p:pic>
      <p:sp>
        <p:nvSpPr>
          <p:cNvPr id="5" name="TextBox 4">
            <a:extLst>
              <a:ext uri="{FF2B5EF4-FFF2-40B4-BE49-F238E27FC236}">
                <a16:creationId xmlns:a16="http://schemas.microsoft.com/office/drawing/2014/main" id="{67BF8F01-69E8-44D4-93D3-943CE3190C5A}"/>
              </a:ext>
            </a:extLst>
          </p:cNvPr>
          <p:cNvSpPr txBox="1"/>
          <p:nvPr/>
        </p:nvSpPr>
        <p:spPr>
          <a:xfrm>
            <a:off x="1419224" y="5159930"/>
            <a:ext cx="3457575" cy="369332"/>
          </a:xfrm>
          <a:prstGeom prst="rect">
            <a:avLst/>
          </a:prstGeom>
          <a:noFill/>
        </p:spPr>
        <p:txBody>
          <a:bodyPr wrap="square" rtlCol="0">
            <a:spAutoFit/>
          </a:bodyPr>
          <a:lstStyle/>
          <a:p>
            <a:r>
              <a:rPr lang="en-CA" dirty="0"/>
              <a:t>Figure 1d from </a:t>
            </a:r>
            <a:r>
              <a:rPr lang="en-CA" dirty="0" err="1"/>
              <a:t>Jeager</a:t>
            </a:r>
            <a:r>
              <a:rPr lang="en-CA" dirty="0"/>
              <a:t> et al., (2018)</a:t>
            </a:r>
          </a:p>
        </p:txBody>
      </p:sp>
    </p:spTree>
    <p:extLst>
      <p:ext uri="{BB962C8B-B14F-4D97-AF65-F5344CB8AC3E}">
        <p14:creationId xmlns:p14="http://schemas.microsoft.com/office/powerpoint/2010/main" val="720308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Right now I am focusing on </a:t>
            </a:r>
            <a:r>
              <a:rPr lang="en-US" sz="2400" b="1" dirty="0" err="1">
                <a:solidFill>
                  <a:srgbClr val="7030A0"/>
                </a:solidFill>
              </a:rPr>
              <a:t>Jeager</a:t>
            </a:r>
            <a:r>
              <a:rPr lang="en-US" sz="2400" b="1" dirty="0">
                <a:solidFill>
                  <a:srgbClr val="7030A0"/>
                </a:solidFill>
              </a:rPr>
              <a:t> et al., (2018)</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577012" y="1043516"/>
            <a:ext cx="4909457" cy="5909310"/>
          </a:xfrm>
          <a:prstGeom prst="rect">
            <a:avLst/>
          </a:prstGeom>
          <a:noFill/>
        </p:spPr>
        <p:txBody>
          <a:bodyPr wrap="square" rtlCol="0">
            <a:spAutoFit/>
          </a:bodyPr>
          <a:lstStyle/>
          <a:p>
            <a:r>
              <a:rPr lang="en-US" b="1" dirty="0"/>
              <a:t>A hippocampal dissection was done and using antibody staining they sorted different cell types and regions apart from </a:t>
            </a:r>
            <a:r>
              <a:rPr lang="en-US" b="1" dirty="0" err="1"/>
              <a:t>eachother</a:t>
            </a:r>
            <a:r>
              <a:rPr lang="en-US" b="1" dirty="0"/>
              <a:t> and post novel environment.  Dentate Gyrus Granule Cells (DGCs) had the most robust transcriptional response and so were </a:t>
            </a:r>
          </a:p>
          <a:p>
            <a:endParaRPr lang="en-US" b="1" dirty="0"/>
          </a:p>
          <a:p>
            <a:endParaRPr lang="en-US" b="1" dirty="0"/>
          </a:p>
          <a:p>
            <a:endParaRPr lang="en-US" b="1" dirty="0"/>
          </a:p>
          <a:p>
            <a:r>
              <a:rPr lang="en-US" b="1" dirty="0"/>
              <a:t>Follow up experiments on DGCs studies time course (1hr, 4hr and 5hr) as well as a reactivations study (via </a:t>
            </a:r>
            <a:r>
              <a:rPr lang="en-US" b="1" dirty="0" err="1"/>
              <a:t>reexposure</a:t>
            </a:r>
            <a:r>
              <a:rPr lang="en-US" b="1" dirty="0"/>
              <a:t> to training environment).</a:t>
            </a:r>
          </a:p>
          <a:p>
            <a:endParaRPr lang="en-US" b="1" dirty="0"/>
          </a:p>
          <a:p>
            <a:endParaRPr lang="en-US" b="1" dirty="0"/>
          </a:p>
          <a:p>
            <a:endParaRPr lang="en-US" b="1" dirty="0"/>
          </a:p>
          <a:p>
            <a:r>
              <a:rPr lang="en-US" b="1" dirty="0"/>
              <a:t>Sequencing was deep (1.5 million reads per cell on average).  </a:t>
            </a:r>
            <a:r>
              <a:rPr lang="en-US" b="1" dirty="0">
                <a:highlight>
                  <a:srgbClr val="FFFF00"/>
                </a:highlight>
              </a:rPr>
              <a:t>Generated a list of DEGs which I refer to as the </a:t>
            </a:r>
            <a:r>
              <a:rPr lang="en-US" b="1" dirty="0" err="1">
                <a:highlight>
                  <a:srgbClr val="FFFF00"/>
                </a:highlight>
              </a:rPr>
              <a:t>Jeager</a:t>
            </a:r>
            <a:r>
              <a:rPr lang="en-US" b="1" dirty="0">
                <a:highlight>
                  <a:srgbClr val="FFFF00"/>
                </a:highlight>
              </a:rPr>
              <a:t> DEGs here after</a:t>
            </a:r>
          </a:p>
          <a:p>
            <a:endParaRPr lang="en-US" b="1" dirty="0"/>
          </a:p>
          <a:p>
            <a:br>
              <a:rPr lang="en-US" dirty="0"/>
            </a:br>
            <a:endParaRPr lang="en-GB" dirty="0"/>
          </a:p>
        </p:txBody>
      </p:sp>
      <p:pic>
        <p:nvPicPr>
          <p:cNvPr id="8" name="Picture 7">
            <a:extLst>
              <a:ext uri="{FF2B5EF4-FFF2-40B4-BE49-F238E27FC236}">
                <a16:creationId xmlns:a16="http://schemas.microsoft.com/office/drawing/2014/main" id="{B4DDA548-7804-475E-8A05-A5B6B5F28BFF}"/>
              </a:ext>
            </a:extLst>
          </p:cNvPr>
          <p:cNvPicPr>
            <a:picLocks noChangeAspect="1"/>
          </p:cNvPicPr>
          <p:nvPr/>
        </p:nvPicPr>
        <p:blipFill>
          <a:blip r:embed="rId3"/>
          <a:stretch>
            <a:fillRect/>
          </a:stretch>
        </p:blipFill>
        <p:spPr>
          <a:xfrm>
            <a:off x="0" y="829890"/>
            <a:ext cx="6577012" cy="1331948"/>
          </a:xfrm>
          <a:prstGeom prst="rect">
            <a:avLst/>
          </a:prstGeom>
        </p:spPr>
      </p:pic>
      <p:pic>
        <p:nvPicPr>
          <p:cNvPr id="3" name="Picture 2">
            <a:extLst>
              <a:ext uri="{FF2B5EF4-FFF2-40B4-BE49-F238E27FC236}">
                <a16:creationId xmlns:a16="http://schemas.microsoft.com/office/drawing/2014/main" id="{FEEB65BB-87F0-48A3-96D0-19799CF4632B}"/>
              </a:ext>
            </a:extLst>
          </p:cNvPr>
          <p:cNvPicPr>
            <a:picLocks noChangeAspect="1"/>
          </p:cNvPicPr>
          <p:nvPr/>
        </p:nvPicPr>
        <p:blipFill>
          <a:blip r:embed="rId4"/>
          <a:stretch>
            <a:fillRect/>
          </a:stretch>
        </p:blipFill>
        <p:spPr>
          <a:xfrm>
            <a:off x="1831171" y="2228850"/>
            <a:ext cx="3162320" cy="3300412"/>
          </a:xfrm>
          <a:prstGeom prst="rect">
            <a:avLst/>
          </a:prstGeom>
        </p:spPr>
      </p:pic>
      <p:sp>
        <p:nvSpPr>
          <p:cNvPr id="5" name="TextBox 4">
            <a:extLst>
              <a:ext uri="{FF2B5EF4-FFF2-40B4-BE49-F238E27FC236}">
                <a16:creationId xmlns:a16="http://schemas.microsoft.com/office/drawing/2014/main" id="{67BF8F01-69E8-44D4-93D3-943CE3190C5A}"/>
              </a:ext>
            </a:extLst>
          </p:cNvPr>
          <p:cNvSpPr txBox="1"/>
          <p:nvPr/>
        </p:nvSpPr>
        <p:spPr>
          <a:xfrm>
            <a:off x="1419224" y="5159930"/>
            <a:ext cx="3457575" cy="369332"/>
          </a:xfrm>
          <a:prstGeom prst="rect">
            <a:avLst/>
          </a:prstGeom>
          <a:noFill/>
        </p:spPr>
        <p:txBody>
          <a:bodyPr wrap="square" rtlCol="0">
            <a:spAutoFit/>
          </a:bodyPr>
          <a:lstStyle/>
          <a:p>
            <a:r>
              <a:rPr lang="en-CA" dirty="0"/>
              <a:t>Figure 1d from </a:t>
            </a:r>
            <a:r>
              <a:rPr lang="en-CA" dirty="0" err="1"/>
              <a:t>Jeager</a:t>
            </a:r>
            <a:r>
              <a:rPr lang="en-CA" dirty="0"/>
              <a:t> et al., (2018)</a:t>
            </a:r>
          </a:p>
        </p:txBody>
      </p:sp>
    </p:spTree>
    <p:extLst>
      <p:ext uri="{BB962C8B-B14F-4D97-AF65-F5344CB8AC3E}">
        <p14:creationId xmlns:p14="http://schemas.microsoft.com/office/powerpoint/2010/main" val="2081785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Putative Engram Cells in </a:t>
            </a:r>
            <a:r>
              <a:rPr lang="en-US" sz="2400" b="1" dirty="0" err="1">
                <a:solidFill>
                  <a:srgbClr val="7030A0"/>
                </a:solidFill>
              </a:rPr>
              <a:t>Hochgerner</a:t>
            </a:r>
            <a:r>
              <a:rPr lang="en-US" sz="2400" b="1" dirty="0">
                <a:solidFill>
                  <a:srgbClr val="7030A0"/>
                </a:solidFill>
              </a:rPr>
              <a:t> et al. (2020)</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529727" y="1288077"/>
            <a:ext cx="4909457" cy="1754326"/>
          </a:xfrm>
          <a:prstGeom prst="rect">
            <a:avLst/>
          </a:prstGeom>
          <a:noFill/>
        </p:spPr>
        <p:txBody>
          <a:bodyPr wrap="square" rtlCol="0">
            <a:spAutoFit/>
          </a:bodyPr>
          <a:lstStyle/>
          <a:p>
            <a:r>
              <a:rPr lang="en-US" b="1" dirty="0"/>
              <a:t>As engram cells are rare I was looking for another dataset containing many cells to increase the chance of finding them in a study that was not enriched for them. </a:t>
            </a:r>
          </a:p>
          <a:p>
            <a:br>
              <a:rPr lang="en-US" dirty="0"/>
            </a:br>
            <a:endParaRPr lang="en-GB" dirty="0"/>
          </a:p>
        </p:txBody>
      </p:sp>
      <p:pic>
        <p:nvPicPr>
          <p:cNvPr id="3" name="Picture 2">
            <a:extLst>
              <a:ext uri="{FF2B5EF4-FFF2-40B4-BE49-F238E27FC236}">
                <a16:creationId xmlns:a16="http://schemas.microsoft.com/office/drawing/2014/main" id="{4D88DA6D-8E07-49E5-863F-7C19A4499991}"/>
              </a:ext>
            </a:extLst>
          </p:cNvPr>
          <p:cNvPicPr>
            <a:picLocks noChangeAspect="1"/>
          </p:cNvPicPr>
          <p:nvPr/>
        </p:nvPicPr>
        <p:blipFill>
          <a:blip r:embed="rId2"/>
          <a:stretch>
            <a:fillRect/>
          </a:stretch>
        </p:blipFill>
        <p:spPr>
          <a:xfrm>
            <a:off x="752816" y="1304925"/>
            <a:ext cx="4852519" cy="2366962"/>
          </a:xfrm>
          <a:prstGeom prst="rect">
            <a:avLst/>
          </a:prstGeom>
        </p:spPr>
      </p:pic>
    </p:spTree>
    <p:extLst>
      <p:ext uri="{BB962C8B-B14F-4D97-AF65-F5344CB8AC3E}">
        <p14:creationId xmlns:p14="http://schemas.microsoft.com/office/powerpoint/2010/main" val="319605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Engram Cells are and express IEGs</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7467600" y="1734740"/>
            <a:ext cx="3952534" cy="3416320"/>
          </a:xfrm>
          <a:prstGeom prst="rect">
            <a:avLst/>
          </a:prstGeom>
          <a:noFill/>
        </p:spPr>
        <p:txBody>
          <a:bodyPr wrap="square" rtlCol="0">
            <a:spAutoFit/>
          </a:bodyPr>
          <a:lstStyle/>
          <a:p>
            <a:r>
              <a:rPr lang="en-US" b="1" dirty="0"/>
              <a:t>Based on expression of markers in </a:t>
            </a:r>
            <a:r>
              <a:rPr lang="en-US" b="1" dirty="0" err="1"/>
              <a:t>Jeager</a:t>
            </a:r>
            <a:r>
              <a:rPr lang="en-US" b="1" dirty="0"/>
              <a:t> et al., (2018) such as </a:t>
            </a:r>
            <a:r>
              <a:rPr lang="en-US" b="1" dirty="0" err="1"/>
              <a:t>fos</a:t>
            </a:r>
            <a:r>
              <a:rPr lang="en-US" b="1" dirty="0"/>
              <a:t> we expect engram cell clusters to be relatively rare cells with high IEG expression.</a:t>
            </a:r>
          </a:p>
          <a:p>
            <a:endParaRPr lang="en-US" b="1" dirty="0"/>
          </a:p>
          <a:p>
            <a:endParaRPr lang="en-US" b="1" dirty="0"/>
          </a:p>
          <a:p>
            <a:r>
              <a:rPr lang="en-US" b="1" dirty="0"/>
              <a:t>Cells primarily express no </a:t>
            </a:r>
            <a:r>
              <a:rPr lang="en-US" b="1" dirty="0" err="1"/>
              <a:t>fos</a:t>
            </a:r>
            <a:r>
              <a:rPr lang="en-US" b="1" dirty="0"/>
              <a:t> at all though there are a few rare cells which do.</a:t>
            </a:r>
          </a:p>
          <a:p>
            <a:br>
              <a:rPr lang="en-US" dirty="0"/>
            </a:br>
            <a:endParaRPr lang="en-GB" dirty="0"/>
          </a:p>
        </p:txBody>
      </p:sp>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3" name="Picture 2">
            <a:extLst>
              <a:ext uri="{FF2B5EF4-FFF2-40B4-BE49-F238E27FC236}">
                <a16:creationId xmlns:a16="http://schemas.microsoft.com/office/drawing/2014/main" id="{7F4892A9-108E-47E1-8C7B-8C59CC6D0A1C}"/>
              </a:ext>
            </a:extLst>
          </p:cNvPr>
          <p:cNvPicPr>
            <a:picLocks noChangeAspect="1"/>
          </p:cNvPicPr>
          <p:nvPr/>
        </p:nvPicPr>
        <p:blipFill>
          <a:blip r:embed="rId3"/>
          <a:stretch>
            <a:fillRect/>
          </a:stretch>
        </p:blipFill>
        <p:spPr>
          <a:xfrm>
            <a:off x="521111" y="3795139"/>
            <a:ext cx="5422489" cy="2814727"/>
          </a:xfrm>
          <a:prstGeom prst="rect">
            <a:avLst/>
          </a:prstGeom>
        </p:spPr>
      </p:pic>
      <p:pic>
        <p:nvPicPr>
          <p:cNvPr id="5" name="Picture 4">
            <a:extLst>
              <a:ext uri="{FF2B5EF4-FFF2-40B4-BE49-F238E27FC236}">
                <a16:creationId xmlns:a16="http://schemas.microsoft.com/office/drawing/2014/main" id="{D70C1490-0EA6-4A22-99C9-AD375DBA093B}"/>
              </a:ext>
            </a:extLst>
          </p:cNvPr>
          <p:cNvPicPr>
            <a:picLocks noChangeAspect="1"/>
          </p:cNvPicPr>
          <p:nvPr/>
        </p:nvPicPr>
        <p:blipFill>
          <a:blip r:embed="rId4"/>
          <a:stretch>
            <a:fillRect/>
          </a:stretch>
        </p:blipFill>
        <p:spPr>
          <a:xfrm>
            <a:off x="1533427" y="641579"/>
            <a:ext cx="3343373" cy="3153560"/>
          </a:xfrm>
          <a:prstGeom prst="rect">
            <a:avLst/>
          </a:prstGeom>
        </p:spPr>
      </p:pic>
    </p:spTree>
    <p:extLst>
      <p:ext uri="{BB962C8B-B14F-4D97-AF65-F5344CB8AC3E}">
        <p14:creationId xmlns:p14="http://schemas.microsoft.com/office/powerpoint/2010/main" val="4140631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For </a:t>
            </a:r>
            <a:r>
              <a:rPr lang="en-US" sz="2400" b="1" dirty="0" err="1">
                <a:solidFill>
                  <a:srgbClr val="7030A0"/>
                </a:solidFill>
              </a:rPr>
              <a:t>Pavlab</a:t>
            </a:r>
            <a:r>
              <a:rPr lang="en-US" sz="2400" b="1" dirty="0">
                <a:solidFill>
                  <a:srgbClr val="7030A0"/>
                </a:solidFill>
              </a:rPr>
              <a:t> show the poor clustering </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7467600" y="1734740"/>
            <a:ext cx="3952534" cy="1477328"/>
          </a:xfrm>
          <a:prstGeom prst="rect">
            <a:avLst/>
          </a:prstGeom>
          <a:noFill/>
        </p:spPr>
        <p:txBody>
          <a:bodyPr wrap="square" rtlCol="0">
            <a:spAutoFit/>
          </a:bodyPr>
          <a:lstStyle/>
          <a:p>
            <a:r>
              <a:rPr lang="en-US" b="1" dirty="0"/>
              <a:t>Ba  To eat up some time just show that these cells are not immediately </a:t>
            </a:r>
            <a:r>
              <a:rPr lang="en-US" b="1" dirty="0" err="1"/>
              <a:t>appartent</a:t>
            </a:r>
            <a:r>
              <a:rPr lang="en-US" b="1" dirty="0"/>
              <a:t> in cell clustering it’s a more </a:t>
            </a:r>
            <a:r>
              <a:rPr lang="en-US" b="1"/>
              <a:t>subtle effect.</a:t>
            </a:r>
            <a:br>
              <a:rPr lang="en-US" dirty="0"/>
            </a:br>
            <a:endParaRPr lang="en-GB" dirty="0"/>
          </a:p>
        </p:txBody>
      </p:sp>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391899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6" name="Picture 5">
            <a:extLst>
              <a:ext uri="{FF2B5EF4-FFF2-40B4-BE49-F238E27FC236}">
                <a16:creationId xmlns:a16="http://schemas.microsoft.com/office/drawing/2014/main" id="{7246ECBD-32CF-4670-A97C-5E6A76B06A6F}"/>
              </a:ext>
            </a:extLst>
          </p:cNvPr>
          <p:cNvPicPr>
            <a:picLocks noChangeAspect="1"/>
          </p:cNvPicPr>
          <p:nvPr/>
        </p:nvPicPr>
        <p:blipFill>
          <a:blip r:embed="rId3"/>
          <a:stretch>
            <a:fillRect/>
          </a:stretch>
        </p:blipFill>
        <p:spPr>
          <a:xfrm>
            <a:off x="180744" y="1262943"/>
            <a:ext cx="7019628" cy="4332113"/>
          </a:xfrm>
          <a:prstGeom prst="rect">
            <a:avLst/>
          </a:prstGeom>
        </p:spPr>
      </p:pic>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3139321"/>
          </a:xfrm>
          <a:prstGeom prst="rect">
            <a:avLst/>
          </a:prstGeom>
          <a:noFill/>
        </p:spPr>
        <p:txBody>
          <a:bodyPr wrap="square" rtlCol="0">
            <a:spAutoFit/>
          </a:bodyPr>
          <a:lstStyle/>
          <a:p>
            <a:r>
              <a:rPr lang="en-US" b="1" dirty="0"/>
              <a:t>Clusters 0-2 have few gene’s with any significant expression.  Cluter0 intriguingly has Melatonin receptors upregulated.</a:t>
            </a:r>
          </a:p>
          <a:p>
            <a:endParaRPr lang="en-US" b="1" dirty="0"/>
          </a:p>
          <a:p>
            <a:r>
              <a:rPr lang="en-US" b="1" dirty="0"/>
              <a:t>Cluster3 is the most rarely expressed and has incredibly low </a:t>
            </a:r>
            <a:r>
              <a:rPr lang="en-US" b="1" dirty="0" err="1"/>
              <a:t>pvalues</a:t>
            </a:r>
            <a:r>
              <a:rPr lang="en-US" b="1" dirty="0"/>
              <a:t> for a number of IEGs notably </a:t>
            </a:r>
            <a:r>
              <a:rPr lang="en-US" b="1" dirty="0" err="1"/>
              <a:t>Inhba</a:t>
            </a:r>
            <a:r>
              <a:rPr lang="en-US" b="1" dirty="0"/>
              <a:t> and Rgs4</a:t>
            </a:r>
          </a:p>
          <a:p>
            <a:endParaRPr lang="en-US" b="1" dirty="0"/>
          </a:p>
          <a:p>
            <a:br>
              <a:rPr lang="en-US" dirty="0"/>
            </a:br>
            <a:endParaRPr lang="en-GB" dirty="0"/>
          </a:p>
        </p:txBody>
      </p:sp>
      <p:sp>
        <p:nvSpPr>
          <p:cNvPr id="10" name="TextBox 9">
            <a:extLst>
              <a:ext uri="{FF2B5EF4-FFF2-40B4-BE49-F238E27FC236}">
                <a16:creationId xmlns:a16="http://schemas.microsoft.com/office/drawing/2014/main" id="{0B7F7D28-B41C-41A1-930D-0DE120EAF811}"/>
              </a:ext>
            </a:extLst>
          </p:cNvPr>
          <p:cNvSpPr txBox="1"/>
          <p:nvPr/>
        </p:nvSpPr>
        <p:spPr>
          <a:xfrm>
            <a:off x="1" y="28277"/>
            <a:ext cx="12192000" cy="830997"/>
          </a:xfrm>
          <a:prstGeom prst="rect">
            <a:avLst/>
          </a:prstGeom>
          <a:noFill/>
        </p:spPr>
        <p:txBody>
          <a:bodyPr wrap="square" rtlCol="0">
            <a:spAutoFit/>
          </a:bodyPr>
          <a:lstStyle/>
          <a:p>
            <a:pPr algn="ctr"/>
            <a:r>
              <a:rPr lang="en-US" sz="2400" b="1" dirty="0">
                <a:solidFill>
                  <a:srgbClr val="7030A0"/>
                </a:solidFill>
              </a:rPr>
              <a:t>Clustering within </a:t>
            </a:r>
            <a:r>
              <a:rPr lang="en-US" sz="2400" b="1" dirty="0" err="1">
                <a:solidFill>
                  <a:srgbClr val="7030A0"/>
                </a:solidFill>
              </a:rPr>
              <a:t>Jeager</a:t>
            </a:r>
            <a:r>
              <a:rPr lang="en-US" sz="2400" b="1" dirty="0">
                <a:solidFill>
                  <a:srgbClr val="7030A0"/>
                </a:solidFill>
              </a:rPr>
              <a:t> et al,(2018)’s DEGs in other datasets </a:t>
            </a:r>
          </a:p>
          <a:p>
            <a:pPr algn="ctr"/>
            <a:r>
              <a:rPr lang="en-US" sz="2400" b="1" dirty="0">
                <a:solidFill>
                  <a:srgbClr val="7030A0"/>
                </a:solidFill>
              </a:rPr>
              <a:t>shows a cluster of Putative Engram Cells</a:t>
            </a:r>
            <a:endParaRPr lang="en-GB" sz="2400" b="1" dirty="0">
              <a:solidFill>
                <a:srgbClr val="7030A0"/>
              </a:solidFill>
            </a:endParaRPr>
          </a:p>
        </p:txBody>
      </p:sp>
      <p:pic>
        <p:nvPicPr>
          <p:cNvPr id="12" name="Picture 11">
            <a:extLst>
              <a:ext uri="{FF2B5EF4-FFF2-40B4-BE49-F238E27FC236}">
                <a16:creationId xmlns:a16="http://schemas.microsoft.com/office/drawing/2014/main" id="{453EF910-7455-40AA-8E81-B08A3900F789}"/>
              </a:ext>
            </a:extLst>
          </p:cNvPr>
          <p:cNvPicPr>
            <a:picLocks noChangeAspect="1"/>
          </p:cNvPicPr>
          <p:nvPr/>
        </p:nvPicPr>
        <p:blipFill>
          <a:blip r:embed="rId4"/>
          <a:stretch>
            <a:fillRect/>
          </a:stretch>
        </p:blipFill>
        <p:spPr>
          <a:xfrm>
            <a:off x="7395992" y="1643565"/>
            <a:ext cx="4095750" cy="2628900"/>
          </a:xfrm>
          <a:prstGeom prst="rect">
            <a:avLst/>
          </a:prstGeom>
        </p:spPr>
      </p:pic>
    </p:spTree>
    <p:extLst>
      <p:ext uri="{BB962C8B-B14F-4D97-AF65-F5344CB8AC3E}">
        <p14:creationId xmlns:p14="http://schemas.microsoft.com/office/powerpoint/2010/main" val="3265586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6" name="Picture 5">
            <a:extLst>
              <a:ext uri="{FF2B5EF4-FFF2-40B4-BE49-F238E27FC236}">
                <a16:creationId xmlns:a16="http://schemas.microsoft.com/office/drawing/2014/main" id="{7246ECBD-32CF-4670-A97C-5E6A76B06A6F}"/>
              </a:ext>
            </a:extLst>
          </p:cNvPr>
          <p:cNvPicPr>
            <a:picLocks noChangeAspect="1"/>
          </p:cNvPicPr>
          <p:nvPr/>
        </p:nvPicPr>
        <p:blipFill>
          <a:blip r:embed="rId3"/>
          <a:stretch>
            <a:fillRect/>
          </a:stretch>
        </p:blipFill>
        <p:spPr>
          <a:xfrm>
            <a:off x="180744" y="1262943"/>
            <a:ext cx="7019628" cy="4332113"/>
          </a:xfrm>
          <a:prstGeom prst="rect">
            <a:avLst/>
          </a:prstGeom>
        </p:spPr>
      </p:pic>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3139321"/>
          </a:xfrm>
          <a:prstGeom prst="rect">
            <a:avLst/>
          </a:prstGeom>
          <a:noFill/>
        </p:spPr>
        <p:txBody>
          <a:bodyPr wrap="square" rtlCol="0">
            <a:spAutoFit/>
          </a:bodyPr>
          <a:lstStyle/>
          <a:p>
            <a:r>
              <a:rPr lang="en-US" b="1" dirty="0"/>
              <a:t>Clusters 0-2 have few gene’s with any significant expression.  Cluter0 intriguingly has Melatonin receptors upregulated.</a:t>
            </a:r>
          </a:p>
          <a:p>
            <a:endParaRPr lang="en-US" b="1" dirty="0"/>
          </a:p>
          <a:p>
            <a:r>
              <a:rPr lang="en-US" b="1" dirty="0"/>
              <a:t>Cluster3 is the most rarely expressed and has incredibly low </a:t>
            </a:r>
            <a:r>
              <a:rPr lang="en-US" b="1" dirty="0" err="1"/>
              <a:t>pvalues</a:t>
            </a:r>
            <a:r>
              <a:rPr lang="en-US" b="1" dirty="0"/>
              <a:t> for a number of IEGs notably </a:t>
            </a:r>
            <a:r>
              <a:rPr lang="en-US" b="1" dirty="0" err="1"/>
              <a:t>Inhba</a:t>
            </a:r>
            <a:r>
              <a:rPr lang="en-US" b="1" dirty="0"/>
              <a:t> and Rgs4</a:t>
            </a:r>
          </a:p>
          <a:p>
            <a:endParaRPr lang="en-US" b="1" dirty="0"/>
          </a:p>
          <a:p>
            <a:br>
              <a:rPr lang="en-US" dirty="0"/>
            </a:br>
            <a:endParaRPr lang="en-GB" dirty="0"/>
          </a:p>
        </p:txBody>
      </p:sp>
      <p:pic>
        <p:nvPicPr>
          <p:cNvPr id="5" name="Picture 4">
            <a:extLst>
              <a:ext uri="{FF2B5EF4-FFF2-40B4-BE49-F238E27FC236}">
                <a16:creationId xmlns:a16="http://schemas.microsoft.com/office/drawing/2014/main" id="{F3483B06-3E06-4FC6-B3F4-996D2698C215}"/>
              </a:ext>
            </a:extLst>
          </p:cNvPr>
          <p:cNvPicPr>
            <a:picLocks noChangeAspect="1"/>
          </p:cNvPicPr>
          <p:nvPr/>
        </p:nvPicPr>
        <p:blipFill>
          <a:blip r:embed="rId4"/>
          <a:stretch>
            <a:fillRect/>
          </a:stretch>
        </p:blipFill>
        <p:spPr>
          <a:xfrm>
            <a:off x="7467600" y="4181290"/>
            <a:ext cx="3867150" cy="590550"/>
          </a:xfrm>
          <a:prstGeom prst="rect">
            <a:avLst/>
          </a:prstGeom>
        </p:spPr>
      </p:pic>
      <p:sp>
        <p:nvSpPr>
          <p:cNvPr id="10" name="TextBox 9">
            <a:extLst>
              <a:ext uri="{FF2B5EF4-FFF2-40B4-BE49-F238E27FC236}">
                <a16:creationId xmlns:a16="http://schemas.microsoft.com/office/drawing/2014/main" id="{0B7F7D28-B41C-41A1-930D-0DE120EAF811}"/>
              </a:ext>
            </a:extLst>
          </p:cNvPr>
          <p:cNvSpPr txBox="1"/>
          <p:nvPr/>
        </p:nvSpPr>
        <p:spPr>
          <a:xfrm>
            <a:off x="1" y="28277"/>
            <a:ext cx="12192000" cy="830997"/>
          </a:xfrm>
          <a:prstGeom prst="rect">
            <a:avLst/>
          </a:prstGeom>
          <a:noFill/>
        </p:spPr>
        <p:txBody>
          <a:bodyPr wrap="square" rtlCol="0">
            <a:spAutoFit/>
          </a:bodyPr>
          <a:lstStyle/>
          <a:p>
            <a:pPr algn="ctr"/>
            <a:r>
              <a:rPr lang="en-US" sz="2400" b="1" dirty="0">
                <a:solidFill>
                  <a:srgbClr val="7030A0"/>
                </a:solidFill>
              </a:rPr>
              <a:t>Clustering within </a:t>
            </a:r>
            <a:r>
              <a:rPr lang="en-US" sz="2400" b="1" dirty="0" err="1">
                <a:solidFill>
                  <a:srgbClr val="7030A0"/>
                </a:solidFill>
              </a:rPr>
              <a:t>Jeager</a:t>
            </a:r>
            <a:r>
              <a:rPr lang="en-US" sz="2400" b="1" dirty="0">
                <a:solidFill>
                  <a:srgbClr val="7030A0"/>
                </a:solidFill>
              </a:rPr>
              <a:t> et al,(2018)’s DEGs in other datasets </a:t>
            </a:r>
          </a:p>
          <a:p>
            <a:pPr algn="ctr"/>
            <a:r>
              <a:rPr lang="en-US" sz="2400" b="1" dirty="0">
                <a:solidFill>
                  <a:srgbClr val="7030A0"/>
                </a:solidFill>
              </a:rPr>
              <a:t>shows a cluster of Putative Engram Cells</a:t>
            </a:r>
            <a:endParaRPr lang="en-GB" sz="2400" b="1" dirty="0">
              <a:solidFill>
                <a:srgbClr val="7030A0"/>
              </a:solidFill>
            </a:endParaRPr>
          </a:p>
        </p:txBody>
      </p:sp>
    </p:spTree>
    <p:extLst>
      <p:ext uri="{BB962C8B-B14F-4D97-AF65-F5344CB8AC3E}">
        <p14:creationId xmlns:p14="http://schemas.microsoft.com/office/powerpoint/2010/main" val="2628450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7294305"/>
          </a:xfrm>
          <a:prstGeom prst="rect">
            <a:avLst/>
          </a:prstGeom>
          <a:noFill/>
        </p:spPr>
        <p:txBody>
          <a:bodyPr wrap="square" rtlCol="0">
            <a:spAutoFit/>
          </a:bodyPr>
          <a:lstStyle/>
          <a:p>
            <a:r>
              <a:rPr lang="en-US" b="1" dirty="0"/>
              <a:t>Clusters 0-2 have few gene’s with any significant expression.  </a:t>
            </a:r>
          </a:p>
          <a:p>
            <a:endParaRPr lang="en-US" b="1" dirty="0"/>
          </a:p>
          <a:p>
            <a:endParaRPr lang="en-US" b="1" dirty="0"/>
          </a:p>
          <a:p>
            <a:r>
              <a:rPr lang="en-US" b="1" dirty="0"/>
              <a:t>Cluster3 is the most rarely </a:t>
            </a:r>
            <a:r>
              <a:rPr lang="en-US" b="1" dirty="0" err="1"/>
              <a:t>occuring</a:t>
            </a:r>
            <a:r>
              <a:rPr lang="en-US" b="1" dirty="0"/>
              <a:t> and has many genes with low p-values for a number of IEGs notably </a:t>
            </a:r>
            <a:r>
              <a:rPr lang="en-US" b="1" dirty="0" err="1"/>
              <a:t>Inhba</a:t>
            </a:r>
            <a:r>
              <a:rPr lang="en-US" b="1" dirty="0"/>
              <a:t> and Rgs4</a:t>
            </a:r>
          </a:p>
          <a:p>
            <a:endParaRPr lang="en-US" b="1" dirty="0"/>
          </a:p>
          <a:p>
            <a:r>
              <a:rPr lang="en-US" b="1" dirty="0"/>
              <a:t>Cluster0 has 21 genes with significance &lt;0.05 and 10 with &lt; 0.01 while Cluster3 has 25 and 22 genes passing those thresholds.  Furthermore in terms of absolute log fold two change the genes in Cluster0 are more than double.  The absolute average log fold change for genes passing 0.05 in cluster 3 is ~1.29 +/- 0.69 while all the other clusters have mean absolute lod2FC around ~0.3 +/- 0.2.  This </a:t>
            </a:r>
            <a:r>
              <a:rPr lang="en-US" b="1" dirty="0" err="1"/>
              <a:t>mateches</a:t>
            </a:r>
            <a:r>
              <a:rPr lang="en-US" b="1" dirty="0"/>
              <a:t> the </a:t>
            </a:r>
            <a:r>
              <a:rPr lang="en-US" b="1" dirty="0" err="1"/>
              <a:t>deinfition</a:t>
            </a:r>
            <a:r>
              <a:rPr lang="en-US" b="1" dirty="0"/>
              <a:t> of an engram cell having low prevalence, with more variable, but higher, mean IEG expression.  Need to do a stats test to confirm this intuition.</a:t>
            </a:r>
          </a:p>
          <a:p>
            <a:endParaRPr lang="en-US" b="1" dirty="0"/>
          </a:p>
          <a:p>
            <a:br>
              <a:rPr lang="en-US" dirty="0"/>
            </a:br>
            <a:endParaRPr lang="en-GB" dirty="0"/>
          </a:p>
        </p:txBody>
      </p:sp>
      <p:sp>
        <p:nvSpPr>
          <p:cNvPr id="10" name="TextBox 9">
            <a:extLst>
              <a:ext uri="{FF2B5EF4-FFF2-40B4-BE49-F238E27FC236}">
                <a16:creationId xmlns:a16="http://schemas.microsoft.com/office/drawing/2014/main" id="{0B7F7D28-B41C-41A1-930D-0DE120EAF811}"/>
              </a:ext>
            </a:extLst>
          </p:cNvPr>
          <p:cNvSpPr txBox="1"/>
          <p:nvPr/>
        </p:nvSpPr>
        <p:spPr>
          <a:xfrm>
            <a:off x="1" y="28277"/>
            <a:ext cx="12192000" cy="830997"/>
          </a:xfrm>
          <a:prstGeom prst="rect">
            <a:avLst/>
          </a:prstGeom>
          <a:noFill/>
        </p:spPr>
        <p:txBody>
          <a:bodyPr wrap="square" rtlCol="0">
            <a:spAutoFit/>
          </a:bodyPr>
          <a:lstStyle/>
          <a:p>
            <a:pPr algn="ctr"/>
            <a:r>
              <a:rPr lang="en-US" sz="2400" b="1" dirty="0">
                <a:solidFill>
                  <a:srgbClr val="7030A0"/>
                </a:solidFill>
              </a:rPr>
              <a:t>Clustering within </a:t>
            </a:r>
            <a:r>
              <a:rPr lang="en-US" sz="2400" b="1" dirty="0" err="1">
                <a:solidFill>
                  <a:srgbClr val="7030A0"/>
                </a:solidFill>
              </a:rPr>
              <a:t>Jeager</a:t>
            </a:r>
            <a:r>
              <a:rPr lang="en-US" sz="2400" b="1" dirty="0">
                <a:solidFill>
                  <a:srgbClr val="7030A0"/>
                </a:solidFill>
              </a:rPr>
              <a:t> et al,(2018)’s DEGs in other datasets </a:t>
            </a:r>
          </a:p>
          <a:p>
            <a:pPr algn="ctr"/>
            <a:r>
              <a:rPr lang="en-US" sz="2400" b="1" dirty="0">
                <a:solidFill>
                  <a:srgbClr val="7030A0"/>
                </a:solidFill>
              </a:rPr>
              <a:t>shows a cluster of Engram Cells</a:t>
            </a:r>
            <a:endParaRPr lang="en-GB" sz="2400" b="1" dirty="0">
              <a:solidFill>
                <a:srgbClr val="7030A0"/>
              </a:solidFill>
            </a:endParaRPr>
          </a:p>
        </p:txBody>
      </p:sp>
      <p:pic>
        <p:nvPicPr>
          <p:cNvPr id="16" name="Picture 15">
            <a:extLst>
              <a:ext uri="{FF2B5EF4-FFF2-40B4-BE49-F238E27FC236}">
                <a16:creationId xmlns:a16="http://schemas.microsoft.com/office/drawing/2014/main" id="{37DB6DD2-AF28-4E76-A0EA-5B605BC246F9}"/>
              </a:ext>
            </a:extLst>
          </p:cNvPr>
          <p:cNvPicPr>
            <a:picLocks noChangeAspect="1"/>
          </p:cNvPicPr>
          <p:nvPr/>
        </p:nvPicPr>
        <p:blipFill>
          <a:blip r:embed="rId3"/>
          <a:stretch>
            <a:fillRect/>
          </a:stretch>
        </p:blipFill>
        <p:spPr>
          <a:xfrm>
            <a:off x="218843" y="1276356"/>
            <a:ext cx="7315719" cy="4514844"/>
          </a:xfrm>
          <a:prstGeom prst="rect">
            <a:avLst/>
          </a:prstGeom>
        </p:spPr>
      </p:pic>
    </p:spTree>
    <p:extLst>
      <p:ext uri="{BB962C8B-B14F-4D97-AF65-F5344CB8AC3E}">
        <p14:creationId xmlns:p14="http://schemas.microsoft.com/office/powerpoint/2010/main" val="2809682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2031325"/>
          </a:xfrm>
          <a:prstGeom prst="rect">
            <a:avLst/>
          </a:prstGeom>
          <a:noFill/>
        </p:spPr>
        <p:txBody>
          <a:bodyPr wrap="square" rtlCol="0">
            <a:spAutoFit/>
          </a:bodyPr>
          <a:lstStyle/>
          <a:p>
            <a:r>
              <a:rPr lang="en-US" b="1" dirty="0"/>
              <a:t>Hypothesis:  </a:t>
            </a:r>
            <a:r>
              <a:rPr lang="en-US" b="1" dirty="0" err="1"/>
              <a:t>Penk</a:t>
            </a:r>
            <a:r>
              <a:rPr lang="en-US" b="1" dirty="0"/>
              <a:t> will appear overexpressed in DGC datasets.</a:t>
            </a:r>
          </a:p>
          <a:p>
            <a:endParaRPr lang="en-US" b="1" dirty="0"/>
          </a:p>
          <a:p>
            <a:r>
              <a:rPr lang="en-US" b="1" dirty="0"/>
              <a:t>Also show the clusters for immature granule cells in </a:t>
            </a:r>
            <a:r>
              <a:rPr lang="en-US" b="1" dirty="0" err="1"/>
              <a:t>Hochgerner</a:t>
            </a:r>
            <a:r>
              <a:rPr lang="en-US" b="1" dirty="0"/>
              <a:t>. </a:t>
            </a:r>
          </a:p>
          <a:p>
            <a:br>
              <a:rPr lang="en-US" dirty="0"/>
            </a:br>
            <a:endParaRPr lang="en-GB" dirty="0"/>
          </a:p>
        </p:txBody>
      </p:sp>
      <p:pic>
        <p:nvPicPr>
          <p:cNvPr id="5" name="Picture 4">
            <a:extLst>
              <a:ext uri="{FF2B5EF4-FFF2-40B4-BE49-F238E27FC236}">
                <a16:creationId xmlns:a16="http://schemas.microsoft.com/office/drawing/2014/main" id="{F3483B06-3E06-4FC6-B3F4-996D2698C215}"/>
              </a:ext>
            </a:extLst>
          </p:cNvPr>
          <p:cNvPicPr>
            <a:picLocks noChangeAspect="1"/>
          </p:cNvPicPr>
          <p:nvPr/>
        </p:nvPicPr>
        <p:blipFill>
          <a:blip r:embed="rId3"/>
          <a:stretch>
            <a:fillRect/>
          </a:stretch>
        </p:blipFill>
        <p:spPr>
          <a:xfrm>
            <a:off x="7467600" y="4181290"/>
            <a:ext cx="3867150" cy="590550"/>
          </a:xfrm>
          <a:prstGeom prst="rect">
            <a:avLst/>
          </a:prstGeom>
        </p:spPr>
      </p:pic>
      <p:sp>
        <p:nvSpPr>
          <p:cNvPr id="10" name="TextBox 9">
            <a:extLst>
              <a:ext uri="{FF2B5EF4-FFF2-40B4-BE49-F238E27FC236}">
                <a16:creationId xmlns:a16="http://schemas.microsoft.com/office/drawing/2014/main" id="{0B7F7D28-B41C-41A1-930D-0DE120EAF811}"/>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Next steps, examine Putative Engram Cells distribution within DGC subtypes.</a:t>
            </a:r>
            <a:endParaRPr lang="en-GB" sz="2400" b="1" dirty="0">
              <a:solidFill>
                <a:srgbClr val="7030A0"/>
              </a:solidFill>
            </a:endParaRPr>
          </a:p>
        </p:txBody>
      </p:sp>
    </p:spTree>
    <p:extLst>
      <p:ext uri="{BB962C8B-B14F-4D97-AF65-F5344CB8AC3E}">
        <p14:creationId xmlns:p14="http://schemas.microsoft.com/office/powerpoint/2010/main" val="153960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EFFAFB-9343-4ED4-963D-E887E1417891}"/>
              </a:ext>
            </a:extLst>
          </p:cNvPr>
          <p:cNvSpPr txBox="1"/>
          <p:nvPr/>
        </p:nvSpPr>
        <p:spPr>
          <a:xfrm>
            <a:off x="0" y="0"/>
            <a:ext cx="12192000" cy="461665"/>
          </a:xfrm>
          <a:prstGeom prst="rect">
            <a:avLst/>
          </a:prstGeom>
          <a:noFill/>
        </p:spPr>
        <p:txBody>
          <a:bodyPr wrap="square" rtlCol="0">
            <a:spAutoFit/>
          </a:bodyPr>
          <a:lstStyle/>
          <a:p>
            <a:pPr algn="ctr"/>
            <a:r>
              <a:rPr lang="en-US" sz="2400" b="1" dirty="0">
                <a:solidFill>
                  <a:srgbClr val="7030A0"/>
                </a:solidFill>
              </a:rPr>
              <a:t>My CV in brief.</a:t>
            </a:r>
            <a:endParaRPr lang="en-GB" sz="2400" b="1" dirty="0">
              <a:solidFill>
                <a:srgbClr val="7030A0"/>
              </a:solidFill>
            </a:endParaRPr>
          </a:p>
        </p:txBody>
      </p:sp>
      <p:sp>
        <p:nvSpPr>
          <p:cNvPr id="5" name="TextBox 4">
            <a:extLst>
              <a:ext uri="{FF2B5EF4-FFF2-40B4-BE49-F238E27FC236}">
                <a16:creationId xmlns:a16="http://schemas.microsoft.com/office/drawing/2014/main" id="{36240CFA-25FD-4781-B90A-C206DF20564C}"/>
              </a:ext>
            </a:extLst>
          </p:cNvPr>
          <p:cNvSpPr txBox="1"/>
          <p:nvPr/>
        </p:nvSpPr>
        <p:spPr>
          <a:xfrm>
            <a:off x="737645" y="5149173"/>
            <a:ext cx="5358355" cy="276999"/>
          </a:xfrm>
          <a:prstGeom prst="rect">
            <a:avLst/>
          </a:prstGeom>
          <a:noFill/>
        </p:spPr>
        <p:txBody>
          <a:bodyPr wrap="square" rtlCol="0">
            <a:spAutoFit/>
          </a:bodyPr>
          <a:lstStyle/>
          <a:p>
            <a:endParaRPr lang="en-GB" sz="1200" b="1" dirty="0"/>
          </a:p>
        </p:txBody>
      </p:sp>
      <p:sp>
        <p:nvSpPr>
          <p:cNvPr id="2" name="TextBox 1">
            <a:extLst>
              <a:ext uri="{FF2B5EF4-FFF2-40B4-BE49-F238E27FC236}">
                <a16:creationId xmlns:a16="http://schemas.microsoft.com/office/drawing/2014/main" id="{0A687C00-E26D-4756-956A-122493FE113A}"/>
              </a:ext>
            </a:extLst>
          </p:cNvPr>
          <p:cNvSpPr txBox="1"/>
          <p:nvPr/>
        </p:nvSpPr>
        <p:spPr>
          <a:xfrm>
            <a:off x="2242457" y="791642"/>
            <a:ext cx="7630885" cy="5632311"/>
          </a:xfrm>
          <a:prstGeom prst="rect">
            <a:avLst/>
          </a:prstGeom>
          <a:noFill/>
        </p:spPr>
        <p:txBody>
          <a:bodyPr wrap="square" rtlCol="0">
            <a:spAutoFit/>
          </a:bodyPr>
          <a:lstStyle/>
          <a:p>
            <a:pPr algn="ctr"/>
            <a:r>
              <a:rPr lang="en-US" sz="1800" b="1" i="0" u="none" strike="noStrike" baseline="0" dirty="0">
                <a:latin typeface="TimesNewRomanPS-BoldMT"/>
              </a:rPr>
              <a:t>Bachelor of Science, Neuroscience (Sept 2010-May 2015)</a:t>
            </a:r>
          </a:p>
          <a:p>
            <a:pPr algn="ctr"/>
            <a:r>
              <a:rPr lang="en-US" sz="1800" b="1" i="1" u="none" strike="noStrike" baseline="0" dirty="0">
                <a:latin typeface="TimesNewRomanPS-BoldMT"/>
              </a:rPr>
              <a:t>Dalhousie University, Halifax, NS, Canada</a:t>
            </a:r>
          </a:p>
          <a:p>
            <a:pPr algn="ctr"/>
            <a:endParaRPr lang="en-US" b="1" dirty="0">
              <a:latin typeface="TimesNewRomanPS-BoldMT"/>
            </a:endParaRPr>
          </a:p>
          <a:p>
            <a:pPr algn="ctr"/>
            <a:r>
              <a:rPr lang="en-US" sz="1800" b="1" i="0" u="none" strike="noStrike" baseline="0" dirty="0">
                <a:latin typeface="TimesNewRomanPS-BoldMT"/>
              </a:rPr>
              <a:t>Honor’s Thesis: Temporal properties of ChR2 depolarization in different RGC types. (May 2014 – May 2015)</a:t>
            </a:r>
          </a:p>
          <a:p>
            <a:pPr algn="ctr"/>
            <a:r>
              <a:rPr lang="en-US" sz="1800" b="1" i="1" u="none" strike="noStrike" baseline="0" dirty="0">
                <a:latin typeface="TimesNewRomanPS-BoldItalicMT"/>
              </a:rPr>
              <a:t>Retina and Optic Nerve Research Laboratory, Under Dr. Steven Barnes</a:t>
            </a:r>
          </a:p>
          <a:p>
            <a:pPr algn="ctr"/>
            <a:endParaRPr lang="en-US" b="1" dirty="0">
              <a:latin typeface="TimesNewRomanPS-BoldMT"/>
            </a:endParaRPr>
          </a:p>
          <a:p>
            <a:pPr algn="ctr"/>
            <a:r>
              <a:rPr lang="en-CA" sz="1800" b="1" i="0" u="none" strike="noStrike" baseline="0" dirty="0">
                <a:latin typeface="TimesNewRomanPS-BoldMT"/>
              </a:rPr>
              <a:t>Research Assistant (May 2015-May 2016)</a:t>
            </a:r>
          </a:p>
          <a:p>
            <a:pPr algn="ctr"/>
            <a:r>
              <a:rPr lang="en-US" sz="1800" b="1" i="1" u="none" strike="noStrike" baseline="0" dirty="0">
                <a:latin typeface="Times New Roman" panose="02020603050405020304" pitchFamily="18" charset="0"/>
                <a:cs typeface="Times New Roman" panose="02020603050405020304" pitchFamily="18" charset="0"/>
              </a:rPr>
              <a:t>Haskin’s Laboratories, New Haven, CT, USA</a:t>
            </a:r>
          </a:p>
          <a:p>
            <a:pPr algn="ctr"/>
            <a:r>
              <a:rPr lang="en-US" b="1" i="1" dirty="0">
                <a:latin typeface="Times New Roman" panose="02020603050405020304" pitchFamily="18" charset="0"/>
                <a:cs typeface="Times New Roman" panose="02020603050405020304" pitchFamily="18" charset="0"/>
              </a:rPr>
              <a:t>Under Dr. David </a:t>
            </a:r>
            <a:r>
              <a:rPr lang="en-US" b="1" i="1" dirty="0" err="1">
                <a:latin typeface="Times New Roman" panose="02020603050405020304" pitchFamily="18" charset="0"/>
                <a:cs typeface="Times New Roman" panose="02020603050405020304" pitchFamily="18" charset="0"/>
              </a:rPr>
              <a:t>Ostry</a:t>
            </a:r>
            <a:r>
              <a:rPr lang="en-US" b="1" i="1" dirty="0">
                <a:latin typeface="Times New Roman" panose="02020603050405020304" pitchFamily="18" charset="0"/>
                <a:cs typeface="Times New Roman" panose="02020603050405020304" pitchFamily="18" charset="0"/>
              </a:rPr>
              <a:t> and Dr. Paul Gribble</a:t>
            </a:r>
          </a:p>
          <a:p>
            <a:pPr algn="ctr"/>
            <a:r>
              <a:rPr lang="en-US" b="1" i="1" dirty="0">
                <a:latin typeface="Times New Roman" panose="02020603050405020304" pitchFamily="18" charset="0"/>
                <a:cs typeface="Times New Roman" panose="02020603050405020304" pitchFamily="18" charset="0"/>
              </a:rPr>
              <a:t>Motor learning in perceptual cortex using psychophysics, fMRI, and EEG.</a:t>
            </a:r>
          </a:p>
          <a:p>
            <a:pPr algn="ctr"/>
            <a:endParaRPr lang="en-US" b="1" i="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Master’s Student, Masters of Science in Bioinformatics (Sept 2020-Present)</a:t>
            </a:r>
          </a:p>
          <a:p>
            <a:pPr algn="ctr"/>
            <a:r>
              <a:rPr lang="en-US" b="1" i="1" dirty="0">
                <a:latin typeface="Times New Roman" panose="02020603050405020304" pitchFamily="18" charset="0"/>
                <a:cs typeface="Times New Roman" panose="02020603050405020304" pitchFamily="18" charset="0"/>
              </a:rPr>
              <a:t>University of British Columbia, Vancouver, BC, Canada</a:t>
            </a:r>
          </a:p>
          <a:p>
            <a:pPr algn="ctr"/>
            <a:endParaRPr lang="en-US" b="1" i="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Courses so far:  Topic in Mathematical Biology (A+), Topics in Bioinformatics (A+), Problem Solving in Bioinformatics(A+), Statistics for High Dimensional Biology (A-), Topics in Medical Genomics (A).   Currently enrolled in a Directed Studies. Need to do professional development courses.</a:t>
            </a:r>
          </a:p>
          <a:p>
            <a:pPr algn="ctr"/>
            <a:endParaRPr lang="en-US" b="1" i="1"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E94E0800-828B-4255-BD5C-6638C8610A6D}"/>
              </a:ext>
            </a:extLst>
          </p:cNvPr>
          <p:cNvSpPr>
            <a:spLocks noGrp="1"/>
          </p:cNvSpPr>
          <p:nvPr>
            <p:ph type="sldNum" sz="quarter" idx="12"/>
          </p:nvPr>
        </p:nvSpPr>
        <p:spPr/>
        <p:txBody>
          <a:bodyPr/>
          <a:lstStyle/>
          <a:p>
            <a:fld id="{4AAC7834-D361-4131-9D4D-73A2AE202A6B}" type="slidenum">
              <a:rPr lang="en-GB" smtClean="0"/>
              <a:t>2</a:t>
            </a:fld>
            <a:endParaRPr lang="en-GB"/>
          </a:p>
        </p:txBody>
      </p:sp>
    </p:spTree>
    <p:extLst>
      <p:ext uri="{BB962C8B-B14F-4D97-AF65-F5344CB8AC3E}">
        <p14:creationId xmlns:p14="http://schemas.microsoft.com/office/powerpoint/2010/main" val="903040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rmAutofit fontScale="90000"/>
          </a:bodyPr>
          <a:lstStyle/>
          <a:p>
            <a:r>
              <a:rPr lang="en"/>
              <a:t>References</a:t>
            </a:r>
            <a:endParaRPr/>
          </a:p>
        </p:txBody>
      </p:sp>
      <p:sp>
        <p:nvSpPr>
          <p:cNvPr id="246" name="Google Shape;246;p32"/>
          <p:cNvSpPr txBox="1">
            <a:spLocks noGrp="1"/>
          </p:cNvSpPr>
          <p:nvPr>
            <p:ph type="body" idx="1"/>
          </p:nvPr>
        </p:nvSpPr>
        <p:spPr>
          <a:xfrm>
            <a:off x="415600" y="877600"/>
            <a:ext cx="11360800" cy="5340000"/>
          </a:xfrm>
          <a:prstGeom prst="rect">
            <a:avLst/>
          </a:prstGeom>
        </p:spPr>
        <p:txBody>
          <a:bodyPr spcFirstLastPara="1" vert="horz" wrap="square" lIns="121900" tIns="121900" rIns="121900" bIns="121900" rtlCol="0" anchor="t" anchorCtr="0">
            <a:noAutofit/>
          </a:bodyPr>
          <a:lstStyle/>
          <a:p>
            <a:pPr marL="0" indent="0">
              <a:buNone/>
            </a:pPr>
            <a:r>
              <a:rPr lang="en" sz="1600" dirty="0">
                <a:solidFill>
                  <a:srgbClr val="000000"/>
                </a:solidFill>
                <a:highlight>
                  <a:srgbClr val="FFFFFF"/>
                </a:highlight>
              </a:rPr>
              <a:t>Cembrowski, M. S., Wang, L., Sugino, K., Shields, B. C., &amp; Spruston, N. (2016). Hipposeq: a comprehensive RNA-seq database of gene expression in hippocampal principal neurons. </a:t>
            </a:r>
            <a:r>
              <a:rPr lang="en" sz="1600" i="1" dirty="0">
                <a:solidFill>
                  <a:srgbClr val="000000"/>
                </a:solidFill>
                <a:highlight>
                  <a:srgbClr val="FFFFFF"/>
                </a:highlight>
              </a:rPr>
              <a:t>elife</a:t>
            </a:r>
            <a:r>
              <a:rPr lang="en" sz="1600" dirty="0">
                <a:solidFill>
                  <a:srgbClr val="000000"/>
                </a:solidFill>
                <a:highlight>
                  <a:srgbClr val="FFFFFF"/>
                </a:highlight>
              </a:rPr>
              <a:t>, </a:t>
            </a:r>
            <a:r>
              <a:rPr lang="en" sz="1600" i="1" dirty="0">
                <a:solidFill>
                  <a:srgbClr val="000000"/>
                </a:solidFill>
                <a:highlight>
                  <a:srgbClr val="FFFFFF"/>
                </a:highlight>
              </a:rPr>
              <a:t>5</a:t>
            </a:r>
            <a:r>
              <a:rPr lang="en" sz="1600" dirty="0">
                <a:solidFill>
                  <a:srgbClr val="000000"/>
                </a:solidFill>
                <a:highlight>
                  <a:srgbClr val="FFFFFF"/>
                </a:highlight>
              </a:rPr>
              <a:t>, e14997.</a:t>
            </a:r>
          </a:p>
          <a:p>
            <a:pPr marL="0" indent="0">
              <a:buNone/>
            </a:pPr>
            <a:endParaRPr lang="en" sz="1600" dirty="0">
              <a:solidFill>
                <a:srgbClr val="000000"/>
              </a:solidFill>
              <a:highlight>
                <a:srgbClr val="FFFFFF"/>
              </a:highlight>
            </a:endParaRPr>
          </a:p>
          <a:p>
            <a:pPr marL="0" indent="0">
              <a:buNone/>
            </a:pPr>
            <a:r>
              <a:rPr lang="en-US" sz="1100" b="0" i="0" dirty="0" err="1">
                <a:solidFill>
                  <a:srgbClr val="222222"/>
                </a:solidFill>
                <a:effectLst/>
                <a:latin typeface="Arial" panose="020B0604020202020204" pitchFamily="34" charset="0"/>
              </a:rPr>
              <a:t>Citri</a:t>
            </a:r>
            <a:r>
              <a:rPr lang="en-US" sz="1100" b="0" i="0" dirty="0">
                <a:solidFill>
                  <a:srgbClr val="222222"/>
                </a:solidFill>
                <a:effectLst/>
                <a:latin typeface="Arial" panose="020B0604020202020204" pitchFamily="34" charset="0"/>
              </a:rPr>
              <a:t>, A., &amp; </a:t>
            </a:r>
            <a:r>
              <a:rPr lang="en-US" sz="1100" b="0" i="0" dirty="0" err="1">
                <a:solidFill>
                  <a:srgbClr val="222222"/>
                </a:solidFill>
                <a:effectLst/>
                <a:latin typeface="Arial" panose="020B0604020202020204" pitchFamily="34" charset="0"/>
              </a:rPr>
              <a:t>Malenka</a:t>
            </a:r>
            <a:r>
              <a:rPr lang="en-US" sz="1100" b="0" i="0" dirty="0">
                <a:solidFill>
                  <a:srgbClr val="222222"/>
                </a:solidFill>
                <a:effectLst/>
                <a:latin typeface="Arial" panose="020B0604020202020204" pitchFamily="34" charset="0"/>
              </a:rPr>
              <a:t>, R. C. (2008). Synaptic plasticity: multiple forms, functions, and mechanisms. </a:t>
            </a:r>
            <a:r>
              <a:rPr lang="en-US" sz="1100" b="0" i="1" dirty="0">
                <a:solidFill>
                  <a:srgbClr val="222222"/>
                </a:solidFill>
                <a:effectLst/>
                <a:latin typeface="Arial" panose="020B0604020202020204" pitchFamily="34" charset="0"/>
              </a:rPr>
              <a:t>Neuropsychopharmacology</a:t>
            </a:r>
            <a:r>
              <a:rPr lang="en-US" sz="1100" b="0" i="0" dirty="0">
                <a:solidFill>
                  <a:srgbClr val="222222"/>
                </a:solidFill>
                <a:effectLst/>
                <a:latin typeface="Arial" panose="020B0604020202020204" pitchFamily="34" charset="0"/>
              </a:rPr>
              <a:t>, </a:t>
            </a:r>
            <a:r>
              <a:rPr lang="en-US" sz="1100" b="0" i="1" dirty="0">
                <a:solidFill>
                  <a:srgbClr val="222222"/>
                </a:solidFill>
                <a:effectLst/>
                <a:latin typeface="Arial" panose="020B0604020202020204" pitchFamily="34" charset="0"/>
              </a:rPr>
              <a:t>33</a:t>
            </a:r>
            <a:r>
              <a:rPr lang="en-US" sz="1100" b="0" i="0" dirty="0">
                <a:solidFill>
                  <a:srgbClr val="222222"/>
                </a:solidFill>
                <a:effectLst/>
                <a:latin typeface="Arial" panose="020B0604020202020204" pitchFamily="34" charset="0"/>
              </a:rPr>
              <a:t>(1), 18-41.</a:t>
            </a:r>
            <a:endParaRPr lang="en" sz="1600" dirty="0">
              <a:solidFill>
                <a:srgbClr val="000000"/>
              </a:solidFill>
              <a:highlight>
                <a:srgbClr val="FFFFFF"/>
              </a:highlight>
            </a:endParaRPr>
          </a:p>
          <a:p>
            <a:pPr marL="0" indent="0">
              <a:buNone/>
            </a:pPr>
            <a:endParaRPr lang="en" sz="1600" dirty="0">
              <a:solidFill>
                <a:srgbClr val="000000"/>
              </a:solidFill>
              <a:highlight>
                <a:srgbClr val="FFFFFF"/>
              </a:highlight>
            </a:endParaRPr>
          </a:p>
          <a:p>
            <a:pPr marL="0" indent="0">
              <a:buNone/>
            </a:pPr>
            <a:r>
              <a:rPr lang="en-US" sz="1100" b="0" i="0" dirty="0">
                <a:solidFill>
                  <a:srgbClr val="222222"/>
                </a:solidFill>
                <a:effectLst/>
                <a:latin typeface="Arial" panose="020B0604020202020204" pitchFamily="34" charset="0"/>
              </a:rPr>
              <a:t>Hawk, J. D. (2011). </a:t>
            </a:r>
            <a:r>
              <a:rPr lang="en-US" sz="1100" b="0" i="1" dirty="0">
                <a:solidFill>
                  <a:srgbClr val="222222"/>
                </a:solidFill>
                <a:effectLst/>
                <a:latin typeface="Arial" panose="020B0604020202020204" pitchFamily="34" charset="0"/>
              </a:rPr>
              <a:t>Investigation of the role of histone acetylation in hippocampus-dependent memory formation</a:t>
            </a:r>
            <a:r>
              <a:rPr lang="en-US" sz="1100" b="0" i="0" dirty="0">
                <a:solidFill>
                  <a:srgbClr val="222222"/>
                </a:solidFill>
                <a:effectLst/>
                <a:latin typeface="Arial" panose="020B0604020202020204" pitchFamily="34" charset="0"/>
              </a:rPr>
              <a:t> (Doctoral dissertation, University of Pennsylvania).</a:t>
            </a:r>
            <a:endParaRPr sz="1600" dirty="0">
              <a:solidFill>
                <a:srgbClr val="000000"/>
              </a:solidFill>
              <a:highlight>
                <a:srgbClr val="FFFFFF"/>
              </a:highlight>
            </a:endParaRPr>
          </a:p>
          <a:p>
            <a:pPr marL="0" indent="0">
              <a:spcBef>
                <a:spcPts val="1600"/>
              </a:spcBef>
              <a:buNone/>
            </a:pPr>
            <a:r>
              <a:rPr lang="en" sz="1600" dirty="0">
                <a:solidFill>
                  <a:srgbClr val="000000"/>
                </a:solidFill>
                <a:highlight>
                  <a:srgbClr val="FFFFFF"/>
                </a:highlight>
              </a:rPr>
              <a:t>Huang, Anping &amp; Zhang, Xinjiang &amp; Li, Runmiao &amp; Chi, Yu. (2018). Memristor Neural Network Design. 10.5772/intechopen.69929.</a:t>
            </a:r>
            <a:endParaRPr sz="1600" dirty="0">
              <a:solidFill>
                <a:srgbClr val="000000"/>
              </a:solidFill>
              <a:highlight>
                <a:srgbClr val="FFFFFF"/>
              </a:highlight>
            </a:endParaRPr>
          </a:p>
          <a:p>
            <a:pPr marL="0" indent="0">
              <a:spcBef>
                <a:spcPts val="1600"/>
              </a:spcBef>
              <a:buNone/>
            </a:pPr>
            <a:r>
              <a:rPr lang="en" sz="1600" dirty="0">
                <a:solidFill>
                  <a:srgbClr val="000000"/>
                </a:solidFill>
                <a:highlight>
                  <a:srgbClr val="FFFFFF"/>
                </a:highlight>
              </a:rPr>
              <a:t>Liu, X., Ramirez, S., Pang, P. T., Puryear, C. B., Govindarajan, A., Deisseroth, K., &amp; Tonegawa, S. (2012). Optogenetic stimulation of a hippocampal engram activates fear memory recall. </a:t>
            </a:r>
            <a:r>
              <a:rPr lang="en" sz="1600" i="1" dirty="0">
                <a:solidFill>
                  <a:srgbClr val="000000"/>
                </a:solidFill>
                <a:highlight>
                  <a:srgbClr val="FFFFFF"/>
                </a:highlight>
              </a:rPr>
              <a:t>Nature</a:t>
            </a:r>
            <a:r>
              <a:rPr lang="en" sz="1600" dirty="0">
                <a:solidFill>
                  <a:srgbClr val="000000"/>
                </a:solidFill>
                <a:highlight>
                  <a:srgbClr val="FFFFFF"/>
                </a:highlight>
              </a:rPr>
              <a:t>, </a:t>
            </a:r>
            <a:r>
              <a:rPr lang="en" sz="1600" i="1" dirty="0">
                <a:solidFill>
                  <a:srgbClr val="000000"/>
                </a:solidFill>
                <a:highlight>
                  <a:srgbClr val="FFFFFF"/>
                </a:highlight>
              </a:rPr>
              <a:t>484</a:t>
            </a:r>
            <a:r>
              <a:rPr lang="en" sz="1600" dirty="0">
                <a:solidFill>
                  <a:srgbClr val="000000"/>
                </a:solidFill>
                <a:highlight>
                  <a:srgbClr val="FFFFFF"/>
                </a:highlight>
              </a:rPr>
              <a:t>(7394), 381-385.</a:t>
            </a:r>
            <a:endParaRPr sz="1600" dirty="0">
              <a:solidFill>
                <a:srgbClr val="000000"/>
              </a:solidFill>
              <a:highlight>
                <a:srgbClr val="FFFFFF"/>
              </a:highlight>
            </a:endParaRPr>
          </a:p>
          <a:p>
            <a:pPr marL="0" indent="0">
              <a:spcBef>
                <a:spcPts val="1600"/>
              </a:spcBef>
              <a:buNone/>
            </a:pPr>
            <a:r>
              <a:rPr lang="en" sz="1600" dirty="0">
                <a:solidFill>
                  <a:srgbClr val="000000"/>
                </a:solidFill>
                <a:highlight>
                  <a:srgbClr val="FFFFFF"/>
                </a:highlight>
              </a:rPr>
              <a:t>Minatohara, K., Akiyoshi, M., &amp; Okuno, H. (2016). Role of immediate-early genes in synaptic plasticity and neuronal ensembles underlying the memory trace. </a:t>
            </a:r>
            <a:r>
              <a:rPr lang="en" sz="1600" i="1" dirty="0">
                <a:solidFill>
                  <a:srgbClr val="000000"/>
                </a:solidFill>
                <a:highlight>
                  <a:srgbClr val="FFFFFF"/>
                </a:highlight>
              </a:rPr>
              <a:t>Frontiers in molecular neuroscience</a:t>
            </a:r>
            <a:r>
              <a:rPr lang="en" sz="1600" dirty="0">
                <a:solidFill>
                  <a:srgbClr val="000000"/>
                </a:solidFill>
                <a:highlight>
                  <a:srgbClr val="FFFFFF"/>
                </a:highlight>
              </a:rPr>
              <a:t>, </a:t>
            </a:r>
            <a:r>
              <a:rPr lang="en" sz="1600" i="1" dirty="0">
                <a:solidFill>
                  <a:srgbClr val="000000"/>
                </a:solidFill>
                <a:highlight>
                  <a:srgbClr val="FFFFFF"/>
                </a:highlight>
              </a:rPr>
              <a:t>8</a:t>
            </a:r>
            <a:r>
              <a:rPr lang="en" sz="1600" dirty="0">
                <a:solidFill>
                  <a:srgbClr val="000000"/>
                </a:solidFill>
                <a:highlight>
                  <a:srgbClr val="FFFFFF"/>
                </a:highlight>
              </a:rPr>
              <a:t>, 78.</a:t>
            </a:r>
            <a:endParaRPr sz="1600" dirty="0">
              <a:solidFill>
                <a:srgbClr val="000000"/>
              </a:solidFill>
              <a:highlight>
                <a:srgbClr val="FFFFFF"/>
              </a:highlight>
            </a:endParaRPr>
          </a:p>
          <a:p>
            <a:pPr marL="0" indent="0">
              <a:spcBef>
                <a:spcPts val="1600"/>
              </a:spcBef>
              <a:buClr>
                <a:schemeClr val="dk1"/>
              </a:buClr>
              <a:buSzPts val="1100"/>
              <a:buNone/>
            </a:pPr>
            <a:r>
              <a:rPr lang="en" sz="1600" dirty="0">
                <a:solidFill>
                  <a:srgbClr val="000000"/>
                </a:solidFill>
                <a:highlight>
                  <a:srgbClr val="FFFFFF"/>
                </a:highlight>
              </a:rPr>
              <a:t>The University of Queensland. Long-term synaptic plasticity. </a:t>
            </a:r>
            <a:r>
              <a:rPr lang="en" sz="1600" i="1" dirty="0">
                <a:solidFill>
                  <a:srgbClr val="000000"/>
                </a:solidFill>
                <a:highlight>
                  <a:srgbClr val="FFFFFF"/>
                </a:highlight>
              </a:rPr>
              <a:t>Queensland Brain Institute</a:t>
            </a:r>
            <a:r>
              <a:rPr lang="en" sz="1600" dirty="0">
                <a:solidFill>
                  <a:srgbClr val="000000"/>
                </a:solidFill>
                <a:highlight>
                  <a:srgbClr val="FFFFFF"/>
                </a:highlight>
              </a:rPr>
              <a:t>. https://qbi.uq.edu.au/brain-basics/brain/brain-physiology/long-term-synaptic-plasticity</a:t>
            </a:r>
            <a:endParaRPr sz="1600" dirty="0">
              <a:solidFill>
                <a:srgbClr val="000000"/>
              </a:solidFill>
              <a:highlight>
                <a:srgbClr val="FFFFFF"/>
              </a:highlight>
            </a:endParaRPr>
          </a:p>
          <a:p>
            <a:pPr marL="0" indent="0">
              <a:spcBef>
                <a:spcPts val="1600"/>
              </a:spcBef>
              <a:buClr>
                <a:schemeClr val="dk1"/>
              </a:buClr>
              <a:buSzPts val="1100"/>
              <a:buNone/>
            </a:pPr>
            <a:r>
              <a:rPr lang="en" sz="1600" dirty="0">
                <a:solidFill>
                  <a:srgbClr val="000000"/>
                </a:solidFill>
                <a:highlight>
                  <a:srgbClr val="FFFFFF"/>
                </a:highlight>
              </a:rPr>
              <a:t>Sullivan, K. E., Kendrick, R. M., &amp; Cembrowski, M. S. (2020). Elucidating memory in the brain via single‐cell transcriptomics. </a:t>
            </a:r>
            <a:r>
              <a:rPr lang="en" sz="1600" i="1" dirty="0">
                <a:solidFill>
                  <a:srgbClr val="000000"/>
                </a:solidFill>
                <a:highlight>
                  <a:srgbClr val="FFFFFF"/>
                </a:highlight>
              </a:rPr>
              <a:t>Journal of Neurochemistry</a:t>
            </a:r>
            <a:r>
              <a:rPr lang="en" sz="1600" dirty="0">
                <a:solidFill>
                  <a:srgbClr val="000000"/>
                </a:solidFill>
                <a:highlight>
                  <a:srgbClr val="FFFFFF"/>
                </a:highlight>
              </a:rPr>
              <a:t>.</a:t>
            </a:r>
            <a:endParaRPr sz="1600" dirty="0">
              <a:solidFill>
                <a:srgbClr val="000000"/>
              </a:solidFill>
              <a:highlight>
                <a:srgbClr val="FFFFFF"/>
              </a:highlight>
            </a:endParaRPr>
          </a:p>
          <a:p>
            <a:pPr marL="0" indent="0">
              <a:spcBef>
                <a:spcPts val="1600"/>
              </a:spcBef>
              <a:spcAft>
                <a:spcPts val="1600"/>
              </a:spcAft>
              <a:buClr>
                <a:schemeClr val="dk1"/>
              </a:buClr>
              <a:buSzPts val="1100"/>
              <a:buNone/>
            </a:pPr>
            <a:r>
              <a:rPr lang="en" sz="1600" dirty="0">
                <a:solidFill>
                  <a:srgbClr val="000000"/>
                </a:solidFill>
                <a:highlight>
                  <a:srgbClr val="FFFFFF"/>
                </a:highlight>
              </a:rPr>
              <a:t>Rao-Ruiz, P., Couey, J. J., Marcelo, I. M., Bouwkamp, C. G., Slump, D. E., Matos, M. R., ... &amp; Kushner, S. A. (2019). Engram-specific transcriptome profiling of contextual memory consolidation. </a:t>
            </a:r>
            <a:r>
              <a:rPr lang="en" sz="1600" i="1" dirty="0">
                <a:solidFill>
                  <a:srgbClr val="000000"/>
                </a:solidFill>
                <a:highlight>
                  <a:srgbClr val="FFFFFF"/>
                </a:highlight>
              </a:rPr>
              <a:t>Nature communications</a:t>
            </a:r>
            <a:r>
              <a:rPr lang="en" sz="1600" dirty="0">
                <a:solidFill>
                  <a:srgbClr val="000000"/>
                </a:solidFill>
                <a:highlight>
                  <a:srgbClr val="FFFFFF"/>
                </a:highlight>
              </a:rPr>
              <a:t>, </a:t>
            </a:r>
            <a:r>
              <a:rPr lang="en" sz="1600" i="1" dirty="0">
                <a:solidFill>
                  <a:srgbClr val="000000"/>
                </a:solidFill>
                <a:highlight>
                  <a:srgbClr val="FFFFFF"/>
                </a:highlight>
              </a:rPr>
              <a:t>10</a:t>
            </a:r>
            <a:r>
              <a:rPr lang="en" sz="1600" dirty="0">
                <a:solidFill>
                  <a:srgbClr val="000000"/>
                </a:solidFill>
                <a:highlight>
                  <a:srgbClr val="FFFFFF"/>
                </a:highlight>
              </a:rPr>
              <a:t>(1), 1-14.</a:t>
            </a:r>
            <a:endParaRPr sz="1600" dirty="0">
              <a:solidFill>
                <a:srgbClr val="000000"/>
              </a:solidFill>
              <a:highlight>
                <a:srgbClr val="FFFFFF"/>
              </a:highlight>
            </a:endParaRPr>
          </a:p>
        </p:txBody>
      </p:sp>
      <p:sp>
        <p:nvSpPr>
          <p:cNvPr id="247" name="Google Shape;247;p3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392C-3B42-49A8-8463-28874EEA0951}"/>
              </a:ext>
            </a:extLst>
          </p:cNvPr>
          <p:cNvSpPr>
            <a:spLocks noGrp="1"/>
          </p:cNvSpPr>
          <p:nvPr>
            <p:ph type="title"/>
          </p:nvPr>
        </p:nvSpPr>
        <p:spPr/>
        <p:txBody>
          <a:bodyPr>
            <a:normAutofit fontScale="90000"/>
          </a:bodyPr>
          <a:lstStyle/>
          <a:p>
            <a:endParaRPr lang="en-CA" dirty="0"/>
          </a:p>
        </p:txBody>
      </p:sp>
      <p:sp>
        <p:nvSpPr>
          <p:cNvPr id="3" name="Text Placeholder 2">
            <a:extLst>
              <a:ext uri="{FF2B5EF4-FFF2-40B4-BE49-F238E27FC236}">
                <a16:creationId xmlns:a16="http://schemas.microsoft.com/office/drawing/2014/main" id="{D59D9506-7C99-49CA-AFE5-0FA2DFB4D9B1}"/>
              </a:ext>
            </a:extLst>
          </p:cNvPr>
          <p:cNvSpPr>
            <a:spLocks noGrp="1"/>
          </p:cNvSpPr>
          <p:nvPr>
            <p:ph type="body" idx="1"/>
          </p:nvPr>
        </p:nvSpPr>
        <p:spPr/>
        <p:txBody>
          <a:bodyPr/>
          <a:lstStyle/>
          <a:p>
            <a:pPr marL="152396" indent="0">
              <a:buNone/>
            </a:pPr>
            <a:r>
              <a:rPr lang="en-CA" dirty="0"/>
              <a:t>EXTRA MATERIAL</a:t>
            </a:r>
          </a:p>
        </p:txBody>
      </p:sp>
    </p:spTree>
    <p:extLst>
      <p:ext uri="{BB962C8B-B14F-4D97-AF65-F5344CB8AC3E}">
        <p14:creationId xmlns:p14="http://schemas.microsoft.com/office/powerpoint/2010/main" val="1324139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Hebbian Plasticity</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640287" y="1830065"/>
            <a:ext cx="4909457" cy="4247317"/>
          </a:xfrm>
          <a:prstGeom prst="rect">
            <a:avLst/>
          </a:prstGeom>
          <a:noFill/>
        </p:spPr>
        <p:txBody>
          <a:bodyPr wrap="square" rtlCol="0">
            <a:spAutoFit/>
          </a:bodyPr>
          <a:lstStyle/>
          <a:p>
            <a:r>
              <a:rPr lang="en-US" b="1" dirty="0"/>
              <a:t>NOTE: Keep this slide for when you have specific proteins you want to talk about.</a:t>
            </a:r>
          </a:p>
          <a:p>
            <a:endParaRPr lang="en-US" b="1" dirty="0"/>
          </a:p>
          <a:p>
            <a:endParaRPr lang="en-US" b="1" dirty="0"/>
          </a:p>
          <a:p>
            <a:r>
              <a:rPr lang="en" sz="1800" b="1" dirty="0">
                <a:solidFill>
                  <a:srgbClr val="000000"/>
                </a:solidFill>
              </a:rPr>
              <a:t>Coactivation of neurons results in strengthening of memories as postulate by Donald Hebb postulated in </a:t>
            </a:r>
            <a:r>
              <a:rPr lang="en" sz="1800" b="1" i="1" dirty="0">
                <a:solidFill>
                  <a:srgbClr val="000000"/>
                </a:solidFill>
              </a:rPr>
              <a:t>The Organization of Behaviour</a:t>
            </a:r>
            <a:r>
              <a:rPr lang="en" sz="1800" b="1" dirty="0">
                <a:solidFill>
                  <a:srgbClr val="000000"/>
                </a:solidFill>
              </a:rPr>
              <a:t> (1949) coactivated neurons drives forming groups of strongly connected neurons called </a:t>
            </a:r>
            <a:r>
              <a:rPr lang="en" sz="1800" b="1" i="1" u="sng" dirty="0">
                <a:solidFill>
                  <a:srgbClr val="000000"/>
                </a:solidFill>
              </a:rPr>
              <a:t>engrams</a:t>
            </a:r>
            <a:r>
              <a:rPr lang="en" sz="1800" b="1" i="1" dirty="0">
                <a:solidFill>
                  <a:srgbClr val="000000"/>
                </a:solidFill>
              </a:rPr>
              <a:t>.</a:t>
            </a:r>
          </a:p>
          <a:p>
            <a:pPr algn="ctr"/>
            <a:endParaRPr lang="en-US" b="1" dirty="0"/>
          </a:p>
          <a:p>
            <a:pPr algn="ctr"/>
            <a:endParaRPr lang="en-US" b="1" dirty="0"/>
          </a:p>
          <a:p>
            <a:pPr algn="ctr"/>
            <a:br>
              <a:rPr lang="en-US" b="1" dirty="0"/>
            </a:br>
            <a:r>
              <a:rPr lang="en-US" b="1" dirty="0"/>
              <a:t>“Neurons that fire together wire together.”</a:t>
            </a:r>
            <a:br>
              <a:rPr lang="en-US" b="1" dirty="0"/>
            </a:br>
            <a:br>
              <a:rPr lang="en-US" dirty="0"/>
            </a:br>
            <a:endParaRPr lang="en-GB" dirty="0"/>
          </a:p>
        </p:txBody>
      </p:sp>
      <p:sp>
        <p:nvSpPr>
          <p:cNvPr id="10" name="Google Shape;71;p15">
            <a:extLst>
              <a:ext uri="{FF2B5EF4-FFF2-40B4-BE49-F238E27FC236}">
                <a16:creationId xmlns:a16="http://schemas.microsoft.com/office/drawing/2014/main" id="{6408A85F-FD3F-4357-99EB-74BCE5F03326}"/>
              </a:ext>
            </a:extLst>
          </p:cNvPr>
          <p:cNvSpPr txBox="1"/>
          <p:nvPr/>
        </p:nvSpPr>
        <p:spPr>
          <a:xfrm>
            <a:off x="2467441" y="6419330"/>
            <a:ext cx="1708400" cy="410393"/>
          </a:xfrm>
          <a:prstGeom prst="rect">
            <a:avLst/>
          </a:prstGeom>
          <a:noFill/>
          <a:ln>
            <a:noFill/>
          </a:ln>
        </p:spPr>
        <p:txBody>
          <a:bodyPr spcFirstLastPara="1" wrap="square" lIns="121900" tIns="121900" rIns="121900" bIns="121900" anchor="t" anchorCtr="0">
            <a:spAutoFit/>
          </a:bodyPr>
          <a:lstStyle/>
          <a:p>
            <a:r>
              <a:rPr lang="en" sz="1067" dirty="0">
                <a:solidFill>
                  <a:srgbClr val="222222"/>
                </a:solidFill>
                <a:highlight>
                  <a:srgbClr val="FFFFFF"/>
                </a:highlight>
              </a:rPr>
              <a:t>(Hawk, 2011)</a:t>
            </a:r>
            <a:endParaRPr sz="1067" dirty="0"/>
          </a:p>
        </p:txBody>
      </p:sp>
      <p:pic>
        <p:nvPicPr>
          <p:cNvPr id="1026" name="Picture 2">
            <a:extLst>
              <a:ext uri="{FF2B5EF4-FFF2-40B4-BE49-F238E27FC236}">
                <a16:creationId xmlns:a16="http://schemas.microsoft.com/office/drawing/2014/main" id="{48D5C286-18DF-439F-8932-B81409953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677" y="900214"/>
            <a:ext cx="4581377" cy="5519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240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Hebbian Plasticity</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640287" y="1830065"/>
            <a:ext cx="4909457" cy="3416320"/>
          </a:xfrm>
          <a:prstGeom prst="rect">
            <a:avLst/>
          </a:prstGeom>
          <a:noFill/>
        </p:spPr>
        <p:txBody>
          <a:bodyPr wrap="square" rtlCol="0">
            <a:spAutoFit/>
          </a:bodyPr>
          <a:lstStyle/>
          <a:p>
            <a:endParaRPr lang="en-US" b="1" dirty="0"/>
          </a:p>
          <a:p>
            <a:r>
              <a:rPr lang="en" sz="1800" b="1" dirty="0">
                <a:solidFill>
                  <a:srgbClr val="000000"/>
                </a:solidFill>
              </a:rPr>
              <a:t>Coactivation of neurons results in strengthening of memories as postulate by Donald Hebb postulated in </a:t>
            </a:r>
            <a:r>
              <a:rPr lang="en" sz="1800" b="1" i="1" dirty="0">
                <a:solidFill>
                  <a:srgbClr val="000000"/>
                </a:solidFill>
              </a:rPr>
              <a:t>The Organization of Behaviour</a:t>
            </a:r>
            <a:r>
              <a:rPr lang="en" sz="1800" b="1" dirty="0">
                <a:solidFill>
                  <a:srgbClr val="000000"/>
                </a:solidFill>
              </a:rPr>
              <a:t> (1949) coactivated neurons drives forming groups of strongly connected neurons called </a:t>
            </a:r>
            <a:r>
              <a:rPr lang="en" sz="1800" b="1" i="1" u="sng" dirty="0">
                <a:solidFill>
                  <a:srgbClr val="000000"/>
                </a:solidFill>
              </a:rPr>
              <a:t>engrams</a:t>
            </a:r>
          </a:p>
          <a:p>
            <a:pPr algn="ctr"/>
            <a:endParaRPr lang="en-US" b="1" dirty="0"/>
          </a:p>
          <a:p>
            <a:pPr algn="ctr"/>
            <a:endParaRPr lang="en-US" b="1" dirty="0"/>
          </a:p>
          <a:p>
            <a:pPr algn="ctr"/>
            <a:br>
              <a:rPr lang="en-US" b="1" dirty="0"/>
            </a:br>
            <a:r>
              <a:rPr lang="en-US" b="1" dirty="0"/>
              <a:t>“Neurons that fire together wire together.”</a:t>
            </a:r>
            <a:br>
              <a:rPr lang="en-US" b="1" dirty="0"/>
            </a:br>
            <a:br>
              <a:rPr lang="en-US" dirty="0"/>
            </a:br>
            <a:endParaRPr lang="en-GB" dirty="0"/>
          </a:p>
        </p:txBody>
      </p:sp>
      <p:pic>
        <p:nvPicPr>
          <p:cNvPr id="8" name="Google Shape;68;p15">
            <a:extLst>
              <a:ext uri="{FF2B5EF4-FFF2-40B4-BE49-F238E27FC236}">
                <a16:creationId xmlns:a16="http://schemas.microsoft.com/office/drawing/2014/main" id="{45D08073-AA24-4B62-8FD3-22EC5F50D88B}"/>
              </a:ext>
            </a:extLst>
          </p:cNvPr>
          <p:cNvPicPr preferRelativeResize="0"/>
          <p:nvPr/>
        </p:nvPicPr>
        <p:blipFill>
          <a:blip r:embed="rId2">
            <a:alphaModFix/>
          </a:blip>
          <a:stretch>
            <a:fillRect/>
          </a:stretch>
        </p:blipFill>
        <p:spPr>
          <a:xfrm>
            <a:off x="1456193" y="3248769"/>
            <a:ext cx="3730896" cy="3223053"/>
          </a:xfrm>
          <a:prstGeom prst="rect">
            <a:avLst/>
          </a:prstGeom>
          <a:noFill/>
          <a:ln w="9525" cap="flat" cmpd="sng">
            <a:solidFill>
              <a:schemeClr val="dk2"/>
            </a:solidFill>
            <a:prstDash val="solid"/>
            <a:round/>
            <a:headEnd type="none" w="sm" len="sm"/>
            <a:tailEnd type="none" w="sm" len="sm"/>
          </a:ln>
        </p:spPr>
      </p:pic>
      <p:pic>
        <p:nvPicPr>
          <p:cNvPr id="9" name="Google Shape;72;p15">
            <a:extLst>
              <a:ext uri="{FF2B5EF4-FFF2-40B4-BE49-F238E27FC236}">
                <a16:creationId xmlns:a16="http://schemas.microsoft.com/office/drawing/2014/main" id="{DA07D12A-3BFF-42BE-ADA7-D8C89BBDF0DE}"/>
              </a:ext>
            </a:extLst>
          </p:cNvPr>
          <p:cNvPicPr preferRelativeResize="0"/>
          <p:nvPr/>
        </p:nvPicPr>
        <p:blipFill>
          <a:blip r:embed="rId3">
            <a:alphaModFix/>
          </a:blip>
          <a:stretch>
            <a:fillRect/>
          </a:stretch>
        </p:blipFill>
        <p:spPr>
          <a:xfrm>
            <a:off x="642256" y="807868"/>
            <a:ext cx="5358799" cy="2176356"/>
          </a:xfrm>
          <a:prstGeom prst="rect">
            <a:avLst/>
          </a:prstGeom>
          <a:noFill/>
          <a:ln>
            <a:noFill/>
          </a:ln>
        </p:spPr>
      </p:pic>
      <p:sp>
        <p:nvSpPr>
          <p:cNvPr id="10" name="Google Shape;71;p15">
            <a:extLst>
              <a:ext uri="{FF2B5EF4-FFF2-40B4-BE49-F238E27FC236}">
                <a16:creationId xmlns:a16="http://schemas.microsoft.com/office/drawing/2014/main" id="{6408A85F-FD3F-4357-99EB-74BCE5F03326}"/>
              </a:ext>
            </a:extLst>
          </p:cNvPr>
          <p:cNvSpPr txBox="1"/>
          <p:nvPr/>
        </p:nvSpPr>
        <p:spPr>
          <a:xfrm>
            <a:off x="2467441" y="6419330"/>
            <a:ext cx="1708400" cy="410393"/>
          </a:xfrm>
          <a:prstGeom prst="rect">
            <a:avLst/>
          </a:prstGeom>
          <a:noFill/>
          <a:ln>
            <a:noFill/>
          </a:ln>
        </p:spPr>
        <p:txBody>
          <a:bodyPr spcFirstLastPara="1" wrap="square" lIns="121900" tIns="121900" rIns="121900" bIns="121900" anchor="t" anchorCtr="0">
            <a:spAutoFit/>
          </a:bodyPr>
          <a:lstStyle/>
          <a:p>
            <a:r>
              <a:rPr lang="en" sz="1067" dirty="0">
                <a:solidFill>
                  <a:srgbClr val="222222"/>
                </a:solidFill>
                <a:highlight>
                  <a:srgbClr val="FFFFFF"/>
                </a:highlight>
              </a:rPr>
              <a:t>Minatohara et al. (2016)</a:t>
            </a:r>
            <a:endParaRPr sz="1067" dirty="0"/>
          </a:p>
        </p:txBody>
      </p:sp>
    </p:spTree>
    <p:extLst>
      <p:ext uri="{BB962C8B-B14F-4D97-AF65-F5344CB8AC3E}">
        <p14:creationId xmlns:p14="http://schemas.microsoft.com/office/powerpoint/2010/main" val="3532452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Hebbian Plasticity</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640287" y="1830065"/>
            <a:ext cx="4909457" cy="3970318"/>
          </a:xfrm>
          <a:prstGeom prst="rect">
            <a:avLst/>
          </a:prstGeom>
          <a:noFill/>
        </p:spPr>
        <p:txBody>
          <a:bodyPr wrap="square" rtlCol="0">
            <a:spAutoFit/>
          </a:bodyPr>
          <a:lstStyle/>
          <a:p>
            <a:endParaRPr lang="en-US" b="1" dirty="0"/>
          </a:p>
          <a:p>
            <a:r>
              <a:rPr lang="en" sz="1800" b="1" dirty="0">
                <a:solidFill>
                  <a:srgbClr val="000000"/>
                </a:solidFill>
              </a:rPr>
              <a:t>Coactivation of neurons results in strengthening of memories as postulate by Donald Hebb postulated in </a:t>
            </a:r>
            <a:r>
              <a:rPr lang="en" sz="1800" b="1" i="1" dirty="0">
                <a:solidFill>
                  <a:srgbClr val="000000"/>
                </a:solidFill>
              </a:rPr>
              <a:t>The Organization of Behaviour</a:t>
            </a:r>
            <a:r>
              <a:rPr lang="en" sz="1800" b="1" dirty="0">
                <a:solidFill>
                  <a:srgbClr val="000000"/>
                </a:solidFill>
              </a:rPr>
              <a:t> (1949) coactivated neurons drives forming groups of strongly connected neurons called </a:t>
            </a:r>
            <a:r>
              <a:rPr lang="en" sz="1800" b="1" i="1" u="sng" dirty="0">
                <a:solidFill>
                  <a:srgbClr val="000000"/>
                </a:solidFill>
              </a:rPr>
              <a:t>engrams</a:t>
            </a:r>
          </a:p>
          <a:p>
            <a:pPr algn="ctr"/>
            <a:endParaRPr lang="en-US" b="1" dirty="0"/>
          </a:p>
          <a:p>
            <a:pPr algn="ctr"/>
            <a:endParaRPr lang="en-US" b="1" dirty="0"/>
          </a:p>
          <a:p>
            <a:pPr algn="ctr"/>
            <a:endParaRPr lang="en-US" b="1" dirty="0"/>
          </a:p>
          <a:p>
            <a:pPr algn="ctr"/>
            <a:r>
              <a:rPr lang="en-US" b="1" dirty="0"/>
              <a:t>Long Term Potentiation and Long Term Depression are well accepted neural correlates of memory.</a:t>
            </a:r>
            <a:br>
              <a:rPr lang="en-US" b="1" dirty="0"/>
            </a:br>
            <a:br>
              <a:rPr lang="en-US" dirty="0"/>
            </a:br>
            <a:endParaRPr lang="en-GB" dirty="0"/>
          </a:p>
        </p:txBody>
      </p:sp>
      <p:sp>
        <p:nvSpPr>
          <p:cNvPr id="10" name="Google Shape;71;p15">
            <a:extLst>
              <a:ext uri="{FF2B5EF4-FFF2-40B4-BE49-F238E27FC236}">
                <a16:creationId xmlns:a16="http://schemas.microsoft.com/office/drawing/2014/main" id="{6408A85F-FD3F-4357-99EB-74BCE5F03326}"/>
              </a:ext>
            </a:extLst>
          </p:cNvPr>
          <p:cNvSpPr txBox="1"/>
          <p:nvPr/>
        </p:nvSpPr>
        <p:spPr>
          <a:xfrm>
            <a:off x="2423052" y="5629217"/>
            <a:ext cx="1708400" cy="574604"/>
          </a:xfrm>
          <a:prstGeom prst="rect">
            <a:avLst/>
          </a:prstGeom>
          <a:noFill/>
          <a:ln>
            <a:noFill/>
          </a:ln>
        </p:spPr>
        <p:txBody>
          <a:bodyPr spcFirstLastPara="1" wrap="square" lIns="121900" tIns="121900" rIns="121900" bIns="121900" anchor="t" anchorCtr="0">
            <a:spAutoFit/>
          </a:bodyPr>
          <a:lstStyle/>
          <a:p>
            <a:r>
              <a:rPr lang="en" sz="1067" dirty="0">
                <a:solidFill>
                  <a:srgbClr val="222222"/>
                </a:solidFill>
                <a:highlight>
                  <a:srgbClr val="FFFFFF"/>
                </a:highlight>
              </a:rPr>
              <a:t>Fig 1 Citri and Melenka (2008)</a:t>
            </a:r>
            <a:endParaRPr sz="1067" dirty="0"/>
          </a:p>
        </p:txBody>
      </p:sp>
      <p:pic>
        <p:nvPicPr>
          <p:cNvPr id="9218" name="Picture 2" descr="figure 1">
            <a:extLst>
              <a:ext uri="{FF2B5EF4-FFF2-40B4-BE49-F238E27FC236}">
                <a16:creationId xmlns:a16="http://schemas.microsoft.com/office/drawing/2014/main" id="{09AB599C-F195-4F8A-B0B8-237B913FB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002" y="1029808"/>
            <a:ext cx="6004285" cy="441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616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0" y="0"/>
            <a:ext cx="12192000" cy="461665"/>
          </a:xfrm>
          <a:prstGeom prst="rect">
            <a:avLst/>
          </a:prstGeom>
          <a:noFill/>
        </p:spPr>
        <p:txBody>
          <a:bodyPr wrap="square" rtlCol="0">
            <a:spAutoFit/>
          </a:bodyPr>
          <a:lstStyle/>
          <a:p>
            <a:pPr algn="ctr"/>
            <a:r>
              <a:rPr lang="en-GB" sz="2400" b="1" dirty="0">
                <a:solidFill>
                  <a:srgbClr val="7030A0"/>
                </a:solidFill>
              </a:rPr>
              <a:t>Immediate Early Genes (IEGs)</a:t>
            </a:r>
          </a:p>
        </p:txBody>
      </p:sp>
      <p:sp>
        <p:nvSpPr>
          <p:cNvPr id="5" name="Google Shape;79;p16">
            <a:extLst>
              <a:ext uri="{FF2B5EF4-FFF2-40B4-BE49-F238E27FC236}">
                <a16:creationId xmlns:a16="http://schemas.microsoft.com/office/drawing/2014/main" id="{A44159CA-7B7E-45C8-A2FF-6AC9FD72393D}"/>
              </a:ext>
            </a:extLst>
          </p:cNvPr>
          <p:cNvSpPr txBox="1">
            <a:spLocks noGrp="1"/>
          </p:cNvSpPr>
          <p:nvPr>
            <p:ph type="body" idx="1"/>
          </p:nvPr>
        </p:nvSpPr>
        <p:spPr>
          <a:xfrm>
            <a:off x="6640287" y="1886245"/>
            <a:ext cx="4835600" cy="3507200"/>
          </a:xfrm>
          <a:prstGeom prst="rect">
            <a:avLst/>
          </a:prstGeom>
        </p:spPr>
        <p:txBody>
          <a:bodyPr spcFirstLastPara="1" vert="horz" wrap="square" lIns="121900" tIns="121900" rIns="121900" bIns="121900" rtlCol="0" anchor="t" anchorCtr="0">
            <a:noAutofit/>
          </a:bodyPr>
          <a:lstStyle/>
          <a:p>
            <a:pPr marL="169329" indent="0" algn="ctr">
              <a:buClr>
                <a:schemeClr val="dk1"/>
              </a:buClr>
              <a:buSzPts val="1600"/>
              <a:buNone/>
            </a:pPr>
            <a:r>
              <a:rPr lang="en-CA" sz="1800" b="1" dirty="0">
                <a:solidFill>
                  <a:schemeClr val="dk1"/>
                </a:solidFill>
              </a:rPr>
              <a:t>IEGs:  Produced within minutes of a sustained event, many are induced by CREB from activated synapses.  Some are tied to specific modulatory neurotransmitters (such as D1 or serotonin receptors).</a:t>
            </a:r>
          </a:p>
          <a:p>
            <a:pPr marL="169329" indent="0" algn="ctr">
              <a:buClr>
                <a:schemeClr val="dk1"/>
              </a:buClr>
              <a:buSzPts val="1600"/>
              <a:buNone/>
            </a:pPr>
            <a:endParaRPr lang="en-CA" sz="1800" b="1" dirty="0">
              <a:solidFill>
                <a:schemeClr val="dk1"/>
              </a:solidFill>
            </a:endParaRPr>
          </a:p>
          <a:p>
            <a:pPr marL="169329" indent="0" algn="ctr">
              <a:buClr>
                <a:schemeClr val="dk1"/>
              </a:buClr>
              <a:buSzPts val="1600"/>
              <a:buNone/>
            </a:pPr>
            <a:endParaRPr lang="en-CA" sz="1800" b="1" dirty="0">
              <a:solidFill>
                <a:schemeClr val="dk1"/>
              </a:solidFill>
            </a:endParaRPr>
          </a:p>
          <a:p>
            <a:pPr marL="169329" indent="0" algn="ctr">
              <a:buClr>
                <a:schemeClr val="dk1"/>
              </a:buClr>
              <a:buSzPts val="1600"/>
              <a:buNone/>
            </a:pPr>
            <a:r>
              <a:rPr lang="en-CA" sz="1800" b="1" dirty="0">
                <a:solidFill>
                  <a:schemeClr val="dk1"/>
                </a:solidFill>
              </a:rPr>
              <a:t>Examples include erg-1, c-</a:t>
            </a:r>
            <a:r>
              <a:rPr lang="en-CA" sz="1800" b="1" dirty="0" err="1">
                <a:solidFill>
                  <a:schemeClr val="dk1"/>
                </a:solidFill>
              </a:rPr>
              <a:t>fos</a:t>
            </a:r>
            <a:r>
              <a:rPr lang="en-CA" sz="1800" b="1" dirty="0">
                <a:solidFill>
                  <a:schemeClr val="dk1"/>
                </a:solidFill>
              </a:rPr>
              <a:t>, homer1, BDNF.  Their expression changes over time after the initial learning event.</a:t>
            </a:r>
          </a:p>
        </p:txBody>
      </p:sp>
      <p:pic>
        <p:nvPicPr>
          <p:cNvPr id="8" name="Google Shape;80;p16">
            <a:extLst>
              <a:ext uri="{FF2B5EF4-FFF2-40B4-BE49-F238E27FC236}">
                <a16:creationId xmlns:a16="http://schemas.microsoft.com/office/drawing/2014/main" id="{0E3A6564-0A82-4CA7-B1EB-E4AC1E964DD8}"/>
              </a:ext>
            </a:extLst>
          </p:cNvPr>
          <p:cNvPicPr preferRelativeResize="0"/>
          <p:nvPr/>
        </p:nvPicPr>
        <p:blipFill rotWithShape="1">
          <a:blip r:embed="rId2">
            <a:alphaModFix/>
          </a:blip>
          <a:srcRect l="1614" t="4454" r="2268" b="35754"/>
          <a:stretch/>
        </p:blipFill>
        <p:spPr>
          <a:xfrm>
            <a:off x="508136" y="807868"/>
            <a:ext cx="5573981" cy="2621126"/>
          </a:xfrm>
          <a:prstGeom prst="rect">
            <a:avLst/>
          </a:prstGeom>
          <a:noFill/>
          <a:ln w="9525" cap="flat" cmpd="sng">
            <a:solidFill>
              <a:schemeClr val="dk2"/>
            </a:solidFill>
            <a:prstDash val="solid"/>
            <a:round/>
            <a:headEnd type="none" w="sm" len="sm"/>
            <a:tailEnd type="none" w="sm" len="sm"/>
          </a:ln>
        </p:spPr>
      </p:pic>
      <p:pic>
        <p:nvPicPr>
          <p:cNvPr id="9" name="Google Shape;81;p16">
            <a:extLst>
              <a:ext uri="{FF2B5EF4-FFF2-40B4-BE49-F238E27FC236}">
                <a16:creationId xmlns:a16="http://schemas.microsoft.com/office/drawing/2014/main" id="{BBDD3F18-5AB3-426D-A9DD-E23D31EBB850}"/>
              </a:ext>
            </a:extLst>
          </p:cNvPr>
          <p:cNvPicPr preferRelativeResize="0"/>
          <p:nvPr/>
        </p:nvPicPr>
        <p:blipFill>
          <a:blip r:embed="rId3">
            <a:alphaModFix/>
          </a:blip>
          <a:stretch>
            <a:fillRect/>
          </a:stretch>
        </p:blipFill>
        <p:spPr>
          <a:xfrm>
            <a:off x="311253" y="3723581"/>
            <a:ext cx="5947504" cy="2621126"/>
          </a:xfrm>
          <a:prstGeom prst="rect">
            <a:avLst/>
          </a:prstGeom>
          <a:noFill/>
          <a:ln w="9525" cap="flat" cmpd="sng">
            <a:solidFill>
              <a:schemeClr val="dk2"/>
            </a:solidFill>
            <a:prstDash val="solid"/>
            <a:round/>
            <a:headEnd type="none" w="sm" len="sm"/>
            <a:tailEnd type="none" w="sm" len="sm"/>
          </a:ln>
        </p:spPr>
      </p:pic>
      <p:sp>
        <p:nvSpPr>
          <p:cNvPr id="10" name="Google Shape;82;p16">
            <a:extLst>
              <a:ext uri="{FF2B5EF4-FFF2-40B4-BE49-F238E27FC236}">
                <a16:creationId xmlns:a16="http://schemas.microsoft.com/office/drawing/2014/main" id="{86E943EC-1AC4-434F-AF84-E16C2010B133}"/>
              </a:ext>
            </a:extLst>
          </p:cNvPr>
          <p:cNvSpPr txBox="1"/>
          <p:nvPr/>
        </p:nvSpPr>
        <p:spPr>
          <a:xfrm>
            <a:off x="2624797" y="6356016"/>
            <a:ext cx="1572800" cy="410393"/>
          </a:xfrm>
          <a:prstGeom prst="rect">
            <a:avLst/>
          </a:prstGeom>
          <a:noFill/>
          <a:ln>
            <a:noFill/>
          </a:ln>
        </p:spPr>
        <p:txBody>
          <a:bodyPr spcFirstLastPara="1" wrap="square" lIns="121900" tIns="121900" rIns="121900" bIns="121900" anchor="t" anchorCtr="0">
            <a:spAutoFit/>
          </a:bodyPr>
          <a:lstStyle/>
          <a:p>
            <a:r>
              <a:rPr lang="en" sz="1067" dirty="0">
                <a:solidFill>
                  <a:srgbClr val="222222"/>
                </a:solidFill>
                <a:highlight>
                  <a:srgbClr val="FFFFFF"/>
                </a:highlight>
              </a:rPr>
              <a:t>Sullivan et al. (2020)</a:t>
            </a:r>
            <a:endParaRPr sz="1067" dirty="0"/>
          </a:p>
        </p:txBody>
      </p:sp>
      <p:pic>
        <p:nvPicPr>
          <p:cNvPr id="14" name="Picture 13">
            <a:extLst>
              <a:ext uri="{FF2B5EF4-FFF2-40B4-BE49-F238E27FC236}">
                <a16:creationId xmlns:a16="http://schemas.microsoft.com/office/drawing/2014/main" id="{1055727B-5149-457F-89A5-6725D6193074}"/>
              </a:ext>
            </a:extLst>
          </p:cNvPr>
          <p:cNvPicPr>
            <a:picLocks noChangeAspect="1"/>
          </p:cNvPicPr>
          <p:nvPr/>
        </p:nvPicPr>
        <p:blipFill>
          <a:blip r:embed="rId4"/>
          <a:stretch>
            <a:fillRect/>
          </a:stretch>
        </p:blipFill>
        <p:spPr>
          <a:xfrm>
            <a:off x="456676" y="756356"/>
            <a:ext cx="5676900" cy="2724150"/>
          </a:xfrm>
          <a:prstGeom prst="rect">
            <a:avLst/>
          </a:prstGeom>
        </p:spPr>
      </p:pic>
    </p:spTree>
    <p:extLst>
      <p:ext uri="{BB962C8B-B14F-4D97-AF65-F5344CB8AC3E}">
        <p14:creationId xmlns:p14="http://schemas.microsoft.com/office/powerpoint/2010/main" val="408398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0" y="0"/>
            <a:ext cx="12192000" cy="461665"/>
          </a:xfrm>
          <a:prstGeom prst="rect">
            <a:avLst/>
          </a:prstGeom>
          <a:noFill/>
        </p:spPr>
        <p:txBody>
          <a:bodyPr wrap="square" rtlCol="0">
            <a:spAutoFit/>
          </a:bodyPr>
          <a:lstStyle/>
          <a:p>
            <a:pPr algn="ctr"/>
            <a:r>
              <a:rPr lang="en-GB" sz="2400" b="1" dirty="0">
                <a:solidFill>
                  <a:srgbClr val="7030A0"/>
                </a:solidFill>
              </a:rPr>
              <a:t>Immediate Early Genes and Long Term Memory </a:t>
            </a:r>
          </a:p>
        </p:txBody>
      </p:sp>
      <p:sp>
        <p:nvSpPr>
          <p:cNvPr id="11" name="Google Shape;92;p17">
            <a:extLst>
              <a:ext uri="{FF2B5EF4-FFF2-40B4-BE49-F238E27FC236}">
                <a16:creationId xmlns:a16="http://schemas.microsoft.com/office/drawing/2014/main" id="{F3D4D89F-ADFD-4C9E-B5DA-2EA27326F3B9}"/>
              </a:ext>
            </a:extLst>
          </p:cNvPr>
          <p:cNvSpPr txBox="1"/>
          <p:nvPr/>
        </p:nvSpPr>
        <p:spPr>
          <a:xfrm>
            <a:off x="5193929" y="5520451"/>
            <a:ext cx="1943718" cy="574604"/>
          </a:xfrm>
          <a:prstGeom prst="rect">
            <a:avLst/>
          </a:prstGeom>
          <a:noFill/>
          <a:ln>
            <a:noFill/>
          </a:ln>
        </p:spPr>
        <p:txBody>
          <a:bodyPr spcFirstLastPara="1" wrap="square" lIns="121900" tIns="121900" rIns="121900" bIns="121900" anchor="t" anchorCtr="0">
            <a:spAutoFit/>
          </a:bodyPr>
          <a:lstStyle/>
          <a:p>
            <a:r>
              <a:rPr lang="en-CA" sz="1067" dirty="0" err="1">
                <a:solidFill>
                  <a:srgbClr val="222222"/>
                </a:solidFill>
                <a:highlight>
                  <a:srgbClr val="FFFFFF"/>
                </a:highlight>
              </a:rPr>
              <a:t>Minatohara</a:t>
            </a:r>
            <a:r>
              <a:rPr lang="en-CA" sz="1067" dirty="0">
                <a:solidFill>
                  <a:srgbClr val="222222"/>
                </a:solidFill>
                <a:highlight>
                  <a:srgbClr val="FFFFFF"/>
                </a:highlight>
              </a:rPr>
              <a:t> et al. (2016)</a:t>
            </a:r>
            <a:endParaRPr lang="en-CA" sz="1067" dirty="0"/>
          </a:p>
          <a:p>
            <a:r>
              <a:rPr lang="en" sz="1067" dirty="0">
                <a:solidFill>
                  <a:srgbClr val="222222"/>
                </a:solidFill>
                <a:highlight>
                  <a:srgbClr val="FFFFFF"/>
                </a:highlight>
              </a:rPr>
              <a:t> et al.(2012)</a:t>
            </a:r>
            <a:endParaRPr sz="1067" dirty="0"/>
          </a:p>
        </p:txBody>
      </p:sp>
      <p:pic>
        <p:nvPicPr>
          <p:cNvPr id="9" name="Picture 8">
            <a:extLst>
              <a:ext uri="{FF2B5EF4-FFF2-40B4-BE49-F238E27FC236}">
                <a16:creationId xmlns:a16="http://schemas.microsoft.com/office/drawing/2014/main" id="{92C5CD27-EA86-4AB0-9A5C-F61AA2C2C411}"/>
              </a:ext>
            </a:extLst>
          </p:cNvPr>
          <p:cNvPicPr>
            <a:picLocks noChangeAspect="1"/>
          </p:cNvPicPr>
          <p:nvPr/>
        </p:nvPicPr>
        <p:blipFill>
          <a:blip r:embed="rId2"/>
          <a:stretch>
            <a:fillRect/>
          </a:stretch>
        </p:blipFill>
        <p:spPr>
          <a:xfrm>
            <a:off x="1170018" y="1152526"/>
            <a:ext cx="9531319" cy="4119562"/>
          </a:xfrm>
          <a:prstGeom prst="rect">
            <a:avLst/>
          </a:prstGeom>
        </p:spPr>
      </p:pic>
    </p:spTree>
    <p:extLst>
      <p:ext uri="{BB962C8B-B14F-4D97-AF65-F5344CB8AC3E}">
        <p14:creationId xmlns:p14="http://schemas.microsoft.com/office/powerpoint/2010/main" val="2312704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0" y="0"/>
            <a:ext cx="12192000" cy="461665"/>
          </a:xfrm>
          <a:prstGeom prst="rect">
            <a:avLst/>
          </a:prstGeom>
          <a:noFill/>
        </p:spPr>
        <p:txBody>
          <a:bodyPr wrap="square" rtlCol="0">
            <a:spAutoFit/>
          </a:bodyPr>
          <a:lstStyle/>
          <a:p>
            <a:pPr algn="ctr"/>
            <a:r>
              <a:rPr lang="en-GB" sz="2400" b="1" dirty="0">
                <a:solidFill>
                  <a:srgbClr val="7030A0"/>
                </a:solidFill>
              </a:rPr>
              <a:t>Immediate Early Genes (IEGs)</a:t>
            </a:r>
          </a:p>
        </p:txBody>
      </p:sp>
      <p:sp>
        <p:nvSpPr>
          <p:cNvPr id="11" name="Google Shape;92;p17">
            <a:extLst>
              <a:ext uri="{FF2B5EF4-FFF2-40B4-BE49-F238E27FC236}">
                <a16:creationId xmlns:a16="http://schemas.microsoft.com/office/drawing/2014/main" id="{F3D4D89F-ADFD-4C9E-B5DA-2EA27326F3B9}"/>
              </a:ext>
            </a:extLst>
          </p:cNvPr>
          <p:cNvSpPr txBox="1"/>
          <p:nvPr/>
        </p:nvSpPr>
        <p:spPr>
          <a:xfrm>
            <a:off x="5193929" y="5520451"/>
            <a:ext cx="1943718" cy="574604"/>
          </a:xfrm>
          <a:prstGeom prst="rect">
            <a:avLst/>
          </a:prstGeom>
          <a:noFill/>
          <a:ln>
            <a:noFill/>
          </a:ln>
        </p:spPr>
        <p:txBody>
          <a:bodyPr spcFirstLastPara="1" wrap="square" lIns="121900" tIns="121900" rIns="121900" bIns="121900" anchor="t" anchorCtr="0">
            <a:spAutoFit/>
          </a:bodyPr>
          <a:lstStyle/>
          <a:p>
            <a:r>
              <a:rPr lang="en-CA" sz="1067" dirty="0" err="1">
                <a:solidFill>
                  <a:srgbClr val="222222"/>
                </a:solidFill>
                <a:highlight>
                  <a:srgbClr val="FFFFFF"/>
                </a:highlight>
              </a:rPr>
              <a:t>Minatohara</a:t>
            </a:r>
            <a:r>
              <a:rPr lang="en-CA" sz="1067" dirty="0">
                <a:solidFill>
                  <a:srgbClr val="222222"/>
                </a:solidFill>
                <a:highlight>
                  <a:srgbClr val="FFFFFF"/>
                </a:highlight>
              </a:rPr>
              <a:t> et al. (2016)</a:t>
            </a:r>
            <a:endParaRPr lang="en-CA" sz="1067" dirty="0"/>
          </a:p>
          <a:p>
            <a:r>
              <a:rPr lang="en" sz="1067" dirty="0">
                <a:solidFill>
                  <a:srgbClr val="222222"/>
                </a:solidFill>
                <a:highlight>
                  <a:srgbClr val="FFFFFF"/>
                </a:highlight>
              </a:rPr>
              <a:t> et al.(2012)</a:t>
            </a:r>
            <a:endParaRPr sz="1067" dirty="0"/>
          </a:p>
        </p:txBody>
      </p:sp>
      <p:pic>
        <p:nvPicPr>
          <p:cNvPr id="9" name="Picture 8">
            <a:extLst>
              <a:ext uri="{FF2B5EF4-FFF2-40B4-BE49-F238E27FC236}">
                <a16:creationId xmlns:a16="http://schemas.microsoft.com/office/drawing/2014/main" id="{92C5CD27-EA86-4AB0-9A5C-F61AA2C2C411}"/>
              </a:ext>
            </a:extLst>
          </p:cNvPr>
          <p:cNvPicPr>
            <a:picLocks noChangeAspect="1"/>
          </p:cNvPicPr>
          <p:nvPr/>
        </p:nvPicPr>
        <p:blipFill>
          <a:blip r:embed="rId2"/>
          <a:stretch>
            <a:fillRect/>
          </a:stretch>
        </p:blipFill>
        <p:spPr>
          <a:xfrm>
            <a:off x="1170018" y="1152526"/>
            <a:ext cx="9531319" cy="4119562"/>
          </a:xfrm>
          <a:prstGeom prst="rect">
            <a:avLst/>
          </a:prstGeom>
        </p:spPr>
      </p:pic>
    </p:spTree>
    <p:extLst>
      <p:ext uri="{BB962C8B-B14F-4D97-AF65-F5344CB8AC3E}">
        <p14:creationId xmlns:p14="http://schemas.microsoft.com/office/powerpoint/2010/main" val="3037750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830997"/>
          </a:xfrm>
          <a:prstGeom prst="rect">
            <a:avLst/>
          </a:prstGeom>
          <a:noFill/>
        </p:spPr>
        <p:txBody>
          <a:bodyPr wrap="square" rtlCol="0">
            <a:spAutoFit/>
          </a:bodyPr>
          <a:lstStyle/>
          <a:p>
            <a:pPr algn="ctr"/>
            <a:r>
              <a:rPr lang="en-US" sz="2400" b="1" dirty="0" err="1">
                <a:solidFill>
                  <a:srgbClr val="7030A0"/>
                </a:solidFill>
              </a:rPr>
              <a:t>Jeager</a:t>
            </a:r>
            <a:r>
              <a:rPr lang="en-US" sz="2400" b="1" dirty="0">
                <a:solidFill>
                  <a:srgbClr val="7030A0"/>
                </a:solidFill>
              </a:rPr>
              <a:t> et al. (2018) Novel Environment Exploration followed by antibody staining for </a:t>
            </a:r>
            <a:r>
              <a:rPr lang="en-US" sz="2400" b="1" i="1" dirty="0" err="1">
                <a:solidFill>
                  <a:srgbClr val="7030A0"/>
                </a:solidFill>
              </a:rPr>
              <a:t>Fos</a:t>
            </a:r>
            <a:r>
              <a:rPr lang="en-US" sz="2400" b="1" dirty="0">
                <a:solidFill>
                  <a:srgbClr val="7030A0"/>
                </a:solidFill>
              </a:rPr>
              <a:t> and </a:t>
            </a:r>
            <a:r>
              <a:rPr lang="en-US" sz="2400" b="1" i="1" dirty="0">
                <a:solidFill>
                  <a:srgbClr val="7030A0"/>
                </a:solidFill>
              </a:rPr>
              <a:t>Arc</a:t>
            </a:r>
            <a:r>
              <a:rPr lang="en-US" sz="2400" b="1" dirty="0">
                <a:solidFill>
                  <a:srgbClr val="7030A0"/>
                </a:solidFill>
              </a:rPr>
              <a:t> expressing </a:t>
            </a:r>
            <a:r>
              <a:rPr lang="en-US" sz="2400" b="1" dirty="0" err="1">
                <a:solidFill>
                  <a:srgbClr val="7030A0"/>
                </a:solidFill>
              </a:rPr>
              <a:t>denate</a:t>
            </a:r>
            <a:r>
              <a:rPr lang="en-US" sz="2400" b="1" dirty="0">
                <a:solidFill>
                  <a:srgbClr val="7030A0"/>
                </a:solidFill>
              </a:rPr>
              <a:t> gyrus cells</a:t>
            </a:r>
            <a:endParaRPr lang="en-GB" sz="2400" b="1" dirty="0">
              <a:solidFill>
                <a:srgbClr val="7030A0"/>
              </a:solidFill>
            </a:endParaRPr>
          </a:p>
        </p:txBody>
      </p:sp>
      <p:pic>
        <p:nvPicPr>
          <p:cNvPr id="3" name="Picture 2">
            <a:extLst>
              <a:ext uri="{FF2B5EF4-FFF2-40B4-BE49-F238E27FC236}">
                <a16:creationId xmlns:a16="http://schemas.microsoft.com/office/drawing/2014/main" id="{545E88EE-CB63-495D-8398-1848C94C3E14}"/>
              </a:ext>
            </a:extLst>
          </p:cNvPr>
          <p:cNvPicPr>
            <a:picLocks noChangeAspect="1"/>
          </p:cNvPicPr>
          <p:nvPr/>
        </p:nvPicPr>
        <p:blipFill>
          <a:blip r:embed="rId3"/>
          <a:stretch>
            <a:fillRect/>
          </a:stretch>
        </p:blipFill>
        <p:spPr>
          <a:xfrm>
            <a:off x="861606" y="1555451"/>
            <a:ext cx="5631613" cy="1488611"/>
          </a:xfrm>
          <a:prstGeom prst="rect">
            <a:avLst/>
          </a:prstGeom>
        </p:spPr>
      </p:pic>
      <p:pic>
        <p:nvPicPr>
          <p:cNvPr id="8" name="Picture 7">
            <a:extLst>
              <a:ext uri="{FF2B5EF4-FFF2-40B4-BE49-F238E27FC236}">
                <a16:creationId xmlns:a16="http://schemas.microsoft.com/office/drawing/2014/main" id="{B6162634-E675-4E3B-A8C7-DBEB05F56D18}"/>
              </a:ext>
            </a:extLst>
          </p:cNvPr>
          <p:cNvPicPr>
            <a:picLocks noChangeAspect="1"/>
          </p:cNvPicPr>
          <p:nvPr/>
        </p:nvPicPr>
        <p:blipFill>
          <a:blip r:embed="rId4"/>
          <a:stretch>
            <a:fillRect/>
          </a:stretch>
        </p:blipFill>
        <p:spPr>
          <a:xfrm>
            <a:off x="861606" y="4200526"/>
            <a:ext cx="5245700" cy="1185863"/>
          </a:xfrm>
          <a:prstGeom prst="rect">
            <a:avLst/>
          </a:prstGeom>
        </p:spPr>
      </p:pic>
      <p:sp>
        <p:nvSpPr>
          <p:cNvPr id="12" name="TextBox 11">
            <a:extLst>
              <a:ext uri="{FF2B5EF4-FFF2-40B4-BE49-F238E27FC236}">
                <a16:creationId xmlns:a16="http://schemas.microsoft.com/office/drawing/2014/main" id="{8B46C73F-9F8D-4C1E-9462-73AF3D7E395C}"/>
              </a:ext>
            </a:extLst>
          </p:cNvPr>
          <p:cNvSpPr txBox="1"/>
          <p:nvPr/>
        </p:nvSpPr>
        <p:spPr>
          <a:xfrm>
            <a:off x="2289744" y="3752884"/>
            <a:ext cx="3124200" cy="369332"/>
          </a:xfrm>
          <a:prstGeom prst="rect">
            <a:avLst/>
          </a:prstGeom>
          <a:noFill/>
        </p:spPr>
        <p:txBody>
          <a:bodyPr wrap="square" rtlCol="0">
            <a:spAutoFit/>
          </a:bodyPr>
          <a:lstStyle/>
          <a:p>
            <a:r>
              <a:rPr lang="en-CA" dirty="0"/>
              <a:t>Time Course (DGCs only):</a:t>
            </a:r>
          </a:p>
        </p:txBody>
      </p:sp>
      <p:sp>
        <p:nvSpPr>
          <p:cNvPr id="13" name="TextBox 12">
            <a:extLst>
              <a:ext uri="{FF2B5EF4-FFF2-40B4-BE49-F238E27FC236}">
                <a16:creationId xmlns:a16="http://schemas.microsoft.com/office/drawing/2014/main" id="{CA5321C2-4DED-4412-90FC-728FB54C7237}"/>
              </a:ext>
            </a:extLst>
          </p:cNvPr>
          <p:cNvSpPr txBox="1"/>
          <p:nvPr/>
        </p:nvSpPr>
        <p:spPr>
          <a:xfrm>
            <a:off x="1965354" y="1316808"/>
            <a:ext cx="3933824" cy="369332"/>
          </a:xfrm>
          <a:prstGeom prst="rect">
            <a:avLst/>
          </a:prstGeom>
          <a:noFill/>
        </p:spPr>
        <p:txBody>
          <a:bodyPr wrap="square" rtlCol="0">
            <a:spAutoFit/>
          </a:bodyPr>
          <a:lstStyle/>
          <a:p>
            <a:r>
              <a:rPr lang="en-CA" dirty="0"/>
              <a:t>Basic Experiment (Many Cell types):</a:t>
            </a:r>
          </a:p>
        </p:txBody>
      </p:sp>
      <p:pic>
        <p:nvPicPr>
          <p:cNvPr id="9" name="Picture 8">
            <a:extLst>
              <a:ext uri="{FF2B5EF4-FFF2-40B4-BE49-F238E27FC236}">
                <a16:creationId xmlns:a16="http://schemas.microsoft.com/office/drawing/2014/main" id="{B10C1802-92D9-4E57-8DB8-5FE65BCFEC26}"/>
              </a:ext>
            </a:extLst>
          </p:cNvPr>
          <p:cNvPicPr>
            <a:picLocks noChangeAspect="1"/>
          </p:cNvPicPr>
          <p:nvPr/>
        </p:nvPicPr>
        <p:blipFill>
          <a:blip r:embed="rId5"/>
          <a:stretch>
            <a:fillRect/>
          </a:stretch>
        </p:blipFill>
        <p:spPr>
          <a:xfrm>
            <a:off x="7131266" y="2140805"/>
            <a:ext cx="3448050" cy="2800350"/>
          </a:xfrm>
          <a:prstGeom prst="rect">
            <a:avLst/>
          </a:prstGeom>
        </p:spPr>
      </p:pic>
      <p:sp>
        <p:nvSpPr>
          <p:cNvPr id="10" name="TextBox 9">
            <a:extLst>
              <a:ext uri="{FF2B5EF4-FFF2-40B4-BE49-F238E27FC236}">
                <a16:creationId xmlns:a16="http://schemas.microsoft.com/office/drawing/2014/main" id="{F002AFFE-ECCE-437A-BC5A-4EDCBFE6D28C}"/>
              </a:ext>
            </a:extLst>
          </p:cNvPr>
          <p:cNvSpPr txBox="1"/>
          <p:nvPr/>
        </p:nvSpPr>
        <p:spPr>
          <a:xfrm>
            <a:off x="7987405" y="1956139"/>
            <a:ext cx="2877106" cy="369332"/>
          </a:xfrm>
          <a:prstGeom prst="rect">
            <a:avLst/>
          </a:prstGeom>
          <a:noFill/>
        </p:spPr>
        <p:txBody>
          <a:bodyPr wrap="square" rtlCol="0">
            <a:spAutoFit/>
          </a:bodyPr>
          <a:lstStyle/>
          <a:p>
            <a:r>
              <a:rPr lang="en-CA" dirty="0"/>
              <a:t>Reactivation (DGCs Only):</a:t>
            </a:r>
          </a:p>
        </p:txBody>
      </p:sp>
    </p:spTree>
    <p:extLst>
      <p:ext uri="{BB962C8B-B14F-4D97-AF65-F5344CB8AC3E}">
        <p14:creationId xmlns:p14="http://schemas.microsoft.com/office/powerpoint/2010/main" val="1195063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830997"/>
          </a:xfrm>
          <a:prstGeom prst="rect">
            <a:avLst/>
          </a:prstGeom>
          <a:noFill/>
        </p:spPr>
        <p:txBody>
          <a:bodyPr wrap="square" rtlCol="0">
            <a:spAutoFit/>
          </a:bodyPr>
          <a:lstStyle/>
          <a:p>
            <a:pPr algn="ctr"/>
            <a:r>
              <a:rPr lang="en-US" sz="2400" b="1" dirty="0">
                <a:solidFill>
                  <a:srgbClr val="7030A0"/>
                </a:solidFill>
              </a:rPr>
              <a:t>Clustering within </a:t>
            </a:r>
            <a:r>
              <a:rPr lang="en-US" sz="2400" b="1" dirty="0" err="1">
                <a:solidFill>
                  <a:srgbClr val="7030A0"/>
                </a:solidFill>
              </a:rPr>
              <a:t>Jeager</a:t>
            </a:r>
            <a:r>
              <a:rPr lang="en-US" sz="2400" b="1" dirty="0">
                <a:solidFill>
                  <a:srgbClr val="7030A0"/>
                </a:solidFill>
              </a:rPr>
              <a:t> et al,(2018)’s DEGs in other datasets </a:t>
            </a:r>
          </a:p>
          <a:p>
            <a:pPr algn="ctr"/>
            <a:r>
              <a:rPr lang="en-US" sz="2400" b="1" dirty="0">
                <a:solidFill>
                  <a:srgbClr val="7030A0"/>
                </a:solidFill>
              </a:rPr>
              <a:t>shows a cluster of Engram Cells</a:t>
            </a:r>
            <a:endParaRPr lang="en-GB" sz="2400" b="1" dirty="0">
              <a:solidFill>
                <a:srgbClr val="7030A0"/>
              </a:solidFill>
            </a:endParaRPr>
          </a:p>
        </p:txBody>
      </p:sp>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6" name="Picture 5">
            <a:extLst>
              <a:ext uri="{FF2B5EF4-FFF2-40B4-BE49-F238E27FC236}">
                <a16:creationId xmlns:a16="http://schemas.microsoft.com/office/drawing/2014/main" id="{7246ECBD-32CF-4670-A97C-5E6A76B06A6F}"/>
              </a:ext>
            </a:extLst>
          </p:cNvPr>
          <p:cNvPicPr>
            <a:picLocks noChangeAspect="1"/>
          </p:cNvPicPr>
          <p:nvPr/>
        </p:nvPicPr>
        <p:blipFill>
          <a:blip r:embed="rId2"/>
          <a:stretch>
            <a:fillRect/>
          </a:stretch>
        </p:blipFill>
        <p:spPr>
          <a:xfrm>
            <a:off x="180744" y="1262943"/>
            <a:ext cx="7019628" cy="4332113"/>
          </a:xfrm>
          <a:prstGeom prst="rect">
            <a:avLst/>
          </a:prstGeom>
        </p:spPr>
      </p:pic>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2585323"/>
          </a:xfrm>
          <a:prstGeom prst="rect">
            <a:avLst/>
          </a:prstGeom>
          <a:noFill/>
        </p:spPr>
        <p:txBody>
          <a:bodyPr wrap="square" rtlCol="0">
            <a:spAutoFit/>
          </a:bodyPr>
          <a:lstStyle/>
          <a:p>
            <a:r>
              <a:rPr lang="en-US" b="1" dirty="0"/>
              <a:t>Clustering with all genes within </a:t>
            </a:r>
            <a:r>
              <a:rPr lang="en-US" b="1" dirty="0" err="1"/>
              <a:t>Hochgerner</a:t>
            </a:r>
            <a:r>
              <a:rPr lang="en-US" b="1" dirty="0"/>
              <a:t> et al. (2018) does not show any immediately apparent clusters.</a:t>
            </a:r>
          </a:p>
          <a:p>
            <a:endParaRPr lang="en-US" b="1" dirty="0"/>
          </a:p>
          <a:p>
            <a:r>
              <a:rPr lang="en-US" b="1" dirty="0"/>
              <a:t>But restricting this set to DEGs provided by </a:t>
            </a:r>
            <a:r>
              <a:rPr lang="en-US" b="1" dirty="0" err="1"/>
              <a:t>Jeager</a:t>
            </a:r>
            <a:r>
              <a:rPr lang="en-US" b="1" dirty="0"/>
              <a:t> reveals a cluster of potentially recently activated cells.</a:t>
            </a:r>
          </a:p>
          <a:p>
            <a:br>
              <a:rPr lang="en-US" dirty="0"/>
            </a:br>
            <a:endParaRPr lang="en-GB" dirty="0"/>
          </a:p>
        </p:txBody>
      </p:sp>
    </p:spTree>
    <p:extLst>
      <p:ext uri="{BB962C8B-B14F-4D97-AF65-F5344CB8AC3E}">
        <p14:creationId xmlns:p14="http://schemas.microsoft.com/office/powerpoint/2010/main" val="117856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0" y="0"/>
            <a:ext cx="12192000" cy="461665"/>
          </a:xfrm>
          <a:prstGeom prst="rect">
            <a:avLst/>
          </a:prstGeom>
          <a:noFill/>
        </p:spPr>
        <p:txBody>
          <a:bodyPr wrap="square" rtlCol="0">
            <a:spAutoFit/>
          </a:bodyPr>
          <a:lstStyle/>
          <a:p>
            <a:pPr algn="ctr"/>
            <a:r>
              <a:rPr lang="en-GB" sz="2400" b="1" dirty="0">
                <a:solidFill>
                  <a:srgbClr val="7030A0"/>
                </a:solidFill>
              </a:rPr>
              <a:t>Engram Cell Labelling</a:t>
            </a:r>
          </a:p>
        </p:txBody>
      </p:sp>
      <p:pic>
        <p:nvPicPr>
          <p:cNvPr id="7" name="Google Shape;91;p17">
            <a:extLst>
              <a:ext uri="{FF2B5EF4-FFF2-40B4-BE49-F238E27FC236}">
                <a16:creationId xmlns:a16="http://schemas.microsoft.com/office/drawing/2014/main" id="{58ADFD57-1371-43DD-A369-2934BBA54E3E}"/>
              </a:ext>
            </a:extLst>
          </p:cNvPr>
          <p:cNvPicPr preferRelativeResize="0"/>
          <p:nvPr/>
        </p:nvPicPr>
        <p:blipFill>
          <a:blip r:embed="rId2">
            <a:alphaModFix/>
          </a:blip>
          <a:stretch>
            <a:fillRect/>
          </a:stretch>
        </p:blipFill>
        <p:spPr>
          <a:xfrm>
            <a:off x="225919" y="965252"/>
            <a:ext cx="5678217" cy="4555199"/>
          </a:xfrm>
          <a:prstGeom prst="rect">
            <a:avLst/>
          </a:prstGeom>
          <a:noFill/>
          <a:ln w="9525" cap="flat" cmpd="sng">
            <a:solidFill>
              <a:schemeClr val="dk2"/>
            </a:solidFill>
            <a:prstDash val="solid"/>
            <a:round/>
            <a:headEnd type="none" w="sm" len="sm"/>
            <a:tailEnd type="none" w="sm" len="sm"/>
          </a:ln>
        </p:spPr>
      </p:pic>
      <p:sp>
        <p:nvSpPr>
          <p:cNvPr id="11" name="Google Shape;92;p17">
            <a:extLst>
              <a:ext uri="{FF2B5EF4-FFF2-40B4-BE49-F238E27FC236}">
                <a16:creationId xmlns:a16="http://schemas.microsoft.com/office/drawing/2014/main" id="{F3D4D89F-ADFD-4C9E-B5DA-2EA27326F3B9}"/>
              </a:ext>
            </a:extLst>
          </p:cNvPr>
          <p:cNvSpPr txBox="1"/>
          <p:nvPr/>
        </p:nvSpPr>
        <p:spPr>
          <a:xfrm>
            <a:off x="170674" y="5416325"/>
            <a:ext cx="5678217" cy="754012"/>
          </a:xfrm>
          <a:prstGeom prst="rect">
            <a:avLst/>
          </a:prstGeom>
          <a:noFill/>
          <a:ln>
            <a:noFill/>
          </a:ln>
        </p:spPr>
        <p:txBody>
          <a:bodyPr spcFirstLastPara="1" wrap="square" lIns="121900" tIns="121900" rIns="121900" bIns="121900" anchor="t" anchorCtr="0">
            <a:spAutoFit/>
          </a:bodyPr>
          <a:lstStyle/>
          <a:p>
            <a:r>
              <a:rPr lang="en-CA" sz="1100" b="1" dirty="0">
                <a:solidFill>
                  <a:srgbClr val="000000"/>
                </a:solidFill>
                <a:highlight>
                  <a:srgbClr val="FFFFFF"/>
                </a:highlight>
              </a:rPr>
              <a:t>Liu, X., Ramirez, S., Pang, P. T., Puryear, C. B., Govindarajan, A., </a:t>
            </a:r>
            <a:r>
              <a:rPr lang="en-CA" sz="1100" b="1" dirty="0" err="1">
                <a:solidFill>
                  <a:srgbClr val="000000"/>
                </a:solidFill>
                <a:highlight>
                  <a:srgbClr val="FFFFFF"/>
                </a:highlight>
              </a:rPr>
              <a:t>Deisseroth</a:t>
            </a:r>
            <a:r>
              <a:rPr lang="en-CA" sz="1100" b="1" dirty="0">
                <a:solidFill>
                  <a:srgbClr val="000000"/>
                </a:solidFill>
                <a:highlight>
                  <a:srgbClr val="FFFFFF"/>
                </a:highlight>
              </a:rPr>
              <a:t>, K., &amp; </a:t>
            </a:r>
            <a:r>
              <a:rPr lang="en-CA" sz="1100" b="1" dirty="0" err="1">
                <a:solidFill>
                  <a:srgbClr val="000000"/>
                </a:solidFill>
                <a:highlight>
                  <a:srgbClr val="FFFFFF"/>
                </a:highlight>
              </a:rPr>
              <a:t>Tonegawa</a:t>
            </a:r>
            <a:r>
              <a:rPr lang="en-CA" sz="1100" b="1" dirty="0">
                <a:solidFill>
                  <a:srgbClr val="000000"/>
                </a:solidFill>
                <a:highlight>
                  <a:srgbClr val="FFFFFF"/>
                </a:highlight>
              </a:rPr>
              <a:t>, S. (2012). Optogenetic stimulation of a hippocampal engram activates fear memory recall. </a:t>
            </a:r>
            <a:r>
              <a:rPr lang="en-CA" sz="1100" b="1" i="1" dirty="0">
                <a:solidFill>
                  <a:srgbClr val="000000"/>
                </a:solidFill>
                <a:highlight>
                  <a:srgbClr val="FFFFFF"/>
                </a:highlight>
              </a:rPr>
              <a:t>Nature</a:t>
            </a:r>
            <a:r>
              <a:rPr lang="en-CA" sz="1100" b="1" dirty="0">
                <a:solidFill>
                  <a:srgbClr val="000000"/>
                </a:solidFill>
                <a:highlight>
                  <a:srgbClr val="FFFFFF"/>
                </a:highlight>
              </a:rPr>
              <a:t>, </a:t>
            </a:r>
            <a:r>
              <a:rPr lang="en-CA" sz="1100" b="1" i="1" dirty="0">
                <a:solidFill>
                  <a:srgbClr val="000000"/>
                </a:solidFill>
                <a:highlight>
                  <a:srgbClr val="FFFFFF"/>
                </a:highlight>
              </a:rPr>
              <a:t>484</a:t>
            </a:r>
            <a:r>
              <a:rPr lang="en-CA" sz="1100" b="1" dirty="0">
                <a:solidFill>
                  <a:srgbClr val="000000"/>
                </a:solidFill>
                <a:highlight>
                  <a:srgbClr val="FFFFFF"/>
                </a:highlight>
              </a:rPr>
              <a:t>(7394), 381-385</a:t>
            </a:r>
            <a:r>
              <a:rPr lang="en" sz="1067" dirty="0">
                <a:solidFill>
                  <a:srgbClr val="222222"/>
                </a:solidFill>
                <a:highlight>
                  <a:srgbClr val="FFFFFF"/>
                </a:highlight>
              </a:rPr>
              <a:t>)</a:t>
            </a:r>
            <a:endParaRPr sz="1067" dirty="0"/>
          </a:p>
        </p:txBody>
      </p:sp>
      <p:sp>
        <p:nvSpPr>
          <p:cNvPr id="8" name="Google Shape;92;p17">
            <a:extLst>
              <a:ext uri="{FF2B5EF4-FFF2-40B4-BE49-F238E27FC236}">
                <a16:creationId xmlns:a16="http://schemas.microsoft.com/office/drawing/2014/main" id="{29C1E081-33E0-4A97-93DE-9D1B7C60E745}"/>
              </a:ext>
            </a:extLst>
          </p:cNvPr>
          <p:cNvSpPr txBox="1"/>
          <p:nvPr/>
        </p:nvSpPr>
        <p:spPr>
          <a:xfrm>
            <a:off x="8342481" y="4482693"/>
            <a:ext cx="1943718" cy="574604"/>
          </a:xfrm>
          <a:prstGeom prst="rect">
            <a:avLst/>
          </a:prstGeom>
          <a:noFill/>
          <a:ln>
            <a:noFill/>
          </a:ln>
        </p:spPr>
        <p:txBody>
          <a:bodyPr spcFirstLastPara="1" wrap="square" lIns="121900" tIns="121900" rIns="121900" bIns="121900" anchor="t" anchorCtr="0">
            <a:spAutoFit/>
          </a:bodyPr>
          <a:lstStyle/>
          <a:p>
            <a:r>
              <a:rPr lang="en-CA" sz="1067" dirty="0" err="1">
                <a:solidFill>
                  <a:srgbClr val="222222"/>
                </a:solidFill>
                <a:highlight>
                  <a:srgbClr val="FFFFFF"/>
                </a:highlight>
              </a:rPr>
              <a:t>Minatohara</a:t>
            </a:r>
            <a:r>
              <a:rPr lang="en-CA" sz="1067" dirty="0">
                <a:solidFill>
                  <a:srgbClr val="222222"/>
                </a:solidFill>
                <a:highlight>
                  <a:srgbClr val="FFFFFF"/>
                </a:highlight>
              </a:rPr>
              <a:t> et al. (2016)</a:t>
            </a:r>
            <a:endParaRPr lang="en-CA" sz="1067" dirty="0"/>
          </a:p>
          <a:p>
            <a:r>
              <a:rPr lang="en" sz="1067" dirty="0">
                <a:solidFill>
                  <a:srgbClr val="222222"/>
                </a:solidFill>
                <a:highlight>
                  <a:srgbClr val="FFFFFF"/>
                </a:highlight>
              </a:rPr>
              <a:t> et al.(2012)</a:t>
            </a:r>
            <a:endParaRPr sz="1067" dirty="0"/>
          </a:p>
        </p:txBody>
      </p:sp>
      <p:pic>
        <p:nvPicPr>
          <p:cNvPr id="9" name="Picture 8">
            <a:extLst>
              <a:ext uri="{FF2B5EF4-FFF2-40B4-BE49-F238E27FC236}">
                <a16:creationId xmlns:a16="http://schemas.microsoft.com/office/drawing/2014/main" id="{CCC1DF10-101A-447C-A3D1-5A59BCE7F8E0}"/>
              </a:ext>
            </a:extLst>
          </p:cNvPr>
          <p:cNvPicPr>
            <a:picLocks noChangeAspect="1"/>
          </p:cNvPicPr>
          <p:nvPr/>
        </p:nvPicPr>
        <p:blipFill>
          <a:blip r:embed="rId3"/>
          <a:stretch>
            <a:fillRect/>
          </a:stretch>
        </p:blipFill>
        <p:spPr>
          <a:xfrm>
            <a:off x="5904137" y="1757290"/>
            <a:ext cx="6287864" cy="2725403"/>
          </a:xfrm>
          <a:prstGeom prst="rect">
            <a:avLst/>
          </a:prstGeom>
        </p:spPr>
      </p:pic>
      <p:sp>
        <p:nvSpPr>
          <p:cNvPr id="12" name="TextBox 11">
            <a:extLst>
              <a:ext uri="{FF2B5EF4-FFF2-40B4-BE49-F238E27FC236}">
                <a16:creationId xmlns:a16="http://schemas.microsoft.com/office/drawing/2014/main" id="{641CF129-571D-4866-A024-E69D5CB58827}"/>
              </a:ext>
            </a:extLst>
          </p:cNvPr>
          <p:cNvSpPr txBox="1"/>
          <p:nvPr/>
        </p:nvSpPr>
        <p:spPr>
          <a:xfrm>
            <a:off x="6000069" y="5175003"/>
            <a:ext cx="6096000" cy="1477328"/>
          </a:xfrm>
          <a:prstGeom prst="rect">
            <a:avLst/>
          </a:prstGeom>
          <a:noFill/>
        </p:spPr>
        <p:txBody>
          <a:bodyPr wrap="square">
            <a:spAutoFit/>
          </a:bodyPr>
          <a:lstStyle/>
          <a:p>
            <a:r>
              <a:rPr lang="en-US" b="0" i="0" dirty="0">
                <a:solidFill>
                  <a:srgbClr val="222222"/>
                </a:solidFill>
                <a:effectLst/>
                <a:latin typeface="Arial" panose="020B0604020202020204" pitchFamily="34" charset="0"/>
              </a:rPr>
              <a:t>READ THIS: Yap, E. L., &amp; Greenberg, M. E. (2018). Activity-regulated transcription: bridging the gap between neural activity and behavior. </a:t>
            </a:r>
            <a:r>
              <a:rPr lang="en-US" b="0" i="1" dirty="0">
                <a:solidFill>
                  <a:srgbClr val="222222"/>
                </a:solidFill>
                <a:effectLst/>
                <a:latin typeface="Arial" panose="020B0604020202020204" pitchFamily="34" charset="0"/>
              </a:rPr>
              <a:t>Neuron</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100</a:t>
            </a:r>
            <a:r>
              <a:rPr lang="en-US" b="0" i="0" dirty="0">
                <a:solidFill>
                  <a:srgbClr val="222222"/>
                </a:solidFill>
                <a:effectLst/>
                <a:latin typeface="Arial" panose="020B0604020202020204" pitchFamily="34" charset="0"/>
              </a:rPr>
              <a:t>(2), 330-348.</a:t>
            </a:r>
          </a:p>
          <a:p>
            <a:r>
              <a:rPr lang="en-CA" dirty="0"/>
              <a:t>https://www.sciencedirect.com/science/article/pii/S0896627318309012</a:t>
            </a:r>
          </a:p>
        </p:txBody>
      </p:sp>
    </p:spTree>
    <p:extLst>
      <p:ext uri="{BB962C8B-B14F-4D97-AF65-F5344CB8AC3E}">
        <p14:creationId xmlns:p14="http://schemas.microsoft.com/office/powerpoint/2010/main" val="469148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Bonus slide, show the results from the </a:t>
            </a:r>
            <a:r>
              <a:rPr lang="en-US" sz="2400" b="1" dirty="0" err="1">
                <a:solidFill>
                  <a:srgbClr val="7030A0"/>
                </a:solidFill>
              </a:rPr>
              <a:t>Immatrue</a:t>
            </a:r>
            <a:r>
              <a:rPr lang="en-US" sz="2400" b="1" dirty="0">
                <a:solidFill>
                  <a:srgbClr val="7030A0"/>
                </a:solidFill>
              </a:rPr>
              <a:t> DGCs and the all gene clusters</a:t>
            </a:r>
            <a:endParaRPr lang="en-GB" sz="2400" b="1" dirty="0">
              <a:solidFill>
                <a:srgbClr val="7030A0"/>
              </a:solidFill>
            </a:endParaRPr>
          </a:p>
        </p:txBody>
      </p:sp>
      <p:sp>
        <p:nvSpPr>
          <p:cNvPr id="2" name="AutoShape 2">
            <a:extLst>
              <a:ext uri="{FF2B5EF4-FFF2-40B4-BE49-F238E27FC236}">
                <a16:creationId xmlns:a16="http://schemas.microsoft.com/office/drawing/2014/main" id="{18FA527A-C9F4-4027-9E1E-40DD3B97134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6" name="Picture 5">
            <a:extLst>
              <a:ext uri="{FF2B5EF4-FFF2-40B4-BE49-F238E27FC236}">
                <a16:creationId xmlns:a16="http://schemas.microsoft.com/office/drawing/2014/main" id="{7246ECBD-32CF-4670-A97C-5E6A76B06A6F}"/>
              </a:ext>
            </a:extLst>
          </p:cNvPr>
          <p:cNvPicPr>
            <a:picLocks noChangeAspect="1"/>
          </p:cNvPicPr>
          <p:nvPr/>
        </p:nvPicPr>
        <p:blipFill>
          <a:blip r:embed="rId2"/>
          <a:stretch>
            <a:fillRect/>
          </a:stretch>
        </p:blipFill>
        <p:spPr>
          <a:xfrm>
            <a:off x="180744" y="1262943"/>
            <a:ext cx="7019628" cy="4332113"/>
          </a:xfrm>
          <a:prstGeom prst="rect">
            <a:avLst/>
          </a:prstGeom>
        </p:spPr>
      </p:pic>
      <p:sp>
        <p:nvSpPr>
          <p:cNvPr id="8" name="TextBox 7">
            <a:extLst>
              <a:ext uri="{FF2B5EF4-FFF2-40B4-BE49-F238E27FC236}">
                <a16:creationId xmlns:a16="http://schemas.microsoft.com/office/drawing/2014/main" id="{01A93F4F-474B-42F0-870D-142A38483059}"/>
              </a:ext>
            </a:extLst>
          </p:cNvPr>
          <p:cNvSpPr txBox="1"/>
          <p:nvPr/>
        </p:nvSpPr>
        <p:spPr>
          <a:xfrm>
            <a:off x="7467600" y="1734740"/>
            <a:ext cx="3952534" cy="2585323"/>
          </a:xfrm>
          <a:prstGeom prst="rect">
            <a:avLst/>
          </a:prstGeom>
          <a:noFill/>
        </p:spPr>
        <p:txBody>
          <a:bodyPr wrap="square" rtlCol="0">
            <a:spAutoFit/>
          </a:bodyPr>
          <a:lstStyle/>
          <a:p>
            <a:r>
              <a:rPr lang="en-US" b="1" dirty="0"/>
              <a:t>Clustering with all genes within </a:t>
            </a:r>
            <a:r>
              <a:rPr lang="en-US" b="1" dirty="0" err="1"/>
              <a:t>Hochgerner</a:t>
            </a:r>
            <a:r>
              <a:rPr lang="en-US" b="1" dirty="0"/>
              <a:t> et al. (2018) does not show any immediately apparent clusters.</a:t>
            </a:r>
          </a:p>
          <a:p>
            <a:endParaRPr lang="en-US" b="1" dirty="0"/>
          </a:p>
          <a:p>
            <a:r>
              <a:rPr lang="en-US" b="1" dirty="0"/>
              <a:t>But restricting this set to DEGs provided by </a:t>
            </a:r>
            <a:r>
              <a:rPr lang="en-US" b="1" dirty="0" err="1"/>
              <a:t>Jeager</a:t>
            </a:r>
            <a:r>
              <a:rPr lang="en-US" b="1" dirty="0"/>
              <a:t> reveals a cluster of potentially recently activated cells.</a:t>
            </a:r>
          </a:p>
          <a:p>
            <a:br>
              <a:rPr lang="en-US" dirty="0"/>
            </a:br>
            <a:endParaRPr lang="en-GB" dirty="0"/>
          </a:p>
        </p:txBody>
      </p:sp>
    </p:spTree>
    <p:extLst>
      <p:ext uri="{BB962C8B-B14F-4D97-AF65-F5344CB8AC3E}">
        <p14:creationId xmlns:p14="http://schemas.microsoft.com/office/powerpoint/2010/main" val="321428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GB" sz="2400" b="1" dirty="0">
                <a:solidFill>
                  <a:srgbClr val="7030A0"/>
                </a:solidFill>
              </a:rPr>
              <a:t>Engram Cell Labelling</a:t>
            </a:r>
          </a:p>
        </p:txBody>
      </p:sp>
      <p:sp>
        <p:nvSpPr>
          <p:cNvPr id="7" name="TextBox 6">
            <a:extLst>
              <a:ext uri="{FF2B5EF4-FFF2-40B4-BE49-F238E27FC236}">
                <a16:creationId xmlns:a16="http://schemas.microsoft.com/office/drawing/2014/main" id="{D27E35DF-5D0C-4E7D-87F5-9EE1EDA2C0CA}"/>
              </a:ext>
            </a:extLst>
          </p:cNvPr>
          <p:cNvSpPr txBox="1"/>
          <p:nvPr/>
        </p:nvSpPr>
        <p:spPr>
          <a:xfrm>
            <a:off x="6463739" y="1024662"/>
            <a:ext cx="4909457" cy="3970318"/>
          </a:xfrm>
          <a:prstGeom prst="rect">
            <a:avLst/>
          </a:prstGeom>
          <a:noFill/>
        </p:spPr>
        <p:txBody>
          <a:bodyPr wrap="square" rtlCol="0">
            <a:spAutoFit/>
          </a:bodyPr>
          <a:lstStyle/>
          <a:p>
            <a:r>
              <a:rPr lang="en-US" b="1" dirty="0"/>
              <a:t>Engram Cells are thought to be repeatedly activated neurons that a drive the activity of other cells associated with the event but which drop in or out of the assembly.</a:t>
            </a:r>
          </a:p>
          <a:p>
            <a:endParaRPr lang="en-US" b="1" dirty="0"/>
          </a:p>
          <a:p>
            <a:r>
              <a:rPr lang="en-US" b="1" dirty="0"/>
              <a:t>They are rare, as evidenced by calcium imaging studies.</a:t>
            </a:r>
          </a:p>
          <a:p>
            <a:endParaRPr lang="en-US" b="1" dirty="0"/>
          </a:p>
          <a:p>
            <a:r>
              <a:rPr lang="en-US" b="1" dirty="0"/>
              <a:t>They tend to upregulate IEGs (if this is the case for secondary response genes and late response gene’s is not clear)</a:t>
            </a:r>
          </a:p>
          <a:p>
            <a:endParaRPr lang="en-US" b="1" dirty="0"/>
          </a:p>
          <a:p>
            <a:br>
              <a:rPr lang="en-US" dirty="0"/>
            </a:br>
            <a:endParaRPr lang="en-GB" dirty="0"/>
          </a:p>
        </p:txBody>
      </p:sp>
    </p:spTree>
    <p:extLst>
      <p:ext uri="{BB962C8B-B14F-4D97-AF65-F5344CB8AC3E}">
        <p14:creationId xmlns:p14="http://schemas.microsoft.com/office/powerpoint/2010/main" val="157005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Transcriptomic-Activity Coupling</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520300" y="1024662"/>
            <a:ext cx="4909457" cy="3416320"/>
          </a:xfrm>
          <a:prstGeom prst="rect">
            <a:avLst/>
          </a:prstGeom>
          <a:noFill/>
        </p:spPr>
        <p:txBody>
          <a:bodyPr wrap="square" rtlCol="0">
            <a:spAutoFit/>
          </a:bodyPr>
          <a:lstStyle/>
          <a:p>
            <a:r>
              <a:rPr lang="en-US" b="1" dirty="0"/>
              <a:t>Various studies have begun to sequence engram labelled tissue with both bulk and single cell.</a:t>
            </a:r>
          </a:p>
          <a:p>
            <a:endParaRPr lang="en-US" b="1" dirty="0"/>
          </a:p>
          <a:p>
            <a:r>
              <a:rPr lang="en-US" b="1" dirty="0"/>
              <a:t>Various authors have reported different transcription between different behavioral paradigms, we were also aware of </a:t>
            </a:r>
          </a:p>
          <a:p>
            <a:endParaRPr lang="en-US" b="1" dirty="0"/>
          </a:p>
          <a:p>
            <a:r>
              <a:rPr lang="en-US" b="1" dirty="0"/>
              <a:t>Each method is going to have its benefits and detriments sequencing </a:t>
            </a:r>
          </a:p>
          <a:p>
            <a:endParaRPr lang="en-US" b="1" dirty="0"/>
          </a:p>
          <a:p>
            <a:br>
              <a:rPr lang="en-US" dirty="0"/>
            </a:br>
            <a:endParaRPr lang="en-GB" dirty="0"/>
          </a:p>
        </p:txBody>
      </p:sp>
      <p:sp>
        <p:nvSpPr>
          <p:cNvPr id="5" name="TextBox 4">
            <a:extLst>
              <a:ext uri="{FF2B5EF4-FFF2-40B4-BE49-F238E27FC236}">
                <a16:creationId xmlns:a16="http://schemas.microsoft.com/office/drawing/2014/main" id="{48CCF768-30FB-47F4-B6DC-7E8E357972D8}"/>
              </a:ext>
            </a:extLst>
          </p:cNvPr>
          <p:cNvSpPr txBox="1"/>
          <p:nvPr/>
        </p:nvSpPr>
        <p:spPr>
          <a:xfrm>
            <a:off x="546755" y="1074656"/>
            <a:ext cx="4835950" cy="4247317"/>
          </a:xfrm>
          <a:prstGeom prst="rect">
            <a:avLst/>
          </a:prstGeom>
          <a:noFill/>
        </p:spPr>
        <p:txBody>
          <a:bodyPr wrap="square" rtlCol="0">
            <a:spAutoFit/>
          </a:bodyPr>
          <a:lstStyle/>
          <a:p>
            <a:r>
              <a:rPr lang="en-CA" dirty="0"/>
              <a:t>Here’s how to visualize this,</a:t>
            </a:r>
          </a:p>
          <a:p>
            <a:endParaRPr lang="en-CA" dirty="0"/>
          </a:p>
          <a:p>
            <a:r>
              <a:rPr lang="en-CA" dirty="0"/>
              <a:t>Start with a bunch of empty cells, show what happens to them during a normal experiment, event A happens and they all follow a somewhat similar time course specific to that cell type.</a:t>
            </a:r>
          </a:p>
          <a:p>
            <a:endParaRPr lang="en-CA" dirty="0"/>
          </a:p>
          <a:p>
            <a:r>
              <a:rPr lang="en-CA" dirty="0"/>
              <a:t>Make note that there is a background rate of cells</a:t>
            </a:r>
          </a:p>
          <a:p>
            <a:r>
              <a:rPr lang="en-CA" dirty="0"/>
              <a:t>which become sufficiently active to become engram cells, although they will not be following the same time course or due to differences between the experiences will show different expression.</a:t>
            </a:r>
          </a:p>
          <a:p>
            <a:endParaRPr lang="en-CA" dirty="0"/>
          </a:p>
          <a:p>
            <a:endParaRPr lang="en-CA" dirty="0"/>
          </a:p>
        </p:txBody>
      </p:sp>
    </p:spTree>
    <p:extLst>
      <p:ext uri="{BB962C8B-B14F-4D97-AF65-F5344CB8AC3E}">
        <p14:creationId xmlns:p14="http://schemas.microsoft.com/office/powerpoint/2010/main" val="71264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83A97-EC7A-4E49-A306-BBFCC829B04E}"/>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Logic of Putative Engram cells</a:t>
            </a:r>
            <a:endParaRPr lang="en-GB" sz="2400" b="1" dirty="0">
              <a:solidFill>
                <a:srgbClr val="7030A0"/>
              </a:solidFill>
            </a:endParaRPr>
          </a:p>
        </p:txBody>
      </p:sp>
      <p:sp>
        <p:nvSpPr>
          <p:cNvPr id="7" name="TextBox 6">
            <a:extLst>
              <a:ext uri="{FF2B5EF4-FFF2-40B4-BE49-F238E27FC236}">
                <a16:creationId xmlns:a16="http://schemas.microsoft.com/office/drawing/2014/main" id="{D27E35DF-5D0C-4E7D-87F5-9EE1EDA2C0CA}"/>
              </a:ext>
            </a:extLst>
          </p:cNvPr>
          <p:cNvSpPr txBox="1"/>
          <p:nvPr/>
        </p:nvSpPr>
        <p:spPr>
          <a:xfrm>
            <a:off x="6520300" y="1024662"/>
            <a:ext cx="4909457" cy="2585323"/>
          </a:xfrm>
          <a:prstGeom prst="rect">
            <a:avLst/>
          </a:prstGeom>
          <a:noFill/>
        </p:spPr>
        <p:txBody>
          <a:bodyPr wrap="square" rtlCol="0">
            <a:spAutoFit/>
          </a:bodyPr>
          <a:lstStyle/>
          <a:p>
            <a:r>
              <a:rPr lang="en-US" b="1" dirty="0"/>
              <a:t>Visualize how in a normal labelling study we can be sure because of controls that the engram cells are probably from one event and are thus following a somewhat similar </a:t>
            </a:r>
            <a:r>
              <a:rPr lang="en-US" b="1" dirty="0" err="1"/>
              <a:t>timecourse</a:t>
            </a:r>
            <a:r>
              <a:rPr lang="en-US" b="1" dirty="0"/>
              <a:t>.</a:t>
            </a:r>
          </a:p>
          <a:p>
            <a:endParaRPr lang="en-US" b="1" dirty="0"/>
          </a:p>
          <a:p>
            <a:r>
              <a:rPr lang="en-US" b="1" dirty="0"/>
              <a:t>Never the less </a:t>
            </a:r>
          </a:p>
          <a:p>
            <a:endParaRPr lang="en-US" b="1" dirty="0"/>
          </a:p>
          <a:p>
            <a:br>
              <a:rPr lang="en-US" dirty="0"/>
            </a:br>
            <a:endParaRPr lang="en-GB" dirty="0"/>
          </a:p>
        </p:txBody>
      </p:sp>
      <p:sp>
        <p:nvSpPr>
          <p:cNvPr id="2" name="TextBox 1">
            <a:extLst>
              <a:ext uri="{FF2B5EF4-FFF2-40B4-BE49-F238E27FC236}">
                <a16:creationId xmlns:a16="http://schemas.microsoft.com/office/drawing/2014/main" id="{3C7AE3A4-691F-44E8-9E02-39F3A4EECB67}"/>
              </a:ext>
            </a:extLst>
          </p:cNvPr>
          <p:cNvSpPr txBox="1"/>
          <p:nvPr/>
        </p:nvSpPr>
        <p:spPr>
          <a:xfrm>
            <a:off x="546755" y="1074656"/>
            <a:ext cx="4835950" cy="2031325"/>
          </a:xfrm>
          <a:prstGeom prst="rect">
            <a:avLst/>
          </a:prstGeom>
          <a:noFill/>
        </p:spPr>
        <p:txBody>
          <a:bodyPr wrap="square" rtlCol="0">
            <a:spAutoFit/>
          </a:bodyPr>
          <a:lstStyle/>
          <a:p>
            <a:r>
              <a:rPr lang="en-CA" dirty="0"/>
              <a:t>Here’s how to visualize this,</a:t>
            </a:r>
          </a:p>
          <a:p>
            <a:endParaRPr lang="en-CA" dirty="0"/>
          </a:p>
          <a:p>
            <a:r>
              <a:rPr lang="en-CA" dirty="0"/>
              <a:t>Building on the last slide, have a population of empty cells essentially following different time courses.  Our ability to detect long lasting transcriptional changes may be limited as they will themselves </a:t>
            </a:r>
            <a:r>
              <a:rPr lang="en-CA" dirty="0" err="1"/>
              <a:t>rexperience</a:t>
            </a:r>
            <a:r>
              <a:rPr lang="en-CA"/>
              <a:t> something new.</a:t>
            </a:r>
            <a:endParaRPr lang="en-CA" dirty="0"/>
          </a:p>
        </p:txBody>
      </p:sp>
    </p:spTree>
    <p:extLst>
      <p:ext uri="{BB962C8B-B14F-4D97-AF65-F5344CB8AC3E}">
        <p14:creationId xmlns:p14="http://schemas.microsoft.com/office/powerpoint/2010/main" val="8019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D86DAD7A-274B-44D7-9D4E-212F45112DB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6" name="Picture 5" descr="Graphical user interface, text&#10;&#10;Description automatically generated">
            <a:extLst>
              <a:ext uri="{FF2B5EF4-FFF2-40B4-BE49-F238E27FC236}">
                <a16:creationId xmlns:a16="http://schemas.microsoft.com/office/drawing/2014/main" id="{8393CA11-D3DB-4015-8CEE-05A163ABAB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6412" y="709612"/>
            <a:ext cx="8639175" cy="5438775"/>
          </a:xfrm>
          <a:prstGeom prst="rect">
            <a:avLst/>
          </a:prstGeom>
        </p:spPr>
      </p:pic>
      <p:sp>
        <p:nvSpPr>
          <p:cNvPr id="7" name="TextBox 6">
            <a:extLst>
              <a:ext uri="{FF2B5EF4-FFF2-40B4-BE49-F238E27FC236}">
                <a16:creationId xmlns:a16="http://schemas.microsoft.com/office/drawing/2014/main" id="{42602D91-FF7D-4A62-81F9-031B6A95CD68}"/>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Studies of Sequencing Engram Labelled Cells</a:t>
            </a:r>
            <a:endParaRPr lang="en-GB" sz="2400" b="1" dirty="0">
              <a:solidFill>
                <a:srgbClr val="7030A0"/>
              </a:solidFill>
            </a:endParaRPr>
          </a:p>
        </p:txBody>
      </p:sp>
      <p:sp>
        <p:nvSpPr>
          <p:cNvPr id="8" name="TextBox 7">
            <a:extLst>
              <a:ext uri="{FF2B5EF4-FFF2-40B4-BE49-F238E27FC236}">
                <a16:creationId xmlns:a16="http://schemas.microsoft.com/office/drawing/2014/main" id="{F3AB5E80-9B82-401C-A8F1-F6A3E4462157}"/>
              </a:ext>
            </a:extLst>
          </p:cNvPr>
          <p:cNvSpPr txBox="1"/>
          <p:nvPr/>
        </p:nvSpPr>
        <p:spPr>
          <a:xfrm>
            <a:off x="1776412" y="6254919"/>
            <a:ext cx="8255355" cy="430887"/>
          </a:xfrm>
          <a:prstGeom prst="rect">
            <a:avLst/>
          </a:prstGeom>
          <a:noFill/>
        </p:spPr>
        <p:txBody>
          <a:bodyPr wrap="square" rtlCol="0">
            <a:spAutoFit/>
          </a:bodyPr>
          <a:lstStyle/>
          <a:p>
            <a:r>
              <a:rPr lang="en-CA" sz="1100" b="1" i="0" u="none" strike="noStrike" dirty="0">
                <a:solidFill>
                  <a:srgbClr val="222222"/>
                </a:solidFill>
                <a:effectLst/>
                <a:latin typeface="Arial" panose="020B0604020202020204" pitchFamily="34" charset="0"/>
              </a:rPr>
              <a:t>From:  Fuentes-Ramos, M., </a:t>
            </a:r>
            <a:r>
              <a:rPr lang="en-CA" sz="1100" b="1" i="0" u="none" strike="noStrike" dirty="0" err="1">
                <a:solidFill>
                  <a:srgbClr val="222222"/>
                </a:solidFill>
                <a:effectLst/>
                <a:latin typeface="Arial" panose="020B0604020202020204" pitchFamily="34" charset="0"/>
              </a:rPr>
              <a:t>Alaiz-Noya</a:t>
            </a:r>
            <a:r>
              <a:rPr lang="en-CA" sz="1100" b="1" i="0" u="none" strike="noStrike" dirty="0">
                <a:solidFill>
                  <a:srgbClr val="222222"/>
                </a:solidFill>
                <a:effectLst/>
                <a:latin typeface="Arial" panose="020B0604020202020204" pitchFamily="34" charset="0"/>
              </a:rPr>
              <a:t>, M., &amp; Barco, A. (2021). Transcriptome and epigenome analysis of engram cells: Next-generation sequencing technologies in memory research. </a:t>
            </a:r>
            <a:r>
              <a:rPr lang="en-CA" sz="1100" b="1" i="1" u="none" strike="noStrike" dirty="0">
                <a:solidFill>
                  <a:srgbClr val="222222"/>
                </a:solidFill>
                <a:effectLst/>
                <a:latin typeface="Arial" panose="020B0604020202020204" pitchFamily="34" charset="0"/>
              </a:rPr>
              <a:t>Neuroscience &amp; Biobehavioral Reviews</a:t>
            </a:r>
            <a:endParaRPr lang="en-CA" sz="1100" b="1" dirty="0"/>
          </a:p>
        </p:txBody>
      </p:sp>
    </p:spTree>
    <p:extLst>
      <p:ext uri="{BB962C8B-B14F-4D97-AF65-F5344CB8AC3E}">
        <p14:creationId xmlns:p14="http://schemas.microsoft.com/office/powerpoint/2010/main" val="2673368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02D91-FF7D-4A62-81F9-031B6A95CD68}"/>
              </a:ext>
            </a:extLst>
          </p:cNvPr>
          <p:cNvSpPr txBox="1"/>
          <p:nvPr/>
        </p:nvSpPr>
        <p:spPr>
          <a:xfrm>
            <a:off x="150830" y="2894025"/>
            <a:ext cx="12192000" cy="830997"/>
          </a:xfrm>
          <a:prstGeom prst="rect">
            <a:avLst/>
          </a:prstGeom>
          <a:noFill/>
        </p:spPr>
        <p:txBody>
          <a:bodyPr wrap="square" rtlCol="0">
            <a:spAutoFit/>
          </a:bodyPr>
          <a:lstStyle/>
          <a:p>
            <a:pPr algn="ctr"/>
            <a:r>
              <a:rPr lang="en-US" sz="2400" b="1" dirty="0">
                <a:solidFill>
                  <a:srgbClr val="7030A0"/>
                </a:solidFill>
              </a:rPr>
              <a:t>Hypothesis:  There should be low prevalence cell types within the DGC population of other datasets that express Engram Cell DEGs</a:t>
            </a:r>
            <a:endParaRPr lang="en-GB" sz="2400" b="1" dirty="0">
              <a:solidFill>
                <a:srgbClr val="7030A0"/>
              </a:solidFill>
            </a:endParaRPr>
          </a:p>
        </p:txBody>
      </p:sp>
    </p:spTree>
    <p:extLst>
      <p:ext uri="{BB962C8B-B14F-4D97-AF65-F5344CB8AC3E}">
        <p14:creationId xmlns:p14="http://schemas.microsoft.com/office/powerpoint/2010/main" val="1164733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D86DAD7A-274B-44D7-9D4E-212F45112DB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6" name="Picture 5" descr="Graphical user interface, text&#10;&#10;Description automatically generated">
            <a:extLst>
              <a:ext uri="{FF2B5EF4-FFF2-40B4-BE49-F238E27FC236}">
                <a16:creationId xmlns:a16="http://schemas.microsoft.com/office/drawing/2014/main" id="{8393CA11-D3DB-4015-8CEE-05A163ABA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412" y="709612"/>
            <a:ext cx="8639175" cy="5438775"/>
          </a:xfrm>
          <a:prstGeom prst="rect">
            <a:avLst/>
          </a:prstGeom>
        </p:spPr>
      </p:pic>
      <p:sp>
        <p:nvSpPr>
          <p:cNvPr id="7" name="TextBox 6">
            <a:extLst>
              <a:ext uri="{FF2B5EF4-FFF2-40B4-BE49-F238E27FC236}">
                <a16:creationId xmlns:a16="http://schemas.microsoft.com/office/drawing/2014/main" id="{42602D91-FF7D-4A62-81F9-031B6A95CD68}"/>
              </a:ext>
            </a:extLst>
          </p:cNvPr>
          <p:cNvSpPr txBox="1"/>
          <p:nvPr/>
        </p:nvSpPr>
        <p:spPr>
          <a:xfrm>
            <a:off x="1" y="28277"/>
            <a:ext cx="12192000" cy="461665"/>
          </a:xfrm>
          <a:prstGeom prst="rect">
            <a:avLst/>
          </a:prstGeom>
          <a:noFill/>
        </p:spPr>
        <p:txBody>
          <a:bodyPr wrap="square" rtlCol="0">
            <a:spAutoFit/>
          </a:bodyPr>
          <a:lstStyle/>
          <a:p>
            <a:pPr algn="ctr"/>
            <a:r>
              <a:rPr lang="en-US" sz="2400" b="1" dirty="0">
                <a:solidFill>
                  <a:srgbClr val="7030A0"/>
                </a:solidFill>
              </a:rPr>
              <a:t>Studies of Sequencing Engram Labelled Cells</a:t>
            </a:r>
            <a:endParaRPr lang="en-GB" sz="2400" b="1" dirty="0">
              <a:solidFill>
                <a:srgbClr val="7030A0"/>
              </a:solidFill>
            </a:endParaRPr>
          </a:p>
        </p:txBody>
      </p:sp>
      <p:sp>
        <p:nvSpPr>
          <p:cNvPr id="8" name="TextBox 7">
            <a:extLst>
              <a:ext uri="{FF2B5EF4-FFF2-40B4-BE49-F238E27FC236}">
                <a16:creationId xmlns:a16="http://schemas.microsoft.com/office/drawing/2014/main" id="{F3AB5E80-9B82-401C-A8F1-F6A3E4462157}"/>
              </a:ext>
            </a:extLst>
          </p:cNvPr>
          <p:cNvSpPr txBox="1"/>
          <p:nvPr/>
        </p:nvSpPr>
        <p:spPr>
          <a:xfrm>
            <a:off x="1776412" y="6254919"/>
            <a:ext cx="8255355" cy="430887"/>
          </a:xfrm>
          <a:prstGeom prst="rect">
            <a:avLst/>
          </a:prstGeom>
          <a:noFill/>
        </p:spPr>
        <p:txBody>
          <a:bodyPr wrap="square" rtlCol="0">
            <a:spAutoFit/>
          </a:bodyPr>
          <a:lstStyle/>
          <a:p>
            <a:r>
              <a:rPr lang="en-CA" sz="1100" b="1" i="0" u="none" strike="noStrike" dirty="0">
                <a:solidFill>
                  <a:srgbClr val="222222"/>
                </a:solidFill>
                <a:effectLst/>
                <a:latin typeface="Arial" panose="020B0604020202020204" pitchFamily="34" charset="0"/>
              </a:rPr>
              <a:t>From:  Fuentes-Ramos, M., </a:t>
            </a:r>
            <a:r>
              <a:rPr lang="en-CA" sz="1100" b="1" i="0" u="none" strike="noStrike" dirty="0" err="1">
                <a:solidFill>
                  <a:srgbClr val="222222"/>
                </a:solidFill>
                <a:effectLst/>
                <a:latin typeface="Arial" panose="020B0604020202020204" pitchFamily="34" charset="0"/>
              </a:rPr>
              <a:t>Alaiz-Noya</a:t>
            </a:r>
            <a:r>
              <a:rPr lang="en-CA" sz="1100" b="1" i="0" u="none" strike="noStrike" dirty="0">
                <a:solidFill>
                  <a:srgbClr val="222222"/>
                </a:solidFill>
                <a:effectLst/>
                <a:latin typeface="Arial" panose="020B0604020202020204" pitchFamily="34" charset="0"/>
              </a:rPr>
              <a:t>, M., &amp; Barco, A. (2021). Transcriptome and epigenome analysis of engram cells: Next-generation sequencing technologies in memory research. </a:t>
            </a:r>
            <a:r>
              <a:rPr lang="en-CA" sz="1100" b="1" i="1" u="none" strike="noStrike" dirty="0">
                <a:solidFill>
                  <a:srgbClr val="222222"/>
                </a:solidFill>
                <a:effectLst/>
                <a:latin typeface="Arial" panose="020B0604020202020204" pitchFamily="34" charset="0"/>
              </a:rPr>
              <a:t>Neuroscience &amp; Biobehavioral Reviews</a:t>
            </a:r>
            <a:endParaRPr lang="en-CA" sz="1100" b="1" dirty="0"/>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4E01CD6D-05D5-45EE-B52C-8A59E51C995E}"/>
                  </a:ext>
                </a:extLst>
              </p14:cNvPr>
              <p14:cNvContentPartPr/>
              <p14:nvPr/>
            </p14:nvContentPartPr>
            <p14:xfrm>
              <a:off x="2547633" y="2076148"/>
              <a:ext cx="7626240" cy="241920"/>
            </p14:xfrm>
          </p:contentPart>
        </mc:Choice>
        <mc:Fallback xmlns="">
          <p:pic>
            <p:nvPicPr>
              <p:cNvPr id="11" name="Ink 10">
                <a:extLst>
                  <a:ext uri="{FF2B5EF4-FFF2-40B4-BE49-F238E27FC236}">
                    <a16:creationId xmlns:a16="http://schemas.microsoft.com/office/drawing/2014/main" id="{4E01CD6D-05D5-45EE-B52C-8A59E51C995E}"/>
                  </a:ext>
                </a:extLst>
              </p:cNvPr>
              <p:cNvPicPr/>
              <p:nvPr/>
            </p:nvPicPr>
            <p:blipFill>
              <a:blip r:embed="rId4"/>
              <a:stretch>
                <a:fillRect/>
              </a:stretch>
            </p:blipFill>
            <p:spPr>
              <a:xfrm>
                <a:off x="2493993" y="1968508"/>
                <a:ext cx="7733880" cy="457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DC999E93-CB67-41A4-9DC7-E0EFC77A0B0B}"/>
                  </a:ext>
                </a:extLst>
              </p14:cNvPr>
              <p14:cNvContentPartPr/>
              <p14:nvPr/>
            </p14:nvContentPartPr>
            <p14:xfrm>
              <a:off x="2520633" y="1677268"/>
              <a:ext cx="7509960" cy="55080"/>
            </p14:xfrm>
          </p:contentPart>
        </mc:Choice>
        <mc:Fallback xmlns="">
          <p:pic>
            <p:nvPicPr>
              <p:cNvPr id="12" name="Ink 11">
                <a:extLst>
                  <a:ext uri="{FF2B5EF4-FFF2-40B4-BE49-F238E27FC236}">
                    <a16:creationId xmlns:a16="http://schemas.microsoft.com/office/drawing/2014/main" id="{DC999E93-CB67-41A4-9DC7-E0EFC77A0B0B}"/>
                  </a:ext>
                </a:extLst>
              </p:cNvPr>
              <p:cNvPicPr/>
              <p:nvPr/>
            </p:nvPicPr>
            <p:blipFill>
              <a:blip r:embed="rId6"/>
              <a:stretch>
                <a:fillRect/>
              </a:stretch>
            </p:blipFill>
            <p:spPr>
              <a:xfrm>
                <a:off x="2466993" y="1569628"/>
                <a:ext cx="761760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77226E85-6766-49F6-8E91-BBEF9534510F}"/>
                  </a:ext>
                </a:extLst>
              </p14:cNvPr>
              <p14:cNvContentPartPr/>
              <p14:nvPr/>
            </p14:nvContentPartPr>
            <p14:xfrm>
              <a:off x="6196233" y="1801828"/>
              <a:ext cx="1563840" cy="107640"/>
            </p14:xfrm>
          </p:contentPart>
        </mc:Choice>
        <mc:Fallback xmlns="">
          <p:pic>
            <p:nvPicPr>
              <p:cNvPr id="13" name="Ink 12">
                <a:extLst>
                  <a:ext uri="{FF2B5EF4-FFF2-40B4-BE49-F238E27FC236}">
                    <a16:creationId xmlns:a16="http://schemas.microsoft.com/office/drawing/2014/main" id="{77226E85-6766-49F6-8E91-BBEF9534510F}"/>
                  </a:ext>
                </a:extLst>
              </p:cNvPr>
              <p:cNvPicPr/>
              <p:nvPr/>
            </p:nvPicPr>
            <p:blipFill>
              <a:blip r:embed="rId8"/>
              <a:stretch>
                <a:fillRect/>
              </a:stretch>
            </p:blipFill>
            <p:spPr>
              <a:xfrm>
                <a:off x="6142233" y="1693828"/>
                <a:ext cx="167148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5D5E333A-B66B-4691-A87F-74147736424C}"/>
                  </a:ext>
                </a:extLst>
              </p14:cNvPr>
              <p14:cNvContentPartPr/>
              <p14:nvPr/>
            </p14:nvContentPartPr>
            <p14:xfrm>
              <a:off x="6089673" y="1944028"/>
              <a:ext cx="2897640" cy="80640"/>
            </p14:xfrm>
          </p:contentPart>
        </mc:Choice>
        <mc:Fallback xmlns="">
          <p:pic>
            <p:nvPicPr>
              <p:cNvPr id="14" name="Ink 13">
                <a:extLst>
                  <a:ext uri="{FF2B5EF4-FFF2-40B4-BE49-F238E27FC236}">
                    <a16:creationId xmlns:a16="http://schemas.microsoft.com/office/drawing/2014/main" id="{5D5E333A-B66B-4691-A87F-74147736424C}"/>
                  </a:ext>
                </a:extLst>
              </p:cNvPr>
              <p:cNvPicPr/>
              <p:nvPr/>
            </p:nvPicPr>
            <p:blipFill>
              <a:blip r:embed="rId10"/>
              <a:stretch>
                <a:fillRect/>
              </a:stretch>
            </p:blipFill>
            <p:spPr>
              <a:xfrm>
                <a:off x="6035673" y="1836388"/>
                <a:ext cx="30052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4FA2FD94-9A4A-4396-8199-9C8D6FC807BB}"/>
                  </a:ext>
                </a:extLst>
              </p14:cNvPr>
              <p14:cNvContentPartPr/>
              <p14:nvPr/>
            </p14:nvContentPartPr>
            <p14:xfrm>
              <a:off x="6178593" y="2235988"/>
              <a:ext cx="638640" cy="10080"/>
            </p14:xfrm>
          </p:contentPart>
        </mc:Choice>
        <mc:Fallback xmlns="">
          <p:pic>
            <p:nvPicPr>
              <p:cNvPr id="15" name="Ink 14">
                <a:extLst>
                  <a:ext uri="{FF2B5EF4-FFF2-40B4-BE49-F238E27FC236}">
                    <a16:creationId xmlns:a16="http://schemas.microsoft.com/office/drawing/2014/main" id="{4FA2FD94-9A4A-4396-8199-9C8D6FC807BB}"/>
                  </a:ext>
                </a:extLst>
              </p:cNvPr>
              <p:cNvPicPr/>
              <p:nvPr/>
            </p:nvPicPr>
            <p:blipFill>
              <a:blip r:embed="rId12"/>
              <a:stretch>
                <a:fillRect/>
              </a:stretch>
            </p:blipFill>
            <p:spPr>
              <a:xfrm>
                <a:off x="6124593" y="2127988"/>
                <a:ext cx="7462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A3E834AE-A8AC-45E8-B02C-E32F352768A6}"/>
                  </a:ext>
                </a:extLst>
              </p14:cNvPr>
              <p14:cNvContentPartPr/>
              <p14:nvPr/>
            </p14:nvContentPartPr>
            <p14:xfrm>
              <a:off x="2840313" y="2093428"/>
              <a:ext cx="3166560" cy="69480"/>
            </p14:xfrm>
          </p:contentPart>
        </mc:Choice>
        <mc:Fallback xmlns="">
          <p:pic>
            <p:nvPicPr>
              <p:cNvPr id="16" name="Ink 15">
                <a:extLst>
                  <a:ext uri="{FF2B5EF4-FFF2-40B4-BE49-F238E27FC236}">
                    <a16:creationId xmlns:a16="http://schemas.microsoft.com/office/drawing/2014/main" id="{A3E834AE-A8AC-45E8-B02C-E32F352768A6}"/>
                  </a:ext>
                </a:extLst>
              </p:cNvPr>
              <p:cNvPicPr/>
              <p:nvPr/>
            </p:nvPicPr>
            <p:blipFill>
              <a:blip r:embed="rId14"/>
              <a:stretch>
                <a:fillRect/>
              </a:stretch>
            </p:blipFill>
            <p:spPr>
              <a:xfrm>
                <a:off x="2786673" y="1985428"/>
                <a:ext cx="327420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5703042E-5F9A-4DE8-BE7B-A9FEEF54C175}"/>
                  </a:ext>
                </a:extLst>
              </p14:cNvPr>
              <p14:cNvContentPartPr/>
              <p14:nvPr/>
            </p14:nvContentPartPr>
            <p14:xfrm>
              <a:off x="2582913" y="4330828"/>
              <a:ext cx="1607400" cy="36720"/>
            </p14:xfrm>
          </p:contentPart>
        </mc:Choice>
        <mc:Fallback xmlns="">
          <p:pic>
            <p:nvPicPr>
              <p:cNvPr id="17" name="Ink 16">
                <a:extLst>
                  <a:ext uri="{FF2B5EF4-FFF2-40B4-BE49-F238E27FC236}">
                    <a16:creationId xmlns:a16="http://schemas.microsoft.com/office/drawing/2014/main" id="{5703042E-5F9A-4DE8-BE7B-A9FEEF54C175}"/>
                  </a:ext>
                </a:extLst>
              </p:cNvPr>
              <p:cNvPicPr/>
              <p:nvPr/>
            </p:nvPicPr>
            <p:blipFill>
              <a:blip r:embed="rId16"/>
              <a:stretch>
                <a:fillRect/>
              </a:stretch>
            </p:blipFill>
            <p:spPr>
              <a:xfrm>
                <a:off x="2528913" y="4223188"/>
                <a:ext cx="171504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60294EF0-70AC-45B3-A52E-147E0631D0F3}"/>
                  </a:ext>
                </a:extLst>
              </p14:cNvPr>
              <p14:cNvContentPartPr/>
              <p14:nvPr/>
            </p14:nvContentPartPr>
            <p14:xfrm>
              <a:off x="3852273" y="4367548"/>
              <a:ext cx="1847520" cy="99360"/>
            </p14:xfrm>
          </p:contentPart>
        </mc:Choice>
        <mc:Fallback xmlns="">
          <p:pic>
            <p:nvPicPr>
              <p:cNvPr id="18" name="Ink 17">
                <a:extLst>
                  <a:ext uri="{FF2B5EF4-FFF2-40B4-BE49-F238E27FC236}">
                    <a16:creationId xmlns:a16="http://schemas.microsoft.com/office/drawing/2014/main" id="{60294EF0-70AC-45B3-A52E-147E0631D0F3}"/>
                  </a:ext>
                </a:extLst>
              </p:cNvPr>
              <p:cNvPicPr/>
              <p:nvPr/>
            </p:nvPicPr>
            <p:blipFill>
              <a:blip r:embed="rId18"/>
              <a:stretch>
                <a:fillRect/>
              </a:stretch>
            </p:blipFill>
            <p:spPr>
              <a:xfrm>
                <a:off x="3798633" y="4259548"/>
                <a:ext cx="195516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4F324ABF-2827-4CFF-B590-7B7BA7A98D69}"/>
                  </a:ext>
                </a:extLst>
              </p14:cNvPr>
              <p14:cNvContentPartPr/>
              <p14:nvPr/>
            </p14:nvContentPartPr>
            <p14:xfrm>
              <a:off x="5406033" y="4374748"/>
              <a:ext cx="1960920" cy="82800"/>
            </p14:xfrm>
          </p:contentPart>
        </mc:Choice>
        <mc:Fallback xmlns="">
          <p:pic>
            <p:nvPicPr>
              <p:cNvPr id="19" name="Ink 18">
                <a:extLst>
                  <a:ext uri="{FF2B5EF4-FFF2-40B4-BE49-F238E27FC236}">
                    <a16:creationId xmlns:a16="http://schemas.microsoft.com/office/drawing/2014/main" id="{4F324ABF-2827-4CFF-B590-7B7BA7A98D69}"/>
                  </a:ext>
                </a:extLst>
              </p:cNvPr>
              <p:cNvPicPr/>
              <p:nvPr/>
            </p:nvPicPr>
            <p:blipFill>
              <a:blip r:embed="rId20"/>
              <a:stretch>
                <a:fillRect/>
              </a:stretch>
            </p:blipFill>
            <p:spPr>
              <a:xfrm>
                <a:off x="5352033" y="4267108"/>
                <a:ext cx="206856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E3A64A91-FDE0-441A-BC03-4F651243F686}"/>
                  </a:ext>
                </a:extLst>
              </p14:cNvPr>
              <p14:cNvContentPartPr/>
              <p14:nvPr/>
            </p14:nvContentPartPr>
            <p14:xfrm>
              <a:off x="6302793" y="4340908"/>
              <a:ext cx="3916080" cy="72000"/>
            </p14:xfrm>
          </p:contentPart>
        </mc:Choice>
        <mc:Fallback xmlns="">
          <p:pic>
            <p:nvPicPr>
              <p:cNvPr id="20" name="Ink 19">
                <a:extLst>
                  <a:ext uri="{FF2B5EF4-FFF2-40B4-BE49-F238E27FC236}">
                    <a16:creationId xmlns:a16="http://schemas.microsoft.com/office/drawing/2014/main" id="{E3A64A91-FDE0-441A-BC03-4F651243F686}"/>
                  </a:ext>
                </a:extLst>
              </p:cNvPr>
              <p:cNvPicPr/>
              <p:nvPr/>
            </p:nvPicPr>
            <p:blipFill>
              <a:blip r:embed="rId22"/>
              <a:stretch>
                <a:fillRect/>
              </a:stretch>
            </p:blipFill>
            <p:spPr>
              <a:xfrm>
                <a:off x="6248793" y="4233268"/>
                <a:ext cx="4023720" cy="287640"/>
              </a:xfrm>
              <a:prstGeom prst="rect">
                <a:avLst/>
              </a:prstGeom>
            </p:spPr>
          </p:pic>
        </mc:Fallback>
      </mc:AlternateContent>
    </p:spTree>
    <p:extLst>
      <p:ext uri="{BB962C8B-B14F-4D97-AF65-F5344CB8AC3E}">
        <p14:creationId xmlns:p14="http://schemas.microsoft.com/office/powerpoint/2010/main" val="212104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7640</TotalTime>
  <Words>2640</Words>
  <Application>Microsoft Office PowerPoint</Application>
  <PresentationFormat>Widescreen</PresentationFormat>
  <Paragraphs>229</Paragraphs>
  <Slides>30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Times New Roman</vt:lpstr>
      <vt:lpstr>TimesNewRomanPS-BoldItalicMT</vt:lpstr>
      <vt:lpstr>TimesNewRomanPS-BoldMT</vt:lpstr>
      <vt:lpstr>Office Theme</vt:lpstr>
      <vt:lpstr>Thesis Proposal:  Computational Methods for detecting Engram cells in unlabelled datasets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Angus</dc:creator>
  <cp:lastModifiedBy>Angus</cp:lastModifiedBy>
  <cp:revision>77</cp:revision>
  <dcterms:created xsi:type="dcterms:W3CDTF">2022-02-10T20:56:23Z</dcterms:created>
  <dcterms:modified xsi:type="dcterms:W3CDTF">2022-03-12T22:24:01Z</dcterms:modified>
</cp:coreProperties>
</file>