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D320C-C889-5343-B3E1-E897BDA4B9BC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31699-1267-C545-89A2-19B7D6AB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31699-1267-C545-89A2-19B7D6AB9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449-2860-E645-A4E6-823746E4684D}" type="datetimeFigureOut">
              <a:rPr lang="en-US" smtClean="0"/>
              <a:t>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Methods for High Dimensional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 – Review of Probability and Statistics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9243" y="5669773"/>
            <a:ext cx="15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 Mostafavi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Statistics: Philosophy, goals, and central concepts</a:t>
            </a:r>
          </a:p>
          <a:p>
            <a:r>
              <a:rPr lang="en-US" dirty="0" smtClean="0"/>
              <a:t>What you should know / terminology</a:t>
            </a:r>
          </a:p>
          <a:p>
            <a:r>
              <a:rPr lang="en-US" dirty="0" smtClean="0"/>
              <a:t>Hypothesis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98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9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Statistics: Philosophy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Data science, statistics, and machine learning all concern collecting and analyzing data. </a:t>
            </a:r>
          </a:p>
          <a:p>
            <a:endParaRPr lang="en-US" sz="2800" dirty="0" smtClean="0"/>
          </a:p>
          <a:p>
            <a:r>
              <a:rPr lang="en-US" sz="2800" dirty="0" smtClean="0"/>
              <a:t>The field of statistics concerns </a:t>
            </a:r>
            <a:r>
              <a:rPr lang="en-US" sz="2800" dirty="0"/>
              <a:t>the science of </a:t>
            </a:r>
            <a:r>
              <a:rPr lang="en-US" sz="2800" dirty="0" smtClean="0"/>
              <a:t>measuring and </a:t>
            </a:r>
            <a:r>
              <a:rPr lang="en-US" sz="2800" b="1" dirty="0" smtClean="0"/>
              <a:t>learning</a:t>
            </a:r>
            <a:r>
              <a:rPr lang="en-US" sz="2800" dirty="0" smtClean="0"/>
              <a:t> </a:t>
            </a:r>
            <a:r>
              <a:rPr lang="en-US" sz="2800" dirty="0"/>
              <a:t>from </a:t>
            </a:r>
            <a:r>
              <a:rPr lang="en-US" sz="2800" dirty="0" smtClean="0"/>
              <a:t>data </a:t>
            </a:r>
            <a:r>
              <a:rPr lang="en-US" sz="2800" dirty="0"/>
              <a:t>and </a:t>
            </a:r>
            <a:r>
              <a:rPr lang="en-US" sz="2800" b="1" dirty="0"/>
              <a:t>communicating</a:t>
            </a:r>
            <a:r>
              <a:rPr lang="en-US" sz="2800" dirty="0"/>
              <a:t> </a:t>
            </a:r>
            <a:r>
              <a:rPr lang="en-US" sz="2800" dirty="0" smtClean="0"/>
              <a:t>uncertainty about the results.</a:t>
            </a:r>
          </a:p>
          <a:p>
            <a:pPr lvl="1"/>
            <a:r>
              <a:rPr lang="en-US" sz="2400" dirty="0" smtClean="0"/>
              <a:t>Data science and computer science have enabled “on mass” application. </a:t>
            </a:r>
          </a:p>
          <a:p>
            <a:endParaRPr lang="en-US" sz="2800" dirty="0"/>
          </a:p>
          <a:p>
            <a:r>
              <a:rPr lang="en-US" sz="2800" dirty="0" smtClean="0"/>
              <a:t>Two aspects of statistics:</a:t>
            </a:r>
          </a:p>
          <a:p>
            <a:pPr lvl="1"/>
            <a:r>
              <a:rPr lang="en-US" sz="2400" dirty="0" smtClean="0"/>
              <a:t>Modeling</a:t>
            </a:r>
          </a:p>
          <a:p>
            <a:pPr lvl="1"/>
            <a:r>
              <a:rPr lang="en-US" sz="2400" dirty="0" smtClean="0"/>
              <a:t>Inference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Statistics: Probability and Statistical Inference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04" y="1974805"/>
            <a:ext cx="5027134" cy="31977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238" y="5492595"/>
            <a:ext cx="6091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Learning: “information” about state of nature AND “prediction”</a:t>
            </a:r>
          </a:p>
          <a:p>
            <a:r>
              <a:rPr lang="en-US" dirty="0" smtClean="0"/>
              <a:t>Probability: language of modeling errors, enable predictions</a:t>
            </a:r>
            <a:br>
              <a:rPr lang="en-US" dirty="0" smtClean="0"/>
            </a:br>
            <a:r>
              <a:rPr lang="en-US" dirty="0" smtClean="0"/>
              <a:t>Statistical Inference: enables gain of “information”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and concept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 and its distribution</a:t>
            </a:r>
          </a:p>
          <a:p>
            <a:r>
              <a:rPr lang="en-US" dirty="0" smtClean="0"/>
              <a:t>Experiment and Sample</a:t>
            </a:r>
          </a:p>
          <a:p>
            <a:r>
              <a:rPr lang="en-US" dirty="0" smtClean="0"/>
              <a:t>Parameters of a distribution, parameter estimators, parameter space, sampling distribution of an estimator</a:t>
            </a:r>
          </a:p>
          <a:p>
            <a:r>
              <a:rPr lang="en-US" dirty="0" smtClean="0"/>
              <a:t>Hypothesis, null and alternative hypotheses</a:t>
            </a:r>
          </a:p>
        </p:txBody>
      </p:sp>
    </p:spTree>
    <p:extLst>
      <p:ext uri="{BB962C8B-B14F-4D97-AF65-F5344CB8AC3E}">
        <p14:creationId xmlns:p14="http://schemas.microsoft.com/office/powerpoint/2010/main" val="246153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Variable and Its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Random Variable (RV), a variable whose values varies.</a:t>
            </a:r>
          </a:p>
          <a:p>
            <a:r>
              <a:rPr lang="en-US" sz="2000" dirty="0" smtClean="0"/>
              <a:t>Formally: Random variable is a </a:t>
            </a:r>
            <a:r>
              <a:rPr lang="en-US" sz="2000" i="1" dirty="0" smtClean="0"/>
              <a:t>mapping </a:t>
            </a:r>
            <a:r>
              <a:rPr lang="en-US" sz="2000" dirty="0" smtClean="0"/>
              <a:t>that assigns a real number to each outcome.</a:t>
            </a:r>
          </a:p>
          <a:p>
            <a:endParaRPr lang="en-US" sz="2000" i="1" dirty="0"/>
          </a:p>
          <a:p>
            <a:r>
              <a:rPr lang="en-US" sz="2000" dirty="0" smtClean="0"/>
              <a:t>E.g</a:t>
            </a:r>
            <a:r>
              <a:rPr lang="en-US" sz="2000" smtClean="0"/>
              <a:t>., </a:t>
            </a:r>
            <a:r>
              <a:rPr lang="en-US" sz="2000" i="1" smtClean="0"/>
              <a:t>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460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14706</TotalTime>
  <Words>195</Words>
  <Application>Microsoft Macintosh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Statistical Methods for High Dimensional Biology</vt:lpstr>
      <vt:lpstr>Outline</vt:lpstr>
      <vt:lpstr>Announcements</vt:lpstr>
      <vt:lpstr>Statistics: Philosophy and goals</vt:lpstr>
      <vt:lpstr>Statistics: Probability and Statistical Inference</vt:lpstr>
      <vt:lpstr>Terminology and concept review</vt:lpstr>
      <vt:lpstr>Random Variable and Its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Mostafavi</dc:creator>
  <cp:lastModifiedBy>Sara Mostafavi</cp:lastModifiedBy>
  <cp:revision>18</cp:revision>
  <dcterms:created xsi:type="dcterms:W3CDTF">2017-11-15T18:02:46Z</dcterms:created>
  <dcterms:modified xsi:type="dcterms:W3CDTF">2017-11-27T16:58:10Z</dcterms:modified>
</cp:coreProperties>
</file>