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0.xml" ContentType="application/vnd.openxmlformats-officedocument.drawingml.diagramData+xml"/>
  <Override PartName="/ppt/diagrams/data9.xml" ContentType="application/vnd.openxmlformats-officedocument.drawingml.diagramData+xml"/>
  <Override PartName="/ppt/diagrams/data6.xml" ContentType="application/vnd.openxmlformats-officedocument.drawingml.diagramData+xml"/>
  <Override PartName="/ppt/diagrams/data12.xml" ContentType="application/vnd.openxmlformats-officedocument.drawingml.diagramData+xml"/>
  <Override PartName="/ppt/diagrams/data1.xml" ContentType="application/vnd.openxmlformats-officedocument.drawingml.diagramData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1.xml" ContentType="application/vnd.openxmlformats-officedocument.theme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quickStyle1.xml" ContentType="application/vnd.openxmlformats-officedocument.drawingml.diagramStyle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drawing12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3EE97E"/>
    <a:srgbClr val="3DF41B"/>
    <a:srgbClr val="FFFFFF"/>
    <a:srgbClr val="8FCC3E"/>
    <a:srgbClr val="8DCB3E"/>
    <a:srgbClr val="FFC607"/>
    <a:srgbClr val="46E1D7"/>
    <a:srgbClr val="3FEB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0B7F0-3E29-456E-A551-C3BDE22B36E1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EB57FC-8C12-46C6-AA44-233CBD7B2E4D}">
      <dgm:prSet/>
      <dgm:spPr/>
      <dgm:t>
        <a:bodyPr/>
        <a:lstStyle/>
        <a:p>
          <a:r>
            <a:rPr lang="pl-PL" dirty="0"/>
            <a:t>PAST SIMPLE</a:t>
          </a:r>
          <a:endParaRPr lang="en-US" dirty="0"/>
        </a:p>
      </dgm:t>
    </dgm:pt>
    <dgm:pt modelId="{C249E76C-9E8F-4A03-AB21-2CAB545B8049}" type="parTrans" cxnId="{3D6E2518-6FEF-42A7-8E88-67C132B21816}">
      <dgm:prSet/>
      <dgm:spPr/>
      <dgm:t>
        <a:bodyPr/>
        <a:lstStyle/>
        <a:p>
          <a:endParaRPr lang="en-US"/>
        </a:p>
      </dgm:t>
    </dgm:pt>
    <dgm:pt modelId="{B4484724-EC69-4870-830C-7D6931BDB313}" type="sibTrans" cxnId="{3D6E2518-6FEF-42A7-8E88-67C132B21816}">
      <dgm:prSet/>
      <dgm:spPr/>
      <dgm:t>
        <a:bodyPr/>
        <a:lstStyle/>
        <a:p>
          <a:endParaRPr lang="en-US"/>
        </a:p>
      </dgm:t>
    </dgm:pt>
    <dgm:pt modelId="{650C038E-6AEE-4669-909D-DADA4B1C07CB}">
      <dgm:prSet/>
      <dgm:spPr/>
      <dgm:t>
        <a:bodyPr/>
        <a:lstStyle/>
        <a:p>
          <a:r>
            <a:rPr lang="pl-PL" dirty="0"/>
            <a:t>PAST CONTINUOUS</a:t>
          </a:r>
          <a:endParaRPr lang="en-US" dirty="0"/>
        </a:p>
      </dgm:t>
    </dgm:pt>
    <dgm:pt modelId="{02F3ACA6-ED4A-4D11-A1E6-30B6AFD2EDC8}" type="parTrans" cxnId="{5D4FD2C4-5F38-456A-9B1A-0D7DECE9F3C4}">
      <dgm:prSet/>
      <dgm:spPr/>
      <dgm:t>
        <a:bodyPr/>
        <a:lstStyle/>
        <a:p>
          <a:endParaRPr lang="en-US"/>
        </a:p>
      </dgm:t>
    </dgm:pt>
    <dgm:pt modelId="{FD4738BC-8333-4543-B53E-9F267DEDB91E}" type="sibTrans" cxnId="{5D4FD2C4-5F38-456A-9B1A-0D7DECE9F3C4}">
      <dgm:prSet/>
      <dgm:spPr/>
      <dgm:t>
        <a:bodyPr/>
        <a:lstStyle/>
        <a:p>
          <a:endParaRPr lang="en-US"/>
        </a:p>
      </dgm:t>
    </dgm:pt>
    <dgm:pt modelId="{A3399B68-61D6-4237-AB0C-EE0CEEA0D37A}">
      <dgm:prSet/>
      <dgm:spPr/>
      <dgm:t>
        <a:bodyPr/>
        <a:lstStyle/>
        <a:p>
          <a:r>
            <a:rPr lang="pl-PL" dirty="0"/>
            <a:t>PAST PERFECT (SIMPLE)</a:t>
          </a:r>
          <a:endParaRPr lang="en-US" dirty="0"/>
        </a:p>
      </dgm:t>
    </dgm:pt>
    <dgm:pt modelId="{8BEDAF8C-6D6B-429D-AD2B-3FEC9E1C7098}" type="parTrans" cxnId="{3F8E5F10-8EB8-490C-B9D0-16761488617B}">
      <dgm:prSet/>
      <dgm:spPr/>
      <dgm:t>
        <a:bodyPr/>
        <a:lstStyle/>
        <a:p>
          <a:endParaRPr lang="en-US"/>
        </a:p>
      </dgm:t>
    </dgm:pt>
    <dgm:pt modelId="{CBA0544A-2F69-485C-BCA0-04FAE848A149}" type="sibTrans" cxnId="{3F8E5F10-8EB8-490C-B9D0-16761488617B}">
      <dgm:prSet/>
      <dgm:spPr/>
      <dgm:t>
        <a:bodyPr/>
        <a:lstStyle/>
        <a:p>
          <a:endParaRPr lang="en-US"/>
        </a:p>
      </dgm:t>
    </dgm:pt>
    <dgm:pt modelId="{1317D979-1B5C-447C-9657-EE55A0281AF3}">
      <dgm:prSet/>
      <dgm:spPr/>
      <dgm:t>
        <a:bodyPr/>
        <a:lstStyle/>
        <a:p>
          <a:r>
            <a:rPr lang="pl-PL" dirty="0"/>
            <a:t>PAST PERFECT CONTINUOUS</a:t>
          </a:r>
          <a:endParaRPr lang="en-US" dirty="0"/>
        </a:p>
      </dgm:t>
    </dgm:pt>
    <dgm:pt modelId="{E97CC2D4-B992-45DD-94E4-484F5B4C1617}" type="parTrans" cxnId="{6A1B0ADA-AB59-4755-882F-1739DB1D8AE0}">
      <dgm:prSet/>
      <dgm:spPr/>
      <dgm:t>
        <a:bodyPr/>
        <a:lstStyle/>
        <a:p>
          <a:endParaRPr lang="en-US"/>
        </a:p>
      </dgm:t>
    </dgm:pt>
    <dgm:pt modelId="{45BD3C49-F1A6-452A-AB43-CFAD953D62AF}" type="sibTrans" cxnId="{6A1B0ADA-AB59-4755-882F-1739DB1D8AE0}">
      <dgm:prSet/>
      <dgm:spPr/>
      <dgm:t>
        <a:bodyPr/>
        <a:lstStyle/>
        <a:p>
          <a:endParaRPr lang="en-US"/>
        </a:p>
      </dgm:t>
    </dgm:pt>
    <dgm:pt modelId="{656FA35E-0C1E-4162-8C23-01B7800F5691}">
      <dgm:prSet/>
      <dgm:spPr/>
      <dgm:t>
        <a:bodyPr/>
        <a:lstStyle/>
        <a:p>
          <a:r>
            <a:rPr lang="pl-PL" dirty="0"/>
            <a:t>USED</a:t>
          </a:r>
          <a:r>
            <a:rPr lang="pl-PL" baseline="0" dirty="0"/>
            <a:t> TO</a:t>
          </a:r>
          <a:endParaRPr lang="en-US" dirty="0"/>
        </a:p>
      </dgm:t>
    </dgm:pt>
    <dgm:pt modelId="{BDA26EB0-EDF8-49C1-A428-6BB5F95F990C}" type="parTrans" cxnId="{AFAC61A8-C54C-4520-B9E0-28F02D76E4B3}">
      <dgm:prSet/>
      <dgm:spPr/>
      <dgm:t>
        <a:bodyPr/>
        <a:lstStyle/>
        <a:p>
          <a:endParaRPr lang="en-US"/>
        </a:p>
      </dgm:t>
    </dgm:pt>
    <dgm:pt modelId="{927C2495-14BF-425B-880C-CF2505085CB9}" type="sibTrans" cxnId="{AFAC61A8-C54C-4520-B9E0-28F02D76E4B3}">
      <dgm:prSet/>
      <dgm:spPr/>
      <dgm:t>
        <a:bodyPr/>
        <a:lstStyle/>
        <a:p>
          <a:endParaRPr lang="en-US"/>
        </a:p>
      </dgm:t>
    </dgm:pt>
    <dgm:pt modelId="{C7C658AA-0390-47AB-A073-DE986F7E22B5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WOULD</a:t>
          </a:r>
          <a:endParaRPr lang="en-US" dirty="0">
            <a:solidFill>
              <a:schemeClr val="bg1"/>
            </a:solidFill>
          </a:endParaRPr>
        </a:p>
      </dgm:t>
    </dgm:pt>
    <dgm:pt modelId="{83D6D408-BB1D-445B-AF46-31946EF28A6C}" type="parTrans" cxnId="{93A21591-C892-42A8-9D5B-68DC0A9F485A}">
      <dgm:prSet/>
      <dgm:spPr/>
      <dgm:t>
        <a:bodyPr/>
        <a:lstStyle/>
        <a:p>
          <a:endParaRPr lang="en-GB"/>
        </a:p>
      </dgm:t>
    </dgm:pt>
    <dgm:pt modelId="{4BD33F5D-CB52-4FB2-8145-B7CD187B9CCB}" type="sibTrans" cxnId="{93A21591-C892-42A8-9D5B-68DC0A9F485A}">
      <dgm:prSet/>
      <dgm:spPr/>
      <dgm:t>
        <a:bodyPr/>
        <a:lstStyle/>
        <a:p>
          <a:endParaRPr lang="en-GB"/>
        </a:p>
      </dgm:t>
    </dgm:pt>
    <dgm:pt modelId="{5C7AF5AB-807D-45DE-90B0-8A7D0E639AE4}" type="pres">
      <dgm:prSet presAssocID="{AA90B7F0-3E29-456E-A551-C3BDE22B36E1}" presName="Name0" presStyleCnt="0">
        <dgm:presLayoutVars>
          <dgm:chMax val="7"/>
          <dgm:chPref val="7"/>
          <dgm:dir/>
        </dgm:presLayoutVars>
      </dgm:prSet>
      <dgm:spPr/>
    </dgm:pt>
    <dgm:pt modelId="{EA3A020E-A72C-4E09-B94A-B4A52104409A}" type="pres">
      <dgm:prSet presAssocID="{AA90B7F0-3E29-456E-A551-C3BDE22B36E1}" presName="Name1" presStyleCnt="0"/>
      <dgm:spPr/>
    </dgm:pt>
    <dgm:pt modelId="{342EC476-092A-4E9F-BB95-D34D7871C85E}" type="pres">
      <dgm:prSet presAssocID="{AA90B7F0-3E29-456E-A551-C3BDE22B36E1}" presName="cycle" presStyleCnt="0"/>
      <dgm:spPr/>
    </dgm:pt>
    <dgm:pt modelId="{72A9F9A6-4FEC-4903-9CA8-2052539E608B}" type="pres">
      <dgm:prSet presAssocID="{AA90B7F0-3E29-456E-A551-C3BDE22B36E1}" presName="srcNode" presStyleLbl="node1" presStyleIdx="0" presStyleCnt="6"/>
      <dgm:spPr/>
    </dgm:pt>
    <dgm:pt modelId="{BBBEE1ED-876E-44D8-B21C-922CC59D854D}" type="pres">
      <dgm:prSet presAssocID="{AA90B7F0-3E29-456E-A551-C3BDE22B36E1}" presName="conn" presStyleLbl="parChTrans1D2" presStyleIdx="0" presStyleCnt="1"/>
      <dgm:spPr/>
    </dgm:pt>
    <dgm:pt modelId="{F10B083F-C1FE-43EF-82AD-4A393816337B}" type="pres">
      <dgm:prSet presAssocID="{AA90B7F0-3E29-456E-A551-C3BDE22B36E1}" presName="extraNode" presStyleLbl="node1" presStyleIdx="0" presStyleCnt="6"/>
      <dgm:spPr/>
    </dgm:pt>
    <dgm:pt modelId="{30E40969-5994-4D8B-988F-2F6C50050FB7}" type="pres">
      <dgm:prSet presAssocID="{AA90B7F0-3E29-456E-A551-C3BDE22B36E1}" presName="dstNode" presStyleLbl="node1" presStyleIdx="0" presStyleCnt="6"/>
      <dgm:spPr/>
    </dgm:pt>
    <dgm:pt modelId="{C74B7B10-10CC-42FB-A701-FAF64677522B}" type="pres">
      <dgm:prSet presAssocID="{88EB57FC-8C12-46C6-AA44-233CBD7B2E4D}" presName="text_1" presStyleLbl="node1" presStyleIdx="0" presStyleCnt="6">
        <dgm:presLayoutVars>
          <dgm:bulletEnabled val="1"/>
        </dgm:presLayoutVars>
      </dgm:prSet>
      <dgm:spPr/>
    </dgm:pt>
    <dgm:pt modelId="{B0CAB754-92B0-4784-BFF3-9253FFC50AD4}" type="pres">
      <dgm:prSet presAssocID="{88EB57FC-8C12-46C6-AA44-233CBD7B2E4D}" presName="accent_1" presStyleCnt="0"/>
      <dgm:spPr/>
    </dgm:pt>
    <dgm:pt modelId="{DCEAB02C-F359-4733-8EC8-2BBC3F0BB6C0}" type="pres">
      <dgm:prSet presAssocID="{88EB57FC-8C12-46C6-AA44-233CBD7B2E4D}" presName="accentRepeatNode" presStyleLbl="solidFgAcc1" presStyleIdx="0" presStyleCnt="6"/>
      <dgm:spPr/>
    </dgm:pt>
    <dgm:pt modelId="{DD5BBBAE-5125-482B-98F7-FBF7D983460D}" type="pres">
      <dgm:prSet presAssocID="{650C038E-6AEE-4669-909D-DADA4B1C07CB}" presName="text_2" presStyleLbl="node1" presStyleIdx="1" presStyleCnt="6">
        <dgm:presLayoutVars>
          <dgm:bulletEnabled val="1"/>
        </dgm:presLayoutVars>
      </dgm:prSet>
      <dgm:spPr/>
    </dgm:pt>
    <dgm:pt modelId="{F0D5D54F-3A6A-4704-9006-6382E95A2738}" type="pres">
      <dgm:prSet presAssocID="{650C038E-6AEE-4669-909D-DADA4B1C07CB}" presName="accent_2" presStyleCnt="0"/>
      <dgm:spPr/>
    </dgm:pt>
    <dgm:pt modelId="{D43C69CF-DEC9-44DF-B8FA-E8241279430C}" type="pres">
      <dgm:prSet presAssocID="{650C038E-6AEE-4669-909D-DADA4B1C07CB}" presName="accentRepeatNode" presStyleLbl="solidFgAcc1" presStyleIdx="1" presStyleCnt="6"/>
      <dgm:spPr/>
    </dgm:pt>
    <dgm:pt modelId="{26E7C079-18B0-4232-B620-D9A694FFB2EB}" type="pres">
      <dgm:prSet presAssocID="{A3399B68-61D6-4237-AB0C-EE0CEEA0D37A}" presName="text_3" presStyleLbl="node1" presStyleIdx="2" presStyleCnt="6">
        <dgm:presLayoutVars>
          <dgm:bulletEnabled val="1"/>
        </dgm:presLayoutVars>
      </dgm:prSet>
      <dgm:spPr/>
    </dgm:pt>
    <dgm:pt modelId="{2D65A91C-0414-4D10-A9B2-3DC6B0900AC1}" type="pres">
      <dgm:prSet presAssocID="{A3399B68-61D6-4237-AB0C-EE0CEEA0D37A}" presName="accent_3" presStyleCnt="0"/>
      <dgm:spPr/>
    </dgm:pt>
    <dgm:pt modelId="{F063BD81-AAF5-4249-805B-A7203BA24C31}" type="pres">
      <dgm:prSet presAssocID="{A3399B68-61D6-4237-AB0C-EE0CEEA0D37A}" presName="accentRepeatNode" presStyleLbl="solidFgAcc1" presStyleIdx="2" presStyleCnt="6"/>
      <dgm:spPr/>
    </dgm:pt>
    <dgm:pt modelId="{E4F0918A-446A-43BD-A646-7AFB6ABEE910}" type="pres">
      <dgm:prSet presAssocID="{1317D979-1B5C-447C-9657-EE55A0281AF3}" presName="text_4" presStyleLbl="node1" presStyleIdx="3" presStyleCnt="6">
        <dgm:presLayoutVars>
          <dgm:bulletEnabled val="1"/>
        </dgm:presLayoutVars>
      </dgm:prSet>
      <dgm:spPr/>
    </dgm:pt>
    <dgm:pt modelId="{15C63236-25F8-4D42-986E-23092C7EA3F2}" type="pres">
      <dgm:prSet presAssocID="{1317D979-1B5C-447C-9657-EE55A0281AF3}" presName="accent_4" presStyleCnt="0"/>
      <dgm:spPr/>
    </dgm:pt>
    <dgm:pt modelId="{5FF0BD40-6166-4324-B607-4B422A217551}" type="pres">
      <dgm:prSet presAssocID="{1317D979-1B5C-447C-9657-EE55A0281AF3}" presName="accentRepeatNode" presStyleLbl="solidFgAcc1" presStyleIdx="3" presStyleCnt="6"/>
      <dgm:spPr/>
    </dgm:pt>
    <dgm:pt modelId="{AA7EE17A-30A0-431F-A70E-1C8F4B3AC1C6}" type="pres">
      <dgm:prSet presAssocID="{656FA35E-0C1E-4162-8C23-01B7800F5691}" presName="text_5" presStyleLbl="node1" presStyleIdx="4" presStyleCnt="6">
        <dgm:presLayoutVars>
          <dgm:bulletEnabled val="1"/>
        </dgm:presLayoutVars>
      </dgm:prSet>
      <dgm:spPr/>
    </dgm:pt>
    <dgm:pt modelId="{50D47809-E4C3-405C-9A47-4D72E199E626}" type="pres">
      <dgm:prSet presAssocID="{656FA35E-0C1E-4162-8C23-01B7800F5691}" presName="accent_5" presStyleCnt="0"/>
      <dgm:spPr/>
    </dgm:pt>
    <dgm:pt modelId="{711CCF3B-D897-492F-8B8F-149024E22CE9}" type="pres">
      <dgm:prSet presAssocID="{656FA35E-0C1E-4162-8C23-01B7800F5691}" presName="accentRepeatNode" presStyleLbl="solidFgAcc1" presStyleIdx="4" presStyleCnt="6"/>
      <dgm:spPr/>
    </dgm:pt>
    <dgm:pt modelId="{68C0E1F7-43C2-498F-A6B8-FC465E02CEEA}" type="pres">
      <dgm:prSet presAssocID="{C7C658AA-0390-47AB-A073-DE986F7E22B5}" presName="text_6" presStyleLbl="node1" presStyleIdx="5" presStyleCnt="6">
        <dgm:presLayoutVars>
          <dgm:bulletEnabled val="1"/>
        </dgm:presLayoutVars>
      </dgm:prSet>
      <dgm:spPr/>
    </dgm:pt>
    <dgm:pt modelId="{2FBB7973-CB6C-4E55-91B8-87BA66D01564}" type="pres">
      <dgm:prSet presAssocID="{C7C658AA-0390-47AB-A073-DE986F7E22B5}" presName="accent_6" presStyleCnt="0"/>
      <dgm:spPr/>
    </dgm:pt>
    <dgm:pt modelId="{D9B2726F-876D-4A39-803E-DEBC1B43B2D4}" type="pres">
      <dgm:prSet presAssocID="{C7C658AA-0390-47AB-A073-DE986F7E22B5}" presName="accentRepeatNode" presStyleLbl="solidFgAcc1" presStyleIdx="5" presStyleCnt="6"/>
      <dgm:spPr/>
    </dgm:pt>
  </dgm:ptLst>
  <dgm:cxnLst>
    <dgm:cxn modelId="{3F8E5F10-8EB8-490C-B9D0-16761488617B}" srcId="{AA90B7F0-3E29-456E-A551-C3BDE22B36E1}" destId="{A3399B68-61D6-4237-AB0C-EE0CEEA0D37A}" srcOrd="2" destOrd="0" parTransId="{8BEDAF8C-6D6B-429D-AD2B-3FEC9E1C7098}" sibTransId="{CBA0544A-2F69-485C-BCA0-04FAE848A149}"/>
    <dgm:cxn modelId="{286E2B16-F1D5-41E3-B717-F829D14B6FDE}" type="presOf" srcId="{1317D979-1B5C-447C-9657-EE55A0281AF3}" destId="{E4F0918A-446A-43BD-A646-7AFB6ABEE910}" srcOrd="0" destOrd="0" presId="urn:microsoft.com/office/officeart/2008/layout/VerticalCurvedList"/>
    <dgm:cxn modelId="{3D6E2518-6FEF-42A7-8E88-67C132B21816}" srcId="{AA90B7F0-3E29-456E-A551-C3BDE22B36E1}" destId="{88EB57FC-8C12-46C6-AA44-233CBD7B2E4D}" srcOrd="0" destOrd="0" parTransId="{C249E76C-9E8F-4A03-AB21-2CAB545B8049}" sibTransId="{B4484724-EC69-4870-830C-7D6931BDB313}"/>
    <dgm:cxn modelId="{E81B784F-17D6-403D-B48A-7B5D61DFB849}" type="presOf" srcId="{88EB57FC-8C12-46C6-AA44-233CBD7B2E4D}" destId="{C74B7B10-10CC-42FB-A701-FAF64677522B}" srcOrd="0" destOrd="0" presId="urn:microsoft.com/office/officeart/2008/layout/VerticalCurvedList"/>
    <dgm:cxn modelId="{7DAB5B78-18F1-4F8C-AC49-F2373D13D8CB}" type="presOf" srcId="{A3399B68-61D6-4237-AB0C-EE0CEEA0D37A}" destId="{26E7C079-18B0-4232-B620-D9A694FFB2EB}" srcOrd="0" destOrd="0" presId="urn:microsoft.com/office/officeart/2008/layout/VerticalCurvedList"/>
    <dgm:cxn modelId="{93A21591-C892-42A8-9D5B-68DC0A9F485A}" srcId="{AA90B7F0-3E29-456E-A551-C3BDE22B36E1}" destId="{C7C658AA-0390-47AB-A073-DE986F7E22B5}" srcOrd="5" destOrd="0" parTransId="{83D6D408-BB1D-445B-AF46-31946EF28A6C}" sibTransId="{4BD33F5D-CB52-4FB2-8145-B7CD187B9CCB}"/>
    <dgm:cxn modelId="{AFAC61A8-C54C-4520-B9E0-28F02D76E4B3}" srcId="{AA90B7F0-3E29-456E-A551-C3BDE22B36E1}" destId="{656FA35E-0C1E-4162-8C23-01B7800F5691}" srcOrd="4" destOrd="0" parTransId="{BDA26EB0-EDF8-49C1-A428-6BB5F95F990C}" sibTransId="{927C2495-14BF-425B-880C-CF2505085CB9}"/>
    <dgm:cxn modelId="{EC82FAAA-152E-405B-BEF3-43ACDCFCC30D}" type="presOf" srcId="{C7C658AA-0390-47AB-A073-DE986F7E22B5}" destId="{68C0E1F7-43C2-498F-A6B8-FC465E02CEEA}" srcOrd="0" destOrd="0" presId="urn:microsoft.com/office/officeart/2008/layout/VerticalCurvedList"/>
    <dgm:cxn modelId="{9BC029BE-59DA-4CF0-BE78-93201FC9F23B}" type="presOf" srcId="{656FA35E-0C1E-4162-8C23-01B7800F5691}" destId="{AA7EE17A-30A0-431F-A70E-1C8F4B3AC1C6}" srcOrd="0" destOrd="0" presId="urn:microsoft.com/office/officeart/2008/layout/VerticalCurvedList"/>
    <dgm:cxn modelId="{5D4FD2C4-5F38-456A-9B1A-0D7DECE9F3C4}" srcId="{AA90B7F0-3E29-456E-A551-C3BDE22B36E1}" destId="{650C038E-6AEE-4669-909D-DADA4B1C07CB}" srcOrd="1" destOrd="0" parTransId="{02F3ACA6-ED4A-4D11-A1E6-30B6AFD2EDC8}" sibTransId="{FD4738BC-8333-4543-B53E-9F267DEDB91E}"/>
    <dgm:cxn modelId="{8A2DB5D2-BA67-4C48-8226-5D8170262146}" type="presOf" srcId="{AA90B7F0-3E29-456E-A551-C3BDE22B36E1}" destId="{5C7AF5AB-807D-45DE-90B0-8A7D0E639AE4}" srcOrd="0" destOrd="0" presId="urn:microsoft.com/office/officeart/2008/layout/VerticalCurvedList"/>
    <dgm:cxn modelId="{066C15D7-7437-4195-B8BB-EC92B0E96D3D}" type="presOf" srcId="{650C038E-6AEE-4669-909D-DADA4B1C07CB}" destId="{DD5BBBAE-5125-482B-98F7-FBF7D983460D}" srcOrd="0" destOrd="0" presId="urn:microsoft.com/office/officeart/2008/layout/VerticalCurvedList"/>
    <dgm:cxn modelId="{6A1B0ADA-AB59-4755-882F-1739DB1D8AE0}" srcId="{AA90B7F0-3E29-456E-A551-C3BDE22B36E1}" destId="{1317D979-1B5C-447C-9657-EE55A0281AF3}" srcOrd="3" destOrd="0" parTransId="{E97CC2D4-B992-45DD-94E4-484F5B4C1617}" sibTransId="{45BD3C49-F1A6-452A-AB43-CFAD953D62AF}"/>
    <dgm:cxn modelId="{3DE815F9-7EAC-4392-9A4C-D7AF3231F6A5}" type="presOf" srcId="{B4484724-EC69-4870-830C-7D6931BDB313}" destId="{BBBEE1ED-876E-44D8-B21C-922CC59D854D}" srcOrd="0" destOrd="0" presId="urn:microsoft.com/office/officeart/2008/layout/VerticalCurvedList"/>
    <dgm:cxn modelId="{E44AFCD1-1A59-4481-80DA-FA39AB38825A}" type="presParOf" srcId="{5C7AF5AB-807D-45DE-90B0-8A7D0E639AE4}" destId="{EA3A020E-A72C-4E09-B94A-B4A52104409A}" srcOrd="0" destOrd="0" presId="urn:microsoft.com/office/officeart/2008/layout/VerticalCurvedList"/>
    <dgm:cxn modelId="{D8DECAB8-C3A3-4442-94CB-EAD1496FF997}" type="presParOf" srcId="{EA3A020E-A72C-4E09-B94A-B4A52104409A}" destId="{342EC476-092A-4E9F-BB95-D34D7871C85E}" srcOrd="0" destOrd="0" presId="urn:microsoft.com/office/officeart/2008/layout/VerticalCurvedList"/>
    <dgm:cxn modelId="{B5B18AC2-7135-40DD-AE3F-A74A7C5CB0AF}" type="presParOf" srcId="{342EC476-092A-4E9F-BB95-D34D7871C85E}" destId="{72A9F9A6-4FEC-4903-9CA8-2052539E608B}" srcOrd="0" destOrd="0" presId="urn:microsoft.com/office/officeart/2008/layout/VerticalCurvedList"/>
    <dgm:cxn modelId="{BCA24CA4-B389-4F63-8059-D0C2881BCD19}" type="presParOf" srcId="{342EC476-092A-4E9F-BB95-D34D7871C85E}" destId="{BBBEE1ED-876E-44D8-B21C-922CC59D854D}" srcOrd="1" destOrd="0" presId="urn:microsoft.com/office/officeart/2008/layout/VerticalCurvedList"/>
    <dgm:cxn modelId="{7877AEB2-DEBF-4128-9C14-3DC8F4461559}" type="presParOf" srcId="{342EC476-092A-4E9F-BB95-D34D7871C85E}" destId="{F10B083F-C1FE-43EF-82AD-4A393816337B}" srcOrd="2" destOrd="0" presId="urn:microsoft.com/office/officeart/2008/layout/VerticalCurvedList"/>
    <dgm:cxn modelId="{420176C4-56F1-46A5-872E-CD3C0A8A61B5}" type="presParOf" srcId="{342EC476-092A-4E9F-BB95-D34D7871C85E}" destId="{30E40969-5994-4D8B-988F-2F6C50050FB7}" srcOrd="3" destOrd="0" presId="urn:microsoft.com/office/officeart/2008/layout/VerticalCurvedList"/>
    <dgm:cxn modelId="{4497D7C3-E92B-4DEE-8422-73F7E04BBA12}" type="presParOf" srcId="{EA3A020E-A72C-4E09-B94A-B4A52104409A}" destId="{C74B7B10-10CC-42FB-A701-FAF64677522B}" srcOrd="1" destOrd="0" presId="urn:microsoft.com/office/officeart/2008/layout/VerticalCurvedList"/>
    <dgm:cxn modelId="{523478C0-C6D3-4144-8211-CD595E7E0FFD}" type="presParOf" srcId="{EA3A020E-A72C-4E09-B94A-B4A52104409A}" destId="{B0CAB754-92B0-4784-BFF3-9253FFC50AD4}" srcOrd="2" destOrd="0" presId="urn:microsoft.com/office/officeart/2008/layout/VerticalCurvedList"/>
    <dgm:cxn modelId="{C3252435-6013-4EA0-BF27-5A9EDF3C1199}" type="presParOf" srcId="{B0CAB754-92B0-4784-BFF3-9253FFC50AD4}" destId="{DCEAB02C-F359-4733-8EC8-2BBC3F0BB6C0}" srcOrd="0" destOrd="0" presId="urn:microsoft.com/office/officeart/2008/layout/VerticalCurvedList"/>
    <dgm:cxn modelId="{EE63D476-2C1A-4CA7-BF52-C33F5A7D34CC}" type="presParOf" srcId="{EA3A020E-A72C-4E09-B94A-B4A52104409A}" destId="{DD5BBBAE-5125-482B-98F7-FBF7D983460D}" srcOrd="3" destOrd="0" presId="urn:microsoft.com/office/officeart/2008/layout/VerticalCurvedList"/>
    <dgm:cxn modelId="{652B01F5-1916-43B8-840D-805A246A2BE4}" type="presParOf" srcId="{EA3A020E-A72C-4E09-B94A-B4A52104409A}" destId="{F0D5D54F-3A6A-4704-9006-6382E95A2738}" srcOrd="4" destOrd="0" presId="urn:microsoft.com/office/officeart/2008/layout/VerticalCurvedList"/>
    <dgm:cxn modelId="{8AD7619D-65BF-4A1D-B841-62BE68ABCAC7}" type="presParOf" srcId="{F0D5D54F-3A6A-4704-9006-6382E95A2738}" destId="{D43C69CF-DEC9-44DF-B8FA-E8241279430C}" srcOrd="0" destOrd="0" presId="urn:microsoft.com/office/officeart/2008/layout/VerticalCurvedList"/>
    <dgm:cxn modelId="{64F4CD1A-13B1-4404-B9D0-4850AF4B70AE}" type="presParOf" srcId="{EA3A020E-A72C-4E09-B94A-B4A52104409A}" destId="{26E7C079-18B0-4232-B620-D9A694FFB2EB}" srcOrd="5" destOrd="0" presId="urn:microsoft.com/office/officeart/2008/layout/VerticalCurvedList"/>
    <dgm:cxn modelId="{737715D1-B4A9-4D7F-A85F-DD4C7D40F304}" type="presParOf" srcId="{EA3A020E-A72C-4E09-B94A-B4A52104409A}" destId="{2D65A91C-0414-4D10-A9B2-3DC6B0900AC1}" srcOrd="6" destOrd="0" presId="urn:microsoft.com/office/officeart/2008/layout/VerticalCurvedList"/>
    <dgm:cxn modelId="{F2AE4E48-91CE-48F5-B131-6331C03CCBB8}" type="presParOf" srcId="{2D65A91C-0414-4D10-A9B2-3DC6B0900AC1}" destId="{F063BD81-AAF5-4249-805B-A7203BA24C31}" srcOrd="0" destOrd="0" presId="urn:microsoft.com/office/officeart/2008/layout/VerticalCurvedList"/>
    <dgm:cxn modelId="{7AB1F00F-E8C2-4106-A6D0-2D806FD353CB}" type="presParOf" srcId="{EA3A020E-A72C-4E09-B94A-B4A52104409A}" destId="{E4F0918A-446A-43BD-A646-7AFB6ABEE910}" srcOrd="7" destOrd="0" presId="urn:microsoft.com/office/officeart/2008/layout/VerticalCurvedList"/>
    <dgm:cxn modelId="{09CEC58A-FCD5-4607-A193-33213CCB03AE}" type="presParOf" srcId="{EA3A020E-A72C-4E09-B94A-B4A52104409A}" destId="{15C63236-25F8-4D42-986E-23092C7EA3F2}" srcOrd="8" destOrd="0" presId="urn:microsoft.com/office/officeart/2008/layout/VerticalCurvedList"/>
    <dgm:cxn modelId="{EA284004-3CCB-4511-B795-3F4E6FF76A7C}" type="presParOf" srcId="{15C63236-25F8-4D42-986E-23092C7EA3F2}" destId="{5FF0BD40-6166-4324-B607-4B422A217551}" srcOrd="0" destOrd="0" presId="urn:microsoft.com/office/officeart/2008/layout/VerticalCurvedList"/>
    <dgm:cxn modelId="{9AF98B99-1F8A-43BB-96D6-6ED5784FE16C}" type="presParOf" srcId="{EA3A020E-A72C-4E09-B94A-B4A52104409A}" destId="{AA7EE17A-30A0-431F-A70E-1C8F4B3AC1C6}" srcOrd="9" destOrd="0" presId="urn:microsoft.com/office/officeart/2008/layout/VerticalCurvedList"/>
    <dgm:cxn modelId="{8ABAB1D0-F86E-46B0-B4EC-71B66BE0E2A8}" type="presParOf" srcId="{EA3A020E-A72C-4E09-B94A-B4A52104409A}" destId="{50D47809-E4C3-405C-9A47-4D72E199E626}" srcOrd="10" destOrd="0" presId="urn:microsoft.com/office/officeart/2008/layout/VerticalCurvedList"/>
    <dgm:cxn modelId="{8B42DE68-6199-451E-AEAD-26A511F6AEC2}" type="presParOf" srcId="{50D47809-E4C3-405C-9A47-4D72E199E626}" destId="{711CCF3B-D897-492F-8B8F-149024E22CE9}" srcOrd="0" destOrd="0" presId="urn:microsoft.com/office/officeart/2008/layout/VerticalCurvedList"/>
    <dgm:cxn modelId="{432CAE3A-9023-4593-B45C-42DF88BB71F4}" type="presParOf" srcId="{EA3A020E-A72C-4E09-B94A-B4A52104409A}" destId="{68C0E1F7-43C2-498F-A6B8-FC465E02CEEA}" srcOrd="11" destOrd="0" presId="urn:microsoft.com/office/officeart/2008/layout/VerticalCurvedList"/>
    <dgm:cxn modelId="{C8C7EDBB-6526-428A-B18A-EADB171E4C85}" type="presParOf" srcId="{EA3A020E-A72C-4E09-B94A-B4A52104409A}" destId="{2FBB7973-CB6C-4E55-91B8-87BA66D01564}" srcOrd="12" destOrd="0" presId="urn:microsoft.com/office/officeart/2008/layout/VerticalCurvedList"/>
    <dgm:cxn modelId="{A66E2BFD-FE07-4DE0-8EDC-D90306B9FE85}" type="presParOf" srcId="{2FBB7973-CB6C-4E55-91B8-87BA66D01564}" destId="{D9B2726F-876D-4A39-803E-DEBC1B43B2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46E3D8"/>
        </a:solidFill>
      </dgm:spPr>
      <dgm:t>
        <a:bodyPr/>
        <a:lstStyle/>
        <a:p>
          <a:r>
            <a:rPr lang="pl-PL" dirty="0"/>
            <a:t>USED TO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46E3D8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46E3D8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6E1D7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46E1D7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6E1D7"/>
        </a:solidFill>
      </dgm:spPr>
      <dgm:t>
        <a:bodyPr/>
        <a:lstStyle/>
        <a:p>
          <a:r>
            <a:rPr lang="pl-PL" dirty="0"/>
            <a:t>USED TO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46E1D7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6E1D7"/>
        </a:solidFill>
      </dgm:spPr>
      <dgm:t>
        <a:bodyPr/>
        <a:lstStyle/>
        <a:p>
          <a:r>
            <a:rPr lang="pl-PL"/>
            <a:t>CZASOWNIK W I FORMIE</a:t>
          </a:r>
          <a:endParaRPr lang="en-GB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4472C4"/>
        </a:solidFill>
      </dgm:spPr>
      <dgm:t>
        <a:bodyPr/>
        <a:lstStyle/>
        <a:p>
          <a:r>
            <a:rPr lang="pl-PL" dirty="0"/>
            <a:t>WOULD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4472C4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4472C4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/>
      <dgm:t>
        <a:bodyPr/>
        <a:lstStyle/>
        <a:p>
          <a:r>
            <a:rPr lang="pl-PL" dirty="0"/>
            <a:t>PAST SIMPLE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FFC607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FFC607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FFC607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FFC607"/>
        </a:solidFill>
      </dgm:spPr>
      <dgm:t>
        <a:bodyPr/>
        <a:lstStyle/>
        <a:p>
          <a:r>
            <a:rPr lang="pl-PL" dirty="0"/>
            <a:t>WAS/WERE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FFC607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FFC607"/>
        </a:solidFill>
      </dgm:spPr>
      <dgm:t>
        <a:bodyPr/>
        <a:lstStyle/>
        <a:p>
          <a:r>
            <a:rPr lang="pl-PL" dirty="0"/>
            <a:t>CZASOWNIK W Ii FORMIE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 custLinFactNeighborX="8996" custLinFactNeighborY="1988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8FCC3E"/>
        </a:solidFill>
      </dgm:spPr>
      <dgm:t>
        <a:bodyPr/>
        <a:lstStyle/>
        <a:p>
          <a:r>
            <a:rPr lang="pl-PL" dirty="0"/>
            <a:t>PAST CONTINUOUS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8FCC3E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8FCC3E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8FCC3E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8FCC3E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8FCC3E"/>
        </a:solidFill>
      </dgm:spPr>
      <dgm:t>
        <a:bodyPr/>
        <a:lstStyle/>
        <a:p>
          <a:r>
            <a:rPr lang="pl-PL" dirty="0"/>
            <a:t>WAS/WERE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8FCC3E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8FCC3E"/>
        </a:solidFill>
      </dgm:spPr>
      <dgm:t>
        <a:bodyPr/>
        <a:lstStyle/>
        <a:p>
          <a:r>
            <a:rPr lang="pl-PL" dirty="0"/>
            <a:t>CZASOWNIK Z „-ING”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3DF41B"/>
        </a:solidFill>
      </dgm:spPr>
      <dgm:t>
        <a:bodyPr/>
        <a:lstStyle/>
        <a:p>
          <a:r>
            <a:rPr lang="pl-PL" dirty="0"/>
            <a:t>PAST PERFECT (SIMPLE)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3DF41B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3DF41B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DF41B"/>
        </a:solidFill>
      </dgm:spPr>
      <dgm:t>
        <a:bodyPr/>
        <a:lstStyle/>
        <a:p>
          <a:r>
            <a:rPr lang="pl-PL" dirty="0"/>
            <a:t>PODMIOT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3DF41B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DF41B"/>
        </a:solidFill>
      </dgm:spPr>
      <dgm:t>
        <a:bodyPr/>
        <a:lstStyle/>
        <a:p>
          <a:r>
            <a:rPr lang="pl-PL" dirty="0"/>
            <a:t>HAD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3DF41B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DF41B"/>
        </a:solidFill>
      </dgm:spPr>
      <dgm:t>
        <a:bodyPr/>
        <a:lstStyle/>
        <a:p>
          <a:r>
            <a:rPr lang="pl-PL" dirty="0"/>
            <a:t>CZASOWNIK W III FORMIE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3FEB7F"/>
        </a:solidFill>
      </dgm:spPr>
      <dgm:t>
        <a:bodyPr/>
        <a:lstStyle/>
        <a:p>
          <a:r>
            <a:rPr lang="pl-PL" dirty="0"/>
            <a:t>PAST PERFECT CONTINUOUS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>
        <a:ln>
          <a:solidFill>
            <a:srgbClr val="3FEB7F"/>
          </a:solidFill>
        </a:ln>
      </dgm:spPr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>
        <a:ln>
          <a:solidFill>
            <a:srgbClr val="3FEB7F"/>
          </a:solidFill>
        </a:ln>
      </dgm:spPr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FEB7F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3FEB7F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FEB7F"/>
        </a:solidFill>
      </dgm:spPr>
      <dgm:t>
        <a:bodyPr/>
        <a:lstStyle/>
        <a:p>
          <a:r>
            <a:rPr lang="pl-PL"/>
            <a:t>WILL</a:t>
          </a:r>
          <a:endParaRPr lang="en-GB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3FEB7F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FEB7F"/>
        </a:solidFill>
      </dgm:spPr>
      <dgm:t>
        <a:bodyPr/>
        <a:lstStyle/>
        <a:p>
          <a:r>
            <a:rPr lang="pl-PL"/>
            <a:t>CZASOWNIK W I FORMIE</a:t>
          </a:r>
          <a:endParaRPr lang="en-GB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EE1ED-876E-44D8-B21C-922CC59D854D}">
      <dsp:nvSpPr>
        <dsp:cNvPr id="0" name=""/>
        <dsp:cNvSpPr/>
      </dsp:nvSpPr>
      <dsp:spPr>
        <a:xfrm>
          <a:off x="-6224303" y="-952206"/>
          <a:ext cx="7409100" cy="7409100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B7B10-10CC-42FB-A701-FAF64677522B}">
      <dsp:nvSpPr>
        <dsp:cNvPr id="0" name=""/>
        <dsp:cNvSpPr/>
      </dsp:nvSpPr>
      <dsp:spPr>
        <a:xfrm>
          <a:off x="441151" y="289876"/>
          <a:ext cx="5744547" cy="5795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PAST SIMPLE</a:t>
          </a:r>
          <a:endParaRPr lang="en-US" sz="3000" kern="1200" dirty="0"/>
        </a:p>
      </dsp:txBody>
      <dsp:txXfrm>
        <a:off x="441151" y="289876"/>
        <a:ext cx="5744547" cy="579533"/>
      </dsp:txXfrm>
    </dsp:sp>
    <dsp:sp modelId="{DCEAB02C-F359-4733-8EC8-2BBC3F0BB6C0}">
      <dsp:nvSpPr>
        <dsp:cNvPr id="0" name=""/>
        <dsp:cNvSpPr/>
      </dsp:nvSpPr>
      <dsp:spPr>
        <a:xfrm>
          <a:off x="78942" y="21743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5BBBAE-5125-482B-98F7-FBF7D983460D}">
      <dsp:nvSpPr>
        <dsp:cNvPr id="0" name=""/>
        <dsp:cNvSpPr/>
      </dsp:nvSpPr>
      <dsp:spPr>
        <a:xfrm>
          <a:off x="917857" y="1159067"/>
          <a:ext cx="5267841" cy="579533"/>
        </a:xfrm>
        <a:prstGeom prst="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PAST CONTINUOUS</a:t>
          </a:r>
          <a:endParaRPr lang="en-US" sz="3000" kern="1200" dirty="0"/>
        </a:p>
      </dsp:txBody>
      <dsp:txXfrm>
        <a:off x="917857" y="1159067"/>
        <a:ext cx="5267841" cy="579533"/>
      </dsp:txXfrm>
    </dsp:sp>
    <dsp:sp modelId="{D43C69CF-DEC9-44DF-B8FA-E8241279430C}">
      <dsp:nvSpPr>
        <dsp:cNvPr id="0" name=""/>
        <dsp:cNvSpPr/>
      </dsp:nvSpPr>
      <dsp:spPr>
        <a:xfrm>
          <a:off x="555648" y="108662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E7C079-18B0-4232-B620-D9A694FFB2EB}">
      <dsp:nvSpPr>
        <dsp:cNvPr id="0" name=""/>
        <dsp:cNvSpPr/>
      </dsp:nvSpPr>
      <dsp:spPr>
        <a:xfrm>
          <a:off x="1135842" y="2028257"/>
          <a:ext cx="5049856" cy="579533"/>
        </a:xfrm>
        <a:prstGeom prst="rect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PAST PERFECT (SIMPLE)</a:t>
          </a:r>
          <a:endParaRPr lang="en-US" sz="3000" kern="1200" dirty="0"/>
        </a:p>
      </dsp:txBody>
      <dsp:txXfrm>
        <a:off x="1135842" y="2028257"/>
        <a:ext cx="5049856" cy="579533"/>
      </dsp:txXfrm>
    </dsp:sp>
    <dsp:sp modelId="{F063BD81-AAF5-4249-805B-A7203BA24C31}">
      <dsp:nvSpPr>
        <dsp:cNvPr id="0" name=""/>
        <dsp:cNvSpPr/>
      </dsp:nvSpPr>
      <dsp:spPr>
        <a:xfrm>
          <a:off x="773634" y="195581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F0918A-446A-43BD-A646-7AFB6ABEE910}">
      <dsp:nvSpPr>
        <dsp:cNvPr id="0" name=""/>
        <dsp:cNvSpPr/>
      </dsp:nvSpPr>
      <dsp:spPr>
        <a:xfrm>
          <a:off x="1135842" y="2896897"/>
          <a:ext cx="5049856" cy="579533"/>
        </a:xfrm>
        <a:prstGeom prst="rect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PAST PERFECT CONTINUOUS</a:t>
          </a:r>
          <a:endParaRPr lang="en-US" sz="3000" kern="1200" dirty="0"/>
        </a:p>
      </dsp:txBody>
      <dsp:txXfrm>
        <a:off x="1135842" y="2896897"/>
        <a:ext cx="5049856" cy="579533"/>
      </dsp:txXfrm>
    </dsp:sp>
    <dsp:sp modelId="{5FF0BD40-6166-4324-B607-4B422A217551}">
      <dsp:nvSpPr>
        <dsp:cNvPr id="0" name=""/>
        <dsp:cNvSpPr/>
      </dsp:nvSpPr>
      <dsp:spPr>
        <a:xfrm>
          <a:off x="773634" y="282445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7EE17A-30A0-431F-A70E-1C8F4B3AC1C6}">
      <dsp:nvSpPr>
        <dsp:cNvPr id="0" name=""/>
        <dsp:cNvSpPr/>
      </dsp:nvSpPr>
      <dsp:spPr>
        <a:xfrm>
          <a:off x="917857" y="3766087"/>
          <a:ext cx="5267841" cy="579533"/>
        </a:xfrm>
        <a:prstGeom prst="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USED</a:t>
          </a:r>
          <a:r>
            <a:rPr lang="pl-PL" sz="3000" kern="1200" baseline="0" dirty="0"/>
            <a:t> TO</a:t>
          </a:r>
          <a:endParaRPr lang="en-US" sz="3000" kern="1200" dirty="0"/>
        </a:p>
      </dsp:txBody>
      <dsp:txXfrm>
        <a:off x="917857" y="3766087"/>
        <a:ext cx="5267841" cy="579533"/>
      </dsp:txXfrm>
    </dsp:sp>
    <dsp:sp modelId="{711CCF3B-D897-492F-8B8F-149024E22CE9}">
      <dsp:nvSpPr>
        <dsp:cNvPr id="0" name=""/>
        <dsp:cNvSpPr/>
      </dsp:nvSpPr>
      <dsp:spPr>
        <a:xfrm>
          <a:off x="555648" y="369364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C0E1F7-43C2-498F-A6B8-FC465E02CEEA}">
      <dsp:nvSpPr>
        <dsp:cNvPr id="0" name=""/>
        <dsp:cNvSpPr/>
      </dsp:nvSpPr>
      <dsp:spPr>
        <a:xfrm>
          <a:off x="441151" y="4635277"/>
          <a:ext cx="5744547" cy="57953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000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solidFill>
                <a:schemeClr val="bg1"/>
              </a:solidFill>
            </a:rPr>
            <a:t>WOULD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41151" y="4635277"/>
        <a:ext cx="5744547" cy="579533"/>
      </dsp:txXfrm>
    </dsp:sp>
    <dsp:sp modelId="{D9B2726F-876D-4A39-803E-DEBC1B43B2D4}">
      <dsp:nvSpPr>
        <dsp:cNvPr id="0" name=""/>
        <dsp:cNvSpPr/>
      </dsp:nvSpPr>
      <dsp:spPr>
        <a:xfrm>
          <a:off x="78942" y="4562835"/>
          <a:ext cx="724416" cy="724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46E3D8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solidFill>
          <a:srgbClr val="46E3D8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USED TO</a:t>
          </a:r>
          <a:endParaRPr lang="en-GB" sz="49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6E3D8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rgbClr val="46E1D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PODMIOT</a:t>
          </a:r>
          <a:endParaRPr lang="en-GB" sz="1500" kern="120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46E1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rgbClr val="46E1D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USED TO</a:t>
          </a:r>
          <a:endParaRPr lang="en-GB" sz="1500" kern="1200" dirty="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46E1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8335" y="71155"/>
          <a:ext cx="1422538" cy="1422538"/>
        </a:xfrm>
        <a:prstGeom prst="ellipse">
          <a:avLst/>
        </a:prstGeom>
        <a:solidFill>
          <a:srgbClr val="46E1D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CZASOWNIK W I FORMIE</a:t>
          </a:r>
          <a:endParaRPr lang="en-GB" sz="1500" kern="1200"/>
        </a:p>
      </dsp:txBody>
      <dsp:txXfrm>
        <a:off x="5166661" y="279481"/>
        <a:ext cx="1005886" cy="10058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4472C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solidFill>
          <a:srgbClr val="4472C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WOULD</a:t>
          </a:r>
          <a:endParaRPr lang="en-GB" sz="49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472C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FFC60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PAST SIMPLE</a:t>
          </a:r>
          <a:endParaRPr lang="en-GB" sz="49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rgbClr val="FFC60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PODMIOT</a:t>
          </a:r>
          <a:endParaRPr lang="en-GB" sz="1500" kern="120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FFC6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rgbClr val="FFC60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WAS/WERE</a:t>
          </a:r>
          <a:endParaRPr lang="en-GB" sz="1500" kern="1200" dirty="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FFC6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9408" y="99435"/>
          <a:ext cx="1422538" cy="1422538"/>
        </a:xfrm>
        <a:prstGeom prst="ellipse">
          <a:avLst/>
        </a:prstGeom>
        <a:solidFill>
          <a:srgbClr val="FFC607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CZASOWNIK W Ii FORMIE</a:t>
          </a:r>
          <a:endParaRPr lang="en-GB" sz="1500" kern="1200" dirty="0"/>
        </a:p>
      </dsp:txBody>
      <dsp:txXfrm>
        <a:off x="5167734" y="307761"/>
        <a:ext cx="1005886" cy="1005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8FCC3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solidFill>
          <a:srgbClr val="8FCC3E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PAST CONTINUOUS</a:t>
          </a:r>
          <a:endParaRPr lang="en-GB" sz="36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FCC3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rgbClr val="8FCC3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PODMIOT</a:t>
          </a:r>
          <a:endParaRPr lang="en-GB" sz="1500" kern="120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8FCC3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rgbClr val="8FCC3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WAS/WERE</a:t>
          </a:r>
          <a:endParaRPr lang="en-GB" sz="1500" kern="1200" dirty="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8FCC3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8335" y="71155"/>
          <a:ext cx="1422538" cy="1422538"/>
        </a:xfrm>
        <a:prstGeom prst="ellipse">
          <a:avLst/>
        </a:prstGeom>
        <a:solidFill>
          <a:srgbClr val="8FCC3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CZASOWNIK Z „-ING”</a:t>
          </a:r>
          <a:endParaRPr lang="en-GB" sz="1500" kern="1200" dirty="0"/>
        </a:p>
      </dsp:txBody>
      <dsp:txXfrm>
        <a:off x="5166661" y="279481"/>
        <a:ext cx="1005886" cy="1005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1671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3DF41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5979" y="506888"/>
          <a:ext cx="4837853" cy="953567"/>
        </a:xfrm>
        <a:prstGeom prst="rect">
          <a:avLst/>
        </a:prstGeom>
        <a:solidFill>
          <a:srgbClr val="3DF41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PAST PERFECT (SIMPLE)</a:t>
          </a:r>
          <a:endParaRPr lang="en-GB" sz="3200" kern="1200" dirty="0"/>
        </a:p>
      </dsp:txBody>
      <dsp:txXfrm>
        <a:off x="595979" y="506888"/>
        <a:ext cx="4837853" cy="953567"/>
      </dsp:txXfrm>
    </dsp:sp>
    <dsp:sp modelId="{BD6FBD27-546E-415D-8580-C5DC6163BA98}">
      <dsp:nvSpPr>
        <dsp:cNvPr id="0" name=""/>
        <dsp:cNvSpPr/>
      </dsp:nvSpPr>
      <dsp:spPr>
        <a:xfrm>
          <a:off x="0" y="387692"/>
          <a:ext cx="1191959" cy="1191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DF41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rgbClr val="3DF41B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PODMIOT</a:t>
          </a:r>
          <a:endParaRPr lang="en-GB" sz="1500" kern="1200" dirty="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3DF41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rgbClr val="3DF41B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HAD</a:t>
          </a:r>
          <a:endParaRPr lang="en-GB" sz="1500" kern="1200" dirty="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3DF41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8335" y="71155"/>
          <a:ext cx="1422538" cy="1422538"/>
        </a:xfrm>
        <a:prstGeom prst="ellipse">
          <a:avLst/>
        </a:prstGeom>
        <a:solidFill>
          <a:srgbClr val="3DF41B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CZASOWNIK W III FORMIE</a:t>
          </a:r>
          <a:endParaRPr lang="en-GB" sz="1500" kern="1200" dirty="0"/>
        </a:p>
      </dsp:txBody>
      <dsp:txXfrm>
        <a:off x="5166661" y="279481"/>
        <a:ext cx="1005886" cy="10058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rgbClr val="3FEB7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solidFill>
          <a:srgbClr val="3FEB7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PAST PERFECT CONTINUOUS</a:t>
          </a:r>
          <a:endParaRPr lang="en-GB" sz="28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FEB7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rgbClr val="3FEB7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PODMIOT</a:t>
          </a:r>
          <a:endParaRPr lang="en-GB" sz="1500" kern="120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3FEB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rgbClr val="3FEB7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WILL</a:t>
          </a:r>
          <a:endParaRPr lang="en-GB" sz="1500" kern="120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3FEB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8335" y="71155"/>
          <a:ext cx="1422538" cy="1422538"/>
        </a:xfrm>
        <a:prstGeom prst="ellipse">
          <a:avLst/>
        </a:prstGeom>
        <a:solidFill>
          <a:srgbClr val="3FEB7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CZASOWNIK W I FORMIE</a:t>
          </a:r>
          <a:endParaRPr lang="en-GB" sz="1500" kern="1200"/>
        </a:p>
      </dsp:txBody>
      <dsp:txXfrm>
        <a:off x="5166661" y="279481"/>
        <a:ext cx="1005886" cy="1005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410CC-883C-3E06-6044-9CCB3938D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C998F7-10C9-DC6C-FA4F-9DA923A65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CBAEE1-A48E-29D1-3BCA-187B7BE9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5BB4DE-8D3B-CE6F-FA2F-C52C8EE1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5B8460-4BD9-851E-E104-A99804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1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47C3A-A1BD-4DAC-3A2C-5F871D1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A31F07-2C82-6606-7DAE-5328DD86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0C0B98-27B7-D3C0-2A50-79B94CE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E0237F-9552-0DF3-775C-DAF33A3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9415F3-4F8A-1F66-446C-2931BA7B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D46B874-B19E-E252-7EC9-74EC46792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EF27821-B3D5-7EA8-9C8B-BA985BE41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850831-28C8-A41D-4ED1-8495BBC1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7BB596-A357-841B-4769-A2689E9A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3ED8BF-4230-2C42-900D-02E51E4B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5135-E7F5-4DD0-E153-ED380530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A31392-4BBA-5DAD-73A4-4475599E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595BAC-9851-9F0A-F828-CCA2F5FB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81DB02-48ED-6141-35AF-3BCC39C2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BC4763-6991-9A8B-F800-3FC49BE1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04AD4-1146-34D2-A653-1961013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0E0561-7BE4-101E-4670-0D797233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A75452-4A38-59F3-7607-38C29AC7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613767-E63F-6C9C-0B10-C3986B9E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F9DCF3-DE7E-6D55-B30D-339ECE84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51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04711-DB28-9C51-22B2-F5D75A88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45AE59-B62D-2417-D7B7-1C4D00D9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66B838-D5F9-DBC8-E4C9-AB08D3E6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079CEF-16EE-F908-4775-7D56D506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F8AF50-9579-C2A8-99E1-500350B0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2ED622-9DB3-E3E7-25FB-4706594F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0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8F200-5473-D96C-2D81-31ED1D9D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AFF9A2-48FE-4056-BC5E-FDD20E3F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31B3F6-63C8-136B-1EB4-524866E39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CCED00-50AB-60A5-AFFA-4A432832F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0E1E9E-F570-470D-FEB4-69B8E5D65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4C0017-520D-400A-8897-2202AAAA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07CF172-1520-4DBD-B321-BF3ECC06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53013E8-3781-B49A-63EB-BFC30BCA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44CABF-0834-0621-5D28-7D4742E2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FD6C2C-0540-F8DB-5F02-4A9E8FB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8B25A46-FCB8-C4DA-D581-AE6CF35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E3FAD92-BE88-4E20-D370-455DF3F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A7EB8B0-7F65-A050-B98A-4F841AB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BB887A4-3043-26F3-D0FE-002BE4D9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26742B-7F2E-6145-14BE-6278BAE1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59C62-8A6E-906C-A19F-B7D2AD49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8AD90A-2DFD-A521-BFA7-64C13571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97487F-6B25-06F1-F8AC-C8AE38BA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B681F3-B849-75E7-17D2-A6D37EE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D872C9-5F3C-785A-8F3E-61E26B4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A4C2E3-C26A-63A7-5DA0-5A71A157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E3F31B-19EC-4B13-D6B3-B0C00F79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1E7360B-AECB-84DE-D177-7CA97585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AB1513-3459-432C-8BFE-6022A62D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8F289C-82C5-2BFF-24B0-71F9577B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618E95-3548-D48F-1230-E6DD97C3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B33BE7-E3B9-E114-D0D1-8AE74EA1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3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5A1AC9-CDFF-E87A-459E-C97225CD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A8BD6A-869C-B2BA-0122-932CA288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85B25F-2B73-2349-AA8C-96004C7A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C97F-EFFF-40C8-9C96-F0453FF96A7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3340A4-60CE-E4CD-FB86-D7C4AFA7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A095C4-5722-7DB3-E900-23EB4B4C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8233-F2A4-4C64-91EA-1FBCFF9F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B67D1-B902-4263-B877-9CC2EEEB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2337979"/>
            <a:ext cx="9236026" cy="1316416"/>
          </a:xfrm>
        </p:spPr>
        <p:txBody>
          <a:bodyPr anchor="b"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CZASY PRZESZŁE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E21945-8739-4D4E-B6EB-EAD94F09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69E332-D8CB-478E-83FF-36B5058D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l-PL" sz="6000" dirty="0">
                <a:solidFill>
                  <a:schemeClr val="bg1"/>
                </a:solidFill>
              </a:rPr>
              <a:t>PAST – CZASY PRZESZŁE</a:t>
            </a:r>
            <a:endParaRPr lang="en-GB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71F2BB6-E0F7-42A5-97A7-71F50D9E7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85122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12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D118EE-07B6-D84E-4053-6E40B0DA9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202481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D4DBAE-F1B7-F4C9-0A7E-1B0A43A5C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217210"/>
              </p:ext>
            </p:extLst>
          </p:nvPr>
        </p:nvGraphicFramePr>
        <p:xfrm>
          <a:off x="5495826" y="180716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311B5AB0-C46A-5145-D30D-EE2091650436}"/>
              </a:ext>
            </a:extLst>
          </p:cNvPr>
          <p:cNvSpPr txBox="1"/>
          <p:nvPr/>
        </p:nvSpPr>
        <p:spPr>
          <a:xfrm>
            <a:off x="1425286" y="1970283"/>
            <a:ext cx="9341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• Czas </a:t>
            </a:r>
            <a:r>
              <a:rPr lang="pl-PL" b="1" dirty="0">
                <a:solidFill>
                  <a:srgbClr val="FFC607"/>
                </a:solidFill>
              </a:rPr>
              <a:t>Past Simple </a:t>
            </a:r>
            <a:r>
              <a:rPr lang="pl-PL" dirty="0"/>
              <a:t>jest czasem przeszłym dokonanym. Opisuje wydarzenia, które dokonały się w określonym czasie w przeszłości. Krótko mówiąc – informujemy, kiedy coś się stało. Używamy przy tym konkretnych określeń czasu, np. </a:t>
            </a:r>
            <a:r>
              <a:rPr lang="pl-PL" dirty="0" err="1"/>
              <a:t>yesterday</a:t>
            </a:r>
            <a:r>
              <a:rPr lang="pl-PL" dirty="0"/>
              <a:t>,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days</a:t>
            </a:r>
            <a:r>
              <a:rPr lang="pl-PL" dirty="0"/>
              <a:t> ago,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weeks</a:t>
            </a:r>
            <a:r>
              <a:rPr lang="pl-PL" dirty="0"/>
              <a:t> ago, itp. Czas wykonania czynności może być podany wprost w zdaniu lub może wynikać z kontekstu, w jakim zdanie zostało użyte. Nie jest przy tym istotny czas trwania czynności, skupiamy się na tym, że dana czynność, lub kilka kolejnych czynności, została wykonana. </a:t>
            </a:r>
          </a:p>
          <a:p>
            <a:endParaRPr lang="pl-PL" dirty="0"/>
          </a:p>
          <a:p>
            <a:r>
              <a:rPr lang="pl-PL" dirty="0"/>
              <a:t>• </a:t>
            </a:r>
            <a:r>
              <a:rPr lang="pl-PL" b="1" dirty="0">
                <a:solidFill>
                  <a:srgbClr val="FFC607"/>
                </a:solidFill>
              </a:rPr>
              <a:t>Past Simple </a:t>
            </a:r>
            <a:r>
              <a:rPr lang="pl-PL" dirty="0"/>
              <a:t>użyjemy także, mówiąc o naszych dawnych zwyczajach i nawykach, czyli stwierdzając fakty, które nie są już aktualne. Poniżej opiszemy i podamy przykłady użycia </a:t>
            </a:r>
            <a:r>
              <a:rPr lang="pl-PL" b="1" dirty="0">
                <a:solidFill>
                  <a:srgbClr val="FFC607"/>
                </a:solidFill>
              </a:rPr>
              <a:t>Past Simple </a:t>
            </a:r>
            <a:r>
              <a:rPr lang="pl-PL" dirty="0"/>
              <a:t>w konkretnych sytuacjach. </a:t>
            </a:r>
          </a:p>
          <a:p>
            <a:endParaRPr lang="pl-PL" dirty="0"/>
          </a:p>
          <a:p>
            <a:r>
              <a:rPr lang="en-GB" b="0" i="0" dirty="0">
                <a:solidFill>
                  <a:srgbClr val="313343"/>
                </a:solidFill>
                <a:effectLst/>
              </a:rPr>
              <a:t>I </a:t>
            </a:r>
            <a:r>
              <a:rPr lang="en-GB" b="1" i="0" dirty="0">
                <a:solidFill>
                  <a:srgbClr val="FFC607"/>
                </a:solidFill>
                <a:effectLst/>
              </a:rPr>
              <a:t>learnt</a:t>
            </a:r>
            <a:r>
              <a:rPr lang="en-GB" b="0" i="0" dirty="0">
                <a:solidFill>
                  <a:srgbClr val="313343"/>
                </a:solidFill>
                <a:effectLst/>
              </a:rPr>
              <a:t> German many years ago.</a:t>
            </a:r>
            <a:endParaRPr lang="pl-PL" b="0" i="0" dirty="0">
              <a:solidFill>
                <a:srgbClr val="313343"/>
              </a:solidFill>
              <a:effectLst/>
            </a:endParaRPr>
          </a:p>
          <a:p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Christopher Columbus </a:t>
            </a:r>
            <a:r>
              <a:rPr lang="en-GB" b="1" i="0" dirty="0">
                <a:solidFill>
                  <a:srgbClr val="FFC60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discovered</a:t>
            </a:r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</a:t>
            </a:r>
            <a:r>
              <a:rPr lang="pl-PL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</a:t>
            </a:r>
          </a:p>
          <a:p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b="1" i="0" dirty="0">
                <a:solidFill>
                  <a:srgbClr val="FFC60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your parent </a:t>
            </a:r>
            <a:r>
              <a:rPr lang="en-GB" b="1" i="0" dirty="0">
                <a:solidFill>
                  <a:srgbClr val="FFC60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New York?</a:t>
            </a:r>
          </a:p>
          <a:p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20CF8EB-D946-FC76-9702-CA23294FBB90}"/>
              </a:ext>
            </a:extLst>
          </p:cNvPr>
          <p:cNvSpPr/>
          <p:nvPr/>
        </p:nvSpPr>
        <p:spPr>
          <a:xfrm>
            <a:off x="966355" y="1745566"/>
            <a:ext cx="10338954" cy="4717579"/>
          </a:xfrm>
          <a:prstGeom prst="roundRect">
            <a:avLst/>
          </a:prstGeom>
          <a:noFill/>
          <a:ln>
            <a:solidFill>
              <a:srgbClr val="FFC6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8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73CD10-97EE-3D9A-EDFF-809431EC5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529989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B00713-52E5-0896-F669-61EC680B7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690732"/>
              </p:ext>
            </p:extLst>
          </p:nvPr>
        </p:nvGraphicFramePr>
        <p:xfrm>
          <a:off x="5495826" y="180716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341C44-030C-952F-08E6-E32814AAAA6F}"/>
              </a:ext>
            </a:extLst>
          </p:cNvPr>
          <p:cNvSpPr/>
          <p:nvPr/>
        </p:nvSpPr>
        <p:spPr>
          <a:xfrm>
            <a:off x="955964" y="2067791"/>
            <a:ext cx="10224654" cy="4609493"/>
          </a:xfrm>
          <a:prstGeom prst="roundRect">
            <a:avLst/>
          </a:prstGeom>
          <a:noFill/>
          <a:ln>
            <a:solidFill>
              <a:srgbClr val="8FC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880C43-D6B2-787C-F762-FF1F7A9DE335}"/>
              </a:ext>
            </a:extLst>
          </p:cNvPr>
          <p:cNvSpPr txBox="1"/>
          <p:nvPr/>
        </p:nvSpPr>
        <p:spPr>
          <a:xfrm>
            <a:off x="1579418" y="2369127"/>
            <a:ext cx="9185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• </a:t>
            </a:r>
            <a:r>
              <a:rPr lang="pl-PL" b="1" dirty="0">
                <a:solidFill>
                  <a:srgbClr val="8FCC3E"/>
                </a:solidFill>
              </a:rPr>
              <a:t>Past </a:t>
            </a:r>
            <a:r>
              <a:rPr lang="pl-PL" b="1" dirty="0" err="1">
                <a:solidFill>
                  <a:srgbClr val="8FCC3E"/>
                </a:solidFill>
              </a:rPr>
              <a:t>Continuous</a:t>
            </a:r>
            <a:r>
              <a:rPr lang="pl-PL" b="1" dirty="0">
                <a:solidFill>
                  <a:srgbClr val="8FCC3E"/>
                </a:solidFill>
              </a:rPr>
              <a:t> </a:t>
            </a:r>
            <a:r>
              <a:rPr lang="pl-PL" dirty="0"/>
              <a:t>jest czasem bardzo podobnym do </a:t>
            </a:r>
            <a:r>
              <a:rPr lang="pl-PL" dirty="0" err="1"/>
              <a:t>Present</a:t>
            </a:r>
            <a:r>
              <a:rPr lang="pl-PL" dirty="0"/>
              <a:t> </a:t>
            </a:r>
            <a:r>
              <a:rPr lang="pl-PL" dirty="0" err="1"/>
              <a:t>Continuous</a:t>
            </a:r>
            <a:r>
              <a:rPr lang="pl-PL" dirty="0"/>
              <a:t> z tym, że wyraża czynność trwającą określony czas w przeszłości. Różnica tkwi w czasowniku być (to be) - zamiast formy teraźniejszej używamy formy czasu przeszłego. </a:t>
            </a:r>
            <a:r>
              <a:rPr lang="pl-PL" b="1" dirty="0">
                <a:solidFill>
                  <a:srgbClr val="8FCC3E"/>
                </a:solidFill>
              </a:rPr>
              <a:t>Past </a:t>
            </a:r>
            <a:r>
              <a:rPr lang="pl-PL" b="1" dirty="0" err="1">
                <a:solidFill>
                  <a:srgbClr val="8FCC3E"/>
                </a:solidFill>
              </a:rPr>
              <a:t>Continuous</a:t>
            </a:r>
            <a:r>
              <a:rPr lang="pl-PL" b="1" dirty="0">
                <a:solidFill>
                  <a:srgbClr val="8FCC3E"/>
                </a:solidFill>
              </a:rPr>
              <a:t> </a:t>
            </a:r>
            <a:r>
              <a:rPr lang="pl-PL" dirty="0"/>
              <a:t>jest czasem niedokonanym</a:t>
            </a:r>
          </a:p>
          <a:p>
            <a:endParaRPr lang="pl-PL" dirty="0"/>
          </a:p>
          <a:p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 husband </a:t>
            </a:r>
            <a:r>
              <a:rPr lang="en-GB" b="1" i="0" dirty="0">
                <a:solidFill>
                  <a:srgbClr val="8DCB3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 snoring </a:t>
            </a:r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night.</a:t>
            </a:r>
            <a:endParaRPr lang="pl-PL" b="0" i="0" dirty="0">
              <a:solidFill>
                <a:srgbClr val="31334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b="1" i="0" dirty="0">
                <a:solidFill>
                  <a:srgbClr val="8DCB3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 reading </a:t>
            </a:r>
            <a:r>
              <a:rPr lang="en-GB" b="0" i="0" dirty="0">
                <a:solidFill>
                  <a:srgbClr val="3133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book yesterday at six.</a:t>
            </a:r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b="1" dirty="0">
                <a:solidFill>
                  <a:srgbClr val="8FCC3E"/>
                </a:solidFill>
              </a:rPr>
              <a:t>was</a:t>
            </a:r>
            <a:r>
              <a:rPr lang="pl-PL" dirty="0"/>
              <a:t> I </a:t>
            </a:r>
            <a:r>
              <a:rPr lang="pl-PL" b="1" dirty="0" err="1">
                <a:solidFill>
                  <a:srgbClr val="8DCB3E"/>
                </a:solidFill>
              </a:rPr>
              <a:t>thinking</a:t>
            </a:r>
            <a:r>
              <a:rPr lang="pl-PL" dirty="0"/>
              <a:t>?</a:t>
            </a:r>
            <a:endParaRPr lang="en-GB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A306C3A-E10F-84BB-04D6-DB41BAFEBA37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068291" y="3429000"/>
            <a:ext cx="27709" cy="3248284"/>
          </a:xfrm>
          <a:prstGeom prst="line">
            <a:avLst/>
          </a:prstGeom>
          <a:ln>
            <a:solidFill>
              <a:srgbClr val="8FC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7C49AB6-6039-F03A-4EA5-FE335A1CFDD1}"/>
              </a:ext>
            </a:extLst>
          </p:cNvPr>
          <p:cNvCxnSpPr/>
          <p:nvPr/>
        </p:nvCxnSpPr>
        <p:spPr>
          <a:xfrm>
            <a:off x="6096000" y="3429000"/>
            <a:ext cx="5084618" cy="0"/>
          </a:xfrm>
          <a:prstGeom prst="line">
            <a:avLst/>
          </a:prstGeom>
          <a:ln>
            <a:solidFill>
              <a:srgbClr val="8FC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4A50696-4B68-35A4-098A-1DD7CDF42113}"/>
              </a:ext>
            </a:extLst>
          </p:cNvPr>
          <p:cNvSpPr txBox="1"/>
          <p:nvPr/>
        </p:nvSpPr>
        <p:spPr>
          <a:xfrm>
            <a:off x="6217227" y="3377816"/>
            <a:ext cx="4426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Charakterystyczne określenia czasowe: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-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gdy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- </a:t>
            </a:r>
            <a:r>
              <a:rPr lang="en-GB" dirty="0" err="1"/>
              <a:t>kiedy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- </a:t>
            </a:r>
            <a:r>
              <a:rPr lang="en-GB" dirty="0" err="1"/>
              <a:t>wciąż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- </a:t>
            </a:r>
            <a:r>
              <a:rPr lang="en-GB" dirty="0" err="1"/>
              <a:t>kiedy</a:t>
            </a:r>
            <a:r>
              <a:rPr lang="en-GB" dirty="0"/>
              <a:t>,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gdy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day/ all morning/ all night, </a:t>
            </a:r>
            <a:r>
              <a:rPr lang="en-GB" dirty="0" err="1"/>
              <a:t>itd</a:t>
            </a:r>
            <a:r>
              <a:rPr lang="en-GB" dirty="0"/>
              <a:t>. - </a:t>
            </a:r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dzień</a:t>
            </a:r>
            <a:r>
              <a:rPr lang="en-GB" dirty="0"/>
              <a:t>/</a:t>
            </a:r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poranek</a:t>
            </a:r>
            <a:r>
              <a:rPr lang="en-GB" dirty="0"/>
              <a:t>/</a:t>
            </a:r>
            <a:r>
              <a:rPr lang="en-GB" dirty="0" err="1"/>
              <a:t>całą</a:t>
            </a:r>
            <a:r>
              <a:rPr lang="en-GB" dirty="0"/>
              <a:t> </a:t>
            </a:r>
            <a:r>
              <a:rPr lang="en-GB" dirty="0" err="1"/>
              <a:t>noc</a:t>
            </a:r>
            <a:r>
              <a:rPr lang="en-GB" dirty="0"/>
              <a:t>, </a:t>
            </a:r>
            <a:r>
              <a:rPr lang="en-GB" dirty="0" err="1"/>
              <a:t>itd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 (</a:t>
            </a:r>
            <a:r>
              <a:rPr lang="en-GB" dirty="0" err="1"/>
              <a:t>godzina</a:t>
            </a:r>
            <a:r>
              <a:rPr lang="en-GB" dirty="0"/>
              <a:t>) - o (</a:t>
            </a:r>
            <a:r>
              <a:rPr lang="en-GB" dirty="0" err="1"/>
              <a:t>podając</a:t>
            </a:r>
            <a:r>
              <a:rPr lang="en-GB" dirty="0"/>
              <a:t> </a:t>
            </a:r>
            <a:r>
              <a:rPr lang="en-GB" dirty="0" err="1"/>
              <a:t>godzinę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yesterday / last evening, </a:t>
            </a:r>
            <a:r>
              <a:rPr lang="en-GB" dirty="0" err="1"/>
              <a:t>itd</a:t>
            </a:r>
            <a:r>
              <a:rPr lang="en-GB" dirty="0"/>
              <a:t>. - </a:t>
            </a:r>
            <a:r>
              <a:rPr lang="en-GB" dirty="0" err="1"/>
              <a:t>wczoraj</a:t>
            </a:r>
            <a:r>
              <a:rPr lang="en-GB" dirty="0"/>
              <a:t>/</a:t>
            </a:r>
            <a:r>
              <a:rPr lang="en-GB" dirty="0" err="1"/>
              <a:t>wczoraj</a:t>
            </a:r>
            <a:r>
              <a:rPr lang="en-GB" dirty="0"/>
              <a:t> </a:t>
            </a:r>
            <a:r>
              <a:rPr lang="en-GB" dirty="0" err="1"/>
              <a:t>wieczorem</a:t>
            </a:r>
            <a:r>
              <a:rPr lang="en-GB" dirty="0"/>
              <a:t>, </a:t>
            </a:r>
            <a:r>
              <a:rPr lang="en-GB" dirty="0" err="1"/>
              <a:t>itd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the time - </a:t>
            </a:r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czas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40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E7906D-E705-ED85-8BFF-53D76D987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66032"/>
              </p:ext>
            </p:extLst>
          </p:nvPr>
        </p:nvGraphicFramePr>
        <p:xfrm>
          <a:off x="61992" y="7749"/>
          <a:ext cx="5433833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199F29-39BD-CEB8-2A17-9D850B144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804516"/>
              </p:ext>
            </p:extLst>
          </p:nvPr>
        </p:nvGraphicFramePr>
        <p:xfrm>
          <a:off x="5495826" y="180716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73C4E14-2F2B-74F6-D5A1-EC4837C4D071}"/>
              </a:ext>
            </a:extLst>
          </p:cNvPr>
          <p:cNvSpPr/>
          <p:nvPr/>
        </p:nvSpPr>
        <p:spPr>
          <a:xfrm>
            <a:off x="1101436" y="1975094"/>
            <a:ext cx="9331037" cy="4352970"/>
          </a:xfrm>
          <a:prstGeom prst="roundRect">
            <a:avLst/>
          </a:prstGeom>
          <a:noFill/>
          <a:ln>
            <a:solidFill>
              <a:srgbClr val="3DF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7D4B09C-3A2C-B8D0-7F1C-632414D33A6D}"/>
              </a:ext>
            </a:extLst>
          </p:cNvPr>
          <p:cNvSpPr txBox="1"/>
          <p:nvPr/>
        </p:nvSpPr>
        <p:spPr>
          <a:xfrm>
            <a:off x="1662545" y="2204622"/>
            <a:ext cx="815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Czas </a:t>
            </a:r>
            <a:r>
              <a:rPr lang="pl-PL" b="1" dirty="0">
                <a:solidFill>
                  <a:srgbClr val="3DF41B"/>
                </a:solidFill>
              </a:rPr>
              <a:t>Past Perfect </a:t>
            </a:r>
            <a:r>
              <a:rPr lang="pl-PL" dirty="0"/>
              <a:t>to czas przeszły dokonany, nazywa się go także czasem zaprzeszłym, gdyż opisuje czynność, która dokonała się zanim rozpoczęła się inna czynność przeszła.</a:t>
            </a:r>
          </a:p>
          <a:p>
            <a:endParaRPr lang="pl-PL" dirty="0"/>
          </a:p>
          <a:p>
            <a:r>
              <a:rPr lang="pl-PL" dirty="0"/>
              <a:t>Jim </a:t>
            </a:r>
            <a:r>
              <a:rPr lang="pl-PL" b="1" dirty="0" err="1">
                <a:solidFill>
                  <a:srgbClr val="3DF41B"/>
                </a:solidFill>
              </a:rPr>
              <a:t>had</a:t>
            </a:r>
            <a:r>
              <a:rPr lang="pl-PL" b="1" dirty="0">
                <a:solidFill>
                  <a:srgbClr val="3DF41B"/>
                </a:solidFill>
              </a:rPr>
              <a:t> </a:t>
            </a:r>
            <a:r>
              <a:rPr lang="pl-PL" b="1" dirty="0" err="1">
                <a:solidFill>
                  <a:srgbClr val="3DF41B"/>
                </a:solidFill>
              </a:rPr>
              <a:t>locked</a:t>
            </a:r>
            <a:r>
              <a:rPr lang="pl-PL" b="1" dirty="0">
                <a:solidFill>
                  <a:srgbClr val="3DF41B"/>
                </a:solidFill>
              </a:rPr>
              <a:t> </a:t>
            </a:r>
            <a:r>
              <a:rPr lang="pl-PL" dirty="0"/>
              <a:t>the </a:t>
            </a:r>
            <a:r>
              <a:rPr lang="pl-PL" dirty="0" err="1"/>
              <a:t>door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leaving</a:t>
            </a:r>
            <a:r>
              <a:rPr lang="pl-PL" dirty="0"/>
              <a:t>.</a:t>
            </a:r>
          </a:p>
          <a:p>
            <a:r>
              <a:rPr lang="pl-PL" dirty="0" err="1"/>
              <a:t>Whose</a:t>
            </a:r>
            <a:r>
              <a:rPr lang="pl-PL" dirty="0"/>
              <a:t> car </a:t>
            </a:r>
            <a:r>
              <a:rPr lang="pl-PL" b="1" dirty="0" err="1">
                <a:solidFill>
                  <a:srgbClr val="3DF41B"/>
                </a:solidFill>
              </a:rPr>
              <a:t>had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b="1" dirty="0" err="1">
                <a:solidFill>
                  <a:srgbClr val="3DF41B"/>
                </a:solidFill>
              </a:rPr>
              <a:t>used</a:t>
            </a:r>
            <a:r>
              <a:rPr lang="pl-PL" dirty="0"/>
              <a:t> by the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yours</a:t>
            </a:r>
            <a:r>
              <a:rPr lang="pl-PL" dirty="0"/>
              <a:t> was </a:t>
            </a:r>
            <a:r>
              <a:rPr lang="pl-PL" dirty="0" err="1"/>
              <a:t>fixed</a:t>
            </a:r>
            <a:r>
              <a:rPr lang="pl-PL" dirty="0"/>
              <a:t>.</a:t>
            </a:r>
          </a:p>
          <a:p>
            <a:r>
              <a:rPr lang="pl-PL" dirty="0"/>
              <a:t>He </a:t>
            </a:r>
            <a:r>
              <a:rPr lang="pl-PL" b="1" dirty="0" err="1">
                <a:solidFill>
                  <a:srgbClr val="3DF41B"/>
                </a:solidFill>
              </a:rPr>
              <a:t>hadn’t</a:t>
            </a:r>
            <a:r>
              <a:rPr lang="pl-PL" b="1" dirty="0">
                <a:solidFill>
                  <a:srgbClr val="3DF41B"/>
                </a:solidFill>
              </a:rPr>
              <a:t> </a:t>
            </a:r>
            <a:r>
              <a:rPr lang="pl-PL" b="1" dirty="0" err="1">
                <a:solidFill>
                  <a:srgbClr val="3DF41B"/>
                </a:solidFill>
              </a:rPr>
              <a:t>read</a:t>
            </a:r>
            <a:r>
              <a:rPr lang="pl-PL" b="1" dirty="0">
                <a:solidFill>
                  <a:srgbClr val="3DF41B"/>
                </a:solidFill>
              </a:rPr>
              <a:t> </a:t>
            </a:r>
            <a:r>
              <a:rPr lang="pl-PL" dirty="0"/>
              <a:t>the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he </a:t>
            </a:r>
            <a:r>
              <a:rPr lang="pl-PL" dirty="0" err="1"/>
              <a:t>signed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38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E7906D-E705-ED85-8BFF-53D76D987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494518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199F29-39BD-CEB8-2A17-9D850B144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785586"/>
              </p:ext>
            </p:extLst>
          </p:nvPr>
        </p:nvGraphicFramePr>
        <p:xfrm>
          <a:off x="5495826" y="180716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41FB685C-78CB-4B6E-3274-76AD6913D4CF}"/>
              </a:ext>
            </a:extLst>
          </p:cNvPr>
          <p:cNvSpPr/>
          <p:nvPr/>
        </p:nvSpPr>
        <p:spPr>
          <a:xfrm>
            <a:off x="1288473" y="2057400"/>
            <a:ext cx="9071263" cy="4281055"/>
          </a:xfrm>
          <a:prstGeom prst="roundRect">
            <a:avLst/>
          </a:prstGeom>
          <a:noFill/>
          <a:ln>
            <a:solidFill>
              <a:srgbClr val="3EE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A627A2B-155F-6C64-3825-A395511AE2DF}"/>
              </a:ext>
            </a:extLst>
          </p:cNvPr>
          <p:cNvSpPr txBox="1"/>
          <p:nvPr/>
        </p:nvSpPr>
        <p:spPr>
          <a:xfrm>
            <a:off x="1828800" y="2286928"/>
            <a:ext cx="8032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• Czasu </a:t>
            </a:r>
            <a:r>
              <a:rPr lang="pl-PL" b="1" dirty="0">
                <a:solidFill>
                  <a:srgbClr val="3EE97E"/>
                </a:solidFill>
              </a:rPr>
              <a:t>Past Perfect </a:t>
            </a:r>
            <a:r>
              <a:rPr lang="pl-PL" b="1" dirty="0" err="1">
                <a:solidFill>
                  <a:srgbClr val="3EE97E"/>
                </a:solidFill>
              </a:rPr>
              <a:t>Continuous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dirty="0"/>
              <a:t>używamy mówiąc o czynności ciągłej w przeszłości która zaczęła się zanim miała miejsce jakaś inna czynność przeszła</a:t>
            </a:r>
          </a:p>
          <a:p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b="1" dirty="0" err="1">
                <a:solidFill>
                  <a:srgbClr val="3EE97E"/>
                </a:solidFill>
              </a:rPr>
              <a:t>had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b="1" dirty="0" err="1">
                <a:solidFill>
                  <a:srgbClr val="3EE97E"/>
                </a:solidFill>
              </a:rPr>
              <a:t>been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b="1" dirty="0" err="1">
                <a:solidFill>
                  <a:srgbClr val="3EE97E"/>
                </a:solidFill>
              </a:rPr>
              <a:t>traveling</a:t>
            </a:r>
            <a:r>
              <a:rPr lang="pl-PL" dirty="0"/>
              <a:t> a lot by 1995.</a:t>
            </a:r>
          </a:p>
          <a:p>
            <a:r>
              <a:rPr lang="pl-PL" b="1" dirty="0" err="1">
                <a:solidFill>
                  <a:srgbClr val="3EE97E"/>
                </a:solidFill>
              </a:rPr>
              <a:t>Had</a:t>
            </a:r>
            <a:r>
              <a:rPr lang="pl-PL" dirty="0"/>
              <a:t> </a:t>
            </a:r>
            <a:r>
              <a:rPr lang="pl-PL" dirty="0" err="1"/>
              <a:t>Tina</a:t>
            </a:r>
            <a:r>
              <a:rPr lang="pl-PL" dirty="0"/>
              <a:t> </a:t>
            </a:r>
            <a:r>
              <a:rPr lang="pl-PL" b="1" dirty="0" err="1">
                <a:solidFill>
                  <a:srgbClr val="3EE97E"/>
                </a:solidFill>
              </a:rPr>
              <a:t>been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b="1" dirty="0" err="1">
                <a:solidFill>
                  <a:srgbClr val="3EE97E"/>
                </a:solidFill>
              </a:rPr>
              <a:t>looking</a:t>
            </a:r>
            <a:r>
              <a:rPr lang="pl-PL" dirty="0"/>
              <a:t> for a </a:t>
            </a:r>
            <a:r>
              <a:rPr lang="pl-PL" dirty="0" err="1"/>
              <a:t>job</a:t>
            </a:r>
            <a:r>
              <a:rPr lang="pl-PL" dirty="0"/>
              <a:t> for a </a:t>
            </a:r>
            <a:r>
              <a:rPr lang="pl-PL" dirty="0" err="1"/>
              <a:t>year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she</a:t>
            </a:r>
            <a:r>
              <a:rPr lang="pl-PL" dirty="0"/>
              <a:t> </a:t>
            </a:r>
            <a:r>
              <a:rPr lang="pl-PL" dirty="0" err="1"/>
              <a:t>finally</a:t>
            </a:r>
            <a:r>
              <a:rPr lang="pl-PL" dirty="0"/>
              <a:t> </a:t>
            </a:r>
            <a:r>
              <a:rPr lang="pl-PL" dirty="0" err="1"/>
              <a:t>found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r>
              <a:rPr lang="pl-PL" dirty="0"/>
              <a:t>The </a:t>
            </a:r>
            <a:r>
              <a:rPr lang="pl-PL" dirty="0" err="1"/>
              <a:t>children</a:t>
            </a:r>
            <a:r>
              <a:rPr lang="pl-PL" dirty="0"/>
              <a:t> </a:t>
            </a:r>
            <a:r>
              <a:rPr lang="pl-PL" b="1" dirty="0" err="1">
                <a:solidFill>
                  <a:srgbClr val="3EE97E"/>
                </a:solidFill>
              </a:rPr>
              <a:t>hadn’t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b="1" dirty="0" err="1">
                <a:solidFill>
                  <a:srgbClr val="3EE97E"/>
                </a:solidFill>
              </a:rPr>
              <a:t>been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b="1" dirty="0" err="1">
                <a:solidFill>
                  <a:srgbClr val="3EE97E"/>
                </a:solidFill>
              </a:rPr>
              <a:t>doing</a:t>
            </a:r>
            <a:r>
              <a:rPr lang="pl-PL" b="1" dirty="0">
                <a:solidFill>
                  <a:srgbClr val="3EE97E"/>
                </a:solidFill>
              </a:rPr>
              <a:t> </a:t>
            </a:r>
            <a:r>
              <a:rPr lang="pl-PL" dirty="0" err="1"/>
              <a:t>homework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I </a:t>
            </a:r>
            <a:r>
              <a:rPr lang="pl-PL" dirty="0" err="1"/>
              <a:t>told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off.</a:t>
            </a:r>
          </a:p>
        </p:txBody>
      </p:sp>
    </p:spTree>
    <p:extLst>
      <p:ext uri="{BB962C8B-B14F-4D97-AF65-F5344CB8AC3E}">
        <p14:creationId xmlns:p14="http://schemas.microsoft.com/office/powerpoint/2010/main" val="14951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E7906D-E705-ED85-8BFF-53D76D987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314505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D48E5E77-032B-87EB-6734-8CBD99CE7065}"/>
              </a:ext>
            </a:extLst>
          </p:cNvPr>
          <p:cNvSpPr/>
          <p:nvPr/>
        </p:nvSpPr>
        <p:spPr>
          <a:xfrm>
            <a:off x="1392382" y="1870364"/>
            <a:ext cx="8749145" cy="4322618"/>
          </a:xfrm>
          <a:prstGeom prst="roundRect">
            <a:avLst/>
          </a:prstGeom>
          <a:noFill/>
          <a:ln>
            <a:solidFill>
              <a:srgbClr val="46E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66CE22-744F-AC88-890F-2C7E2D6CC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308493"/>
              </p:ext>
            </p:extLst>
          </p:nvPr>
        </p:nvGraphicFramePr>
        <p:xfrm>
          <a:off x="5495826" y="180716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6709FE2-23BC-5AFA-B888-46F202CCAD9A}"/>
              </a:ext>
            </a:extLst>
          </p:cNvPr>
          <p:cNvSpPr txBox="1"/>
          <p:nvPr/>
        </p:nvSpPr>
        <p:spPr>
          <a:xfrm>
            <a:off x="1984664" y="2079110"/>
            <a:ext cx="7523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Stosujemy, gdy mówimy o czynnościach powtarzalnych i nawykach z przeszłości, które nie mają już miejsca. Konstrukcja </a:t>
            </a:r>
            <a:r>
              <a:rPr lang="pl-PL" b="1" dirty="0" err="1">
                <a:solidFill>
                  <a:srgbClr val="46E1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pl-PL" b="1" dirty="0">
                <a:solidFill>
                  <a:srgbClr val="46E1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może być stosowana w odniesieniu do stanów i czynności.</a:t>
            </a:r>
          </a:p>
          <a:p>
            <a:endParaRPr lang="pl-P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 sister </a:t>
            </a:r>
            <a:r>
              <a:rPr lang="en-GB" b="1" i="0" dirty="0">
                <a:solidFill>
                  <a:srgbClr val="46E1D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bite her fingernails but now she’s too old for that.</a:t>
            </a:r>
            <a:endParaRPr lang="pl-PL" b="0" i="0" dirty="0">
              <a:solidFill>
                <a:srgbClr val="2323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 you </a:t>
            </a:r>
            <a:r>
              <a:rPr lang="en-GB" b="1" i="0" dirty="0">
                <a:solidFill>
                  <a:srgbClr val="46E1D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to </a:t>
            </a:r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 computer when you were a child?</a:t>
            </a:r>
            <a:endParaRPr lang="pl-PL" b="0" i="0" dirty="0">
              <a:solidFill>
                <a:srgbClr val="2323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did you </a:t>
            </a:r>
            <a:r>
              <a:rPr lang="en-GB" b="1" i="0" dirty="0">
                <a:solidFill>
                  <a:srgbClr val="46E1D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to </a:t>
            </a:r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when you were 10 years old.</a:t>
            </a:r>
            <a:endParaRPr lang="pl-PL" b="0" i="0" dirty="0">
              <a:solidFill>
                <a:srgbClr val="2323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didn’t </a:t>
            </a:r>
            <a:r>
              <a:rPr lang="en-GB" b="1" i="0" dirty="0">
                <a:solidFill>
                  <a:srgbClr val="46E1D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GB" b="0" i="0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my homework regularly when I was at primary school.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E7906D-E705-ED85-8BFF-53D76D987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974701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1EFD43A-ECC8-12D8-85FB-C825CFB1D547}"/>
              </a:ext>
            </a:extLst>
          </p:cNvPr>
          <p:cNvSpPr/>
          <p:nvPr/>
        </p:nvSpPr>
        <p:spPr>
          <a:xfrm>
            <a:off x="1392382" y="1870364"/>
            <a:ext cx="8749145" cy="4322618"/>
          </a:xfrm>
          <a:prstGeom prst="roundRect">
            <a:avLst/>
          </a:prstGeom>
          <a:noFill/>
          <a:ln>
            <a:solidFill>
              <a:srgbClr val="447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8DC7A3B-BE81-62CF-6437-9CA72BAA38D6}"/>
              </a:ext>
            </a:extLst>
          </p:cNvPr>
          <p:cNvSpPr txBox="1"/>
          <p:nvPr/>
        </p:nvSpPr>
        <p:spPr>
          <a:xfrm>
            <a:off x="1792432" y="1870364"/>
            <a:ext cx="76581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•Trudno sobie wyobrazić skuteczną komunikację w języku angielskim bez używania czasownika modalnego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Pełni on mnóstwo niezwykle ważnych funkcji:</a:t>
            </a:r>
          </a:p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•za jego pomocą wyrażany jest tryb przypuszczający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wouldn’t</a:t>
            </a:r>
            <a:r>
              <a:rPr lang="pl-PL" sz="1700" b="1" i="0" dirty="0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  <a:r>
              <a:rPr lang="pl-PL" sz="1700" b="1" i="0" dirty="0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car.- Nie kupowałbym tego samochodu.</a:t>
            </a:r>
          </a:p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•jest niezbędny do tworzenia drugiego okresu warunkowego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won the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lottery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quit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my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.-Gdybym wygrał na loterii, rzuciłbym pracę.,</a:t>
            </a:r>
          </a:p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wykorzystujemy często doskładania uprzejmych propozycji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cup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coffee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?-Czy chciałbyś filiżankę kawy?,</a:t>
            </a:r>
          </a:p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•korzystamy z niego w mowie zależnej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“I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famous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!” –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John. 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richand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famous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.-“Pewnego dnia będę bogaty i sławny.”, powiedział John. John powiedział, że pewnego dnia będzie bogaty i sławny.),</a:t>
            </a:r>
          </a:p>
          <a:p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•za pomocą czasownika modalnego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możemy wyrazić powtarzalne czynności w przeszłości </a:t>
            </a:r>
            <a:b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Mary </a:t>
            </a:r>
            <a:r>
              <a:rPr lang="pl-PL" sz="1700" b="1" i="0" dirty="0" err="1">
                <a:solidFill>
                  <a:srgbClr val="4472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she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7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retired</a:t>
            </a:r>
            <a:r>
              <a:rPr lang="pl-PL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.-Mary miała w zwyczaju zostawać w pracy dłużej każdego dnia, dopóki nie przeszła na emeryturę.)</a:t>
            </a:r>
            <a:endParaRPr lang="en-GB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619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875278E42D914CAC3487C62B6E2C0A" ma:contentTypeVersion="10" ma:contentTypeDescription="Utwórz nowy dokument." ma:contentTypeScope="" ma:versionID="0f0b8ab4064008cc68cbd5b6007c37b9">
  <xsd:schema xmlns:xsd="http://www.w3.org/2001/XMLSchema" xmlns:xs="http://www.w3.org/2001/XMLSchema" xmlns:p="http://schemas.microsoft.com/office/2006/metadata/properties" xmlns:ns2="98dd71be-5f49-4121-85bc-0263516da44f" targetNamespace="http://schemas.microsoft.com/office/2006/metadata/properties" ma:root="true" ma:fieldsID="2a83869873bb1dbe4a63f71e73edd347" ns2:_="">
    <xsd:import namespace="98dd71be-5f49-4121-85bc-0263516da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d71be-5f49-4121-85bc-0263516d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E14204-BAF5-4578-A614-B2285677BAB3}"/>
</file>

<file path=customXml/itemProps2.xml><?xml version="1.0" encoding="utf-8"?>
<ds:datastoreItem xmlns:ds="http://schemas.openxmlformats.org/officeDocument/2006/customXml" ds:itemID="{9565CCFE-6966-4100-8D1B-8297E8925354}"/>
</file>

<file path=customXml/itemProps3.xml><?xml version="1.0" encoding="utf-8"?>
<ds:datastoreItem xmlns:ds="http://schemas.openxmlformats.org/officeDocument/2006/customXml" ds:itemID="{0B02AE23-CF2B-4136-AFB8-6B5CAEFB0858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763</Words>
  <Application>Microsoft Office PowerPoint</Application>
  <PresentationFormat>Panoramiczny</PresentationFormat>
  <Paragraphs>72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CZASY PRZESZŁE</vt:lpstr>
      <vt:lpstr>PAST – CZASY PRZESZŁE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CZASY PRZESZŁE</dc:title>
  <dc:creator>Jan Kozłowski</dc:creator>
  <cp:lastModifiedBy>Jan Kozłowski</cp:lastModifiedBy>
  <cp:revision>2</cp:revision>
  <dcterms:created xsi:type="dcterms:W3CDTF">2022-05-11T18:46:50Z</dcterms:created>
  <dcterms:modified xsi:type="dcterms:W3CDTF">2022-05-11T20:10:05Z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0x010100C3875278E42D914CAC3487C62B6E2C0A</vt:lpwstr>
  </property>
</Properties>
</file>