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data16.xml" ContentType="application/vnd.openxmlformats-officedocument.drawingml.diagramData+xml"/>
  <Override PartName="/ppt/diagrams/data15.xml" ContentType="application/vnd.openxmlformats-officedocument.drawingml.diagramData+xml"/>
  <Override PartName="/ppt/diagrams/data8.xml" ContentType="application/vnd.openxmlformats-officedocument.drawingml.diagramData+xml"/>
  <Override PartName="/ppt/diagrams/data14.xml" ContentType="application/vnd.openxmlformats-officedocument.drawingml.diagramData+xml"/>
  <Override PartName="/ppt/diagrams/data4.xml" ContentType="application/vnd.openxmlformats-officedocument.drawingml.diagramData+xml"/>
  <Override PartName="/ppt/diagrams/data13.xml" ContentType="application/vnd.openxmlformats-officedocument.drawingml.diagramData+xml"/>
  <Override PartName="/ppt/diagrams/data12.xml" ContentType="application/vnd.openxmlformats-officedocument.drawingml.diagramData+xml"/>
  <Override PartName="/ppt/diagrams/data11.xml" ContentType="application/vnd.openxmlformats-officedocument.drawingml.diagramData+xml"/>
  <Override PartName="/ppt/presentation.xml" ContentType="application/vnd.openxmlformats-officedocument.presentationml.presentation.main+xml"/>
  <Override PartName="/ppt/diagrams/data9.xml" ContentType="application/vnd.openxmlformats-officedocument.drawingml.diagramData+xml"/>
  <Override PartName="/ppt/diagrams/data5.xml" ContentType="application/vnd.openxmlformats-officedocument.drawingml.diagramData+xml"/>
  <Override PartName="/ppt/diagrams/data10.xml" ContentType="application/vnd.openxmlformats-officedocument.drawingml.diagramData+xml"/>
  <Override PartName="/ppt/diagrams/data1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7.xml" ContentType="application/vnd.openxmlformats-officedocument.drawingml.diagramData+xml"/>
  <Override PartName="/ppt/diagrams/data17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diagrams/drawing1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4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layout16.xml" ContentType="application/vnd.openxmlformats-officedocument.drawingml.diagramLayout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colors8.xml" ContentType="application/vnd.openxmlformats-officedocument.drawingml.diagramColors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quickStyle8.xml" ContentType="application/vnd.openxmlformats-officedocument.drawingml.diagramStyle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layout8.xml" ContentType="application/vnd.openxmlformats-officedocument.drawingml.diagramLayout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rawing7.xml" ContentType="application/vnd.ms-office.drawingml.diagramDrawing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colors7.xml" ContentType="application/vnd.openxmlformats-officedocument.drawingml.diagramColors+xml"/>
  <Override PartName="/ppt/diagrams/quickStyle7.xml" ContentType="application/vnd.openxmlformats-officedocument.drawingml.diagramStyle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layout7.xml" ContentType="application/vnd.openxmlformats-officedocument.drawingml.diagramLayout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colors9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9.xml" ContentType="application/vnd.openxmlformats-officedocument.drawingml.diagramStyle+xml"/>
  <Override PartName="/ppt/diagrams/layout6.xml" ContentType="application/vnd.openxmlformats-officedocument.drawingml.diagramLayout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9.xml" ContentType="application/vnd.ms-office.drawingml.diagramDrawing+xml"/>
  <Override PartName="/ppt/diagrams/layout9.xml" ContentType="application/vnd.openxmlformats-officedocument.drawingml.diagramLayout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rawing8.xml" ContentType="application/vnd.ms-office.drawingml.diagramDrawing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5B9DDB"/>
        </a:solidFill>
      </dgm:spPr>
      <dgm:t>
        <a:bodyPr/>
        <a:lstStyle/>
        <a:p>
          <a:r>
            <a:rPr lang="pl-PL" dirty="0"/>
            <a:t>KIEDY KORZYSTAMY Z MOWY ZALEŻNEJ?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/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 custScaleX="98452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Czasownik (</a:t>
          </a:r>
          <a:r>
            <a:rPr lang="pl-PL" dirty="0" err="1"/>
            <a:t>advise</a:t>
          </a:r>
          <a:r>
            <a:rPr lang="pl-PL" dirty="0"/>
            <a:t>, </a:t>
          </a:r>
          <a:r>
            <a:rPr lang="pl-PL" dirty="0" err="1"/>
            <a:t>agree,ask</a:t>
          </a:r>
          <a:r>
            <a:rPr lang="pl-PL" dirty="0"/>
            <a:t>, </a:t>
          </a:r>
          <a:r>
            <a:rPr lang="pl-PL" dirty="0" err="1"/>
            <a:t>demand</a:t>
          </a:r>
          <a:r>
            <a:rPr lang="pl-PL" dirty="0"/>
            <a:t>…)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(</a:t>
          </a:r>
          <a:r>
            <a:rPr lang="pl-PL" dirty="0" err="1"/>
            <a:t>that</a:t>
          </a:r>
          <a:r>
            <a:rPr lang="pl-PL" dirty="0"/>
            <a:t>) </a:t>
          </a:r>
          <a:r>
            <a:rPr lang="pl-PL" dirty="0" err="1"/>
            <a:t>sb</a:t>
          </a:r>
          <a:r>
            <a:rPr lang="pl-PL" dirty="0"/>
            <a:t> (</a:t>
          </a:r>
          <a:r>
            <a:rPr lang="pl-PL" dirty="0" err="1"/>
            <a:t>should</a:t>
          </a:r>
          <a:r>
            <a:rPr lang="pl-PL" dirty="0"/>
            <a:t>) do </a:t>
          </a:r>
          <a:r>
            <a:rPr lang="pl-PL" dirty="0" err="1"/>
            <a:t>smth</a:t>
          </a:r>
          <a:endParaRPr lang="en-GB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2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1" custScaleX="148000" custScaleY="106608"/>
      <dgm:spPr>
        <a:prstGeom prst="mathPlus">
          <a:avLst/>
        </a:prstGeom>
      </dgm:spPr>
    </dgm:pt>
    <dgm:pt modelId="{52918B2C-D1E3-4F3D-80E2-3AE4A112C1A0}" type="pres">
      <dgm:prSet presAssocID="{7FC8343E-3712-4708-833B-4D36DE1C4A40}" presName="connectorText" presStyleLbl="sibTrans2D1" presStyleIdx="0" presStyleCnt="1"/>
      <dgm:spPr/>
    </dgm:pt>
    <dgm:pt modelId="{B8658C45-0647-4BEC-B456-C39118677564}" type="pres">
      <dgm:prSet presAssocID="{6F3E7B55-2268-4067-8F8D-419AADED6F8C}" presName="node" presStyleLbl="node1" presStyleIdx="1" presStyleCnt="2">
        <dgm:presLayoutVars>
          <dgm:bulletEnabled val="1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czasownik (</a:t>
          </a:r>
          <a:r>
            <a:rPr lang="pl-PL" dirty="0" err="1"/>
            <a:t>agree</a:t>
          </a:r>
          <a:r>
            <a:rPr lang="pl-PL" dirty="0"/>
            <a:t>, </a:t>
          </a:r>
          <a:r>
            <a:rPr lang="pl-PL" dirty="0" err="1"/>
            <a:t>ask</a:t>
          </a:r>
          <a:r>
            <a:rPr lang="pl-PL" dirty="0"/>
            <a:t>, </a:t>
          </a:r>
          <a:r>
            <a:rPr lang="pl-PL" dirty="0" err="1"/>
            <a:t>claim</a:t>
          </a:r>
          <a:r>
            <a:rPr lang="pl-PL" dirty="0"/>
            <a:t>, </a:t>
          </a:r>
          <a:r>
            <a:rPr lang="pl-PL" dirty="0" err="1"/>
            <a:t>offer</a:t>
          </a:r>
          <a:r>
            <a:rPr lang="pl-PL" dirty="0"/>
            <a:t>, </a:t>
          </a:r>
          <a:r>
            <a:rPr lang="pl-PL" dirty="0" err="1"/>
            <a:t>threaten</a:t>
          </a:r>
          <a:r>
            <a:rPr lang="pl-PL" dirty="0"/>
            <a:t>…)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Bezokolicznik z „to”</a:t>
          </a:r>
          <a:endParaRPr lang="en-GB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2" custLinFactNeighborX="-173" custLinFactNeighborY="-5696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1" custScaleX="148000" custScaleY="106608"/>
      <dgm:spPr>
        <a:prstGeom prst="mathPlus">
          <a:avLst/>
        </a:prstGeom>
      </dgm:spPr>
    </dgm:pt>
    <dgm:pt modelId="{52918B2C-D1E3-4F3D-80E2-3AE4A112C1A0}" type="pres">
      <dgm:prSet presAssocID="{7FC8343E-3712-4708-833B-4D36DE1C4A40}" presName="connectorText" presStyleLbl="sibTrans2D1" presStyleIdx="0" presStyleCnt="1"/>
      <dgm:spPr/>
    </dgm:pt>
    <dgm:pt modelId="{B8658C45-0647-4BEC-B456-C39118677564}" type="pres">
      <dgm:prSet presAssocID="{6F3E7B55-2268-4067-8F8D-419AADED6F8C}" presName="node" presStyleLbl="node1" presStyleIdx="1" presStyleCnt="2">
        <dgm:presLayoutVars>
          <dgm:bulletEnabled val="1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Czasownik (</a:t>
          </a:r>
          <a:r>
            <a:rPr lang="pl-PL" dirty="0" err="1"/>
            <a:t>beg</a:t>
          </a:r>
          <a:r>
            <a:rPr lang="pl-PL" dirty="0"/>
            <a:t>, </a:t>
          </a:r>
          <a:r>
            <a:rPr lang="pl-PL" dirty="0" err="1"/>
            <a:t>convince</a:t>
          </a:r>
          <a:r>
            <a:rPr lang="pl-PL" dirty="0"/>
            <a:t>, </a:t>
          </a:r>
          <a:r>
            <a:rPr lang="pl-PL" dirty="0" err="1"/>
            <a:t>forbid</a:t>
          </a:r>
          <a:r>
            <a:rPr lang="pl-PL" dirty="0"/>
            <a:t>, </a:t>
          </a:r>
          <a:r>
            <a:rPr lang="pl-PL" dirty="0" err="1"/>
            <a:t>urge</a:t>
          </a:r>
          <a:r>
            <a:rPr lang="pl-PL" dirty="0"/>
            <a:t>, </a:t>
          </a:r>
          <a:r>
            <a:rPr lang="pl-PL" dirty="0" err="1"/>
            <a:t>warn</a:t>
          </a:r>
          <a:r>
            <a:rPr lang="pl-PL" dirty="0"/>
            <a:t>…)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Zaimek w formie dopełnienia</a:t>
          </a:r>
          <a:endParaRPr lang="en-GB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71D68916-0358-44F2-9A8F-57D68D49000E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Bezokolicznik z „to”</a:t>
          </a:r>
          <a:endParaRPr lang="en-GB" dirty="0"/>
        </a:p>
      </dgm:t>
    </dgm:pt>
    <dgm:pt modelId="{19150941-5933-4CE2-8415-3AC935BE6DCB}" type="parTrans" cxnId="{45492562-342E-40A6-B17A-6D91DF56FFCF}">
      <dgm:prSet/>
      <dgm:spPr/>
      <dgm:t>
        <a:bodyPr/>
        <a:lstStyle/>
        <a:p>
          <a:endParaRPr lang="en-GB"/>
        </a:p>
      </dgm:t>
    </dgm:pt>
    <dgm:pt modelId="{98908D17-83FF-46BB-A763-8A23EA534597}" type="sibTrans" cxnId="{45492562-342E-40A6-B17A-6D91DF56FFCF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3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2" custScaleX="148000" custScaleY="106608"/>
      <dgm:spPr>
        <a:prstGeom prst="mathPlus">
          <a:avLst/>
        </a:prstGeom>
      </dgm:spPr>
    </dgm:pt>
    <dgm:pt modelId="{52918B2C-D1E3-4F3D-80E2-3AE4A112C1A0}" type="pres">
      <dgm:prSet presAssocID="{7FC8343E-3712-4708-833B-4D36DE1C4A40}" presName="connectorText" presStyleLbl="sibTrans2D1" presStyleIdx="0" presStyleCnt="2"/>
      <dgm:spPr/>
    </dgm:pt>
    <dgm:pt modelId="{B8658C45-0647-4BEC-B456-C39118677564}" type="pres">
      <dgm:prSet presAssocID="{6F3E7B55-2268-4067-8F8D-419AADED6F8C}" presName="node" presStyleLbl="node1" presStyleIdx="1" presStyleCnt="3">
        <dgm:presLayoutVars>
          <dgm:bulletEnabled val="1"/>
        </dgm:presLayoutVars>
      </dgm:prSet>
      <dgm:spPr/>
    </dgm:pt>
    <dgm:pt modelId="{290DE3F7-67D0-4401-B882-573DA91DF2F0}" type="pres">
      <dgm:prSet presAssocID="{C56C6C64-5923-4177-8554-4E21A547833A}" presName="sibTrans" presStyleLbl="sibTrans2D1" presStyleIdx="1" presStyleCnt="2"/>
      <dgm:spPr/>
    </dgm:pt>
    <dgm:pt modelId="{58BD7111-0A33-4229-B908-DA8D388CBDEF}" type="pres">
      <dgm:prSet presAssocID="{C56C6C64-5923-4177-8554-4E21A547833A}" presName="connectorText" presStyleLbl="sibTrans2D1" presStyleIdx="1" presStyleCnt="2"/>
      <dgm:spPr/>
    </dgm:pt>
    <dgm:pt modelId="{E1F2250B-7B9C-43BD-9A5B-E824CA5190B3}" type="pres">
      <dgm:prSet presAssocID="{71D68916-0358-44F2-9A8F-57D68D49000E}" presName="node" presStyleLbl="node1" presStyleIdx="2" presStyleCnt="3">
        <dgm:presLayoutVars>
          <dgm:bulletEnabled val="1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45492562-342E-40A6-B17A-6D91DF56FFCF}" srcId="{5BC871AC-9E40-4BFB-966F-9A74C0CE80A4}" destId="{71D68916-0358-44F2-9A8F-57D68D49000E}" srcOrd="2" destOrd="0" parTransId="{19150941-5933-4CE2-8415-3AC935BE6DCB}" sibTransId="{98908D17-83FF-46BB-A763-8A23EA534597}"/>
    <dgm:cxn modelId="{974BE94B-4265-4649-9B23-84FC2498FD48}" type="presOf" srcId="{C56C6C64-5923-4177-8554-4E21A547833A}" destId="{290DE3F7-67D0-4401-B882-573DA91DF2F0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F8CFB6DC-90FC-41C4-8C32-FF954A7EB2A4}" type="presOf" srcId="{71D68916-0358-44F2-9A8F-57D68D49000E}" destId="{E1F2250B-7B9C-43BD-9A5B-E824CA5190B3}" srcOrd="0" destOrd="0" presId="urn:microsoft.com/office/officeart/2005/8/layout/process1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4FF382E7-28E4-4873-9322-1362EE02EB57}" type="presOf" srcId="{C56C6C64-5923-4177-8554-4E21A547833A}" destId="{58BD7111-0A33-4229-B908-DA8D388CBDEF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  <dgm:cxn modelId="{EA54FD6F-A0C1-4B85-BCA8-B08F3FE4D7E3}" type="presParOf" srcId="{C33DD923-DA7D-47F0-BE76-AB27772F8C95}" destId="{290DE3F7-67D0-4401-B882-573DA91DF2F0}" srcOrd="3" destOrd="0" presId="urn:microsoft.com/office/officeart/2005/8/layout/process1"/>
    <dgm:cxn modelId="{79608E0C-3136-45B9-8217-559B2C54AE47}" type="presParOf" srcId="{290DE3F7-67D0-4401-B882-573DA91DF2F0}" destId="{58BD7111-0A33-4229-B908-DA8D388CBDEF}" srcOrd="0" destOrd="0" presId="urn:microsoft.com/office/officeart/2005/8/layout/process1"/>
    <dgm:cxn modelId="{FB566618-4478-451C-89AD-62DE8395B00B}" type="presParOf" srcId="{C33DD923-DA7D-47F0-BE76-AB27772F8C95}" destId="{E1F2250B-7B9C-43BD-9A5B-E824CA5190B3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czasownik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czasownik z „-</a:t>
          </a:r>
          <a:r>
            <a:rPr lang="pl-PL" dirty="0" err="1"/>
            <a:t>ing</a:t>
          </a:r>
          <a:r>
            <a:rPr lang="pl-PL" dirty="0"/>
            <a:t>”</a:t>
          </a:r>
          <a:endParaRPr lang="en-GB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2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1" custScaleX="148000" custScaleY="106608"/>
      <dgm:spPr>
        <a:prstGeom prst="mathPlus">
          <a:avLst/>
        </a:prstGeom>
      </dgm:spPr>
    </dgm:pt>
    <dgm:pt modelId="{52918B2C-D1E3-4F3D-80E2-3AE4A112C1A0}" type="pres">
      <dgm:prSet presAssocID="{7FC8343E-3712-4708-833B-4D36DE1C4A40}" presName="connectorText" presStyleLbl="sibTrans2D1" presStyleIdx="0" presStyleCnt="1"/>
      <dgm:spPr/>
    </dgm:pt>
    <dgm:pt modelId="{B8658C45-0647-4BEC-B456-C39118677564}" type="pres">
      <dgm:prSet presAssocID="{6F3E7B55-2268-4067-8F8D-419AADED6F8C}" presName="node" presStyleLbl="node1" presStyleIdx="1" presStyleCnt="2">
        <dgm:presLayoutVars>
          <dgm:bulletEnabled val="1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czasownik ( </a:t>
          </a:r>
          <a:r>
            <a:rPr lang="pl-PL" dirty="0" err="1"/>
            <a:t>insist</a:t>
          </a:r>
          <a:r>
            <a:rPr lang="pl-PL" dirty="0"/>
            <a:t> on, </a:t>
          </a:r>
          <a:r>
            <a:rPr lang="pl-PL" dirty="0" err="1"/>
            <a:t>thank</a:t>
          </a:r>
          <a:r>
            <a:rPr lang="pl-PL" dirty="0"/>
            <a:t> for, </a:t>
          </a:r>
          <a:r>
            <a:rPr lang="pl-PL" dirty="0" err="1"/>
            <a:t>blame</a:t>
          </a:r>
          <a:r>
            <a:rPr lang="pl-PL" dirty="0"/>
            <a:t>, </a:t>
          </a:r>
          <a:r>
            <a:rPr lang="pl-PL" dirty="0" err="1"/>
            <a:t>forgive</a:t>
          </a:r>
          <a:r>
            <a:rPr lang="pl-PL" dirty="0"/>
            <a:t>….)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71D68916-0358-44F2-9A8F-57D68D49000E}">
      <dgm:prSet phldrT="[Tekst]" custT="1"/>
      <dgm:spPr>
        <a:solidFill>
          <a:srgbClr val="5A9BD9"/>
        </a:solidFill>
      </dgm:spPr>
      <dgm:t>
        <a:bodyPr/>
        <a:lstStyle/>
        <a:p>
          <a:r>
            <a:rPr lang="pl-PL" sz="1600" dirty="0"/>
            <a:t>przyimek</a:t>
          </a:r>
          <a:endParaRPr lang="en-GB" sz="1600" dirty="0"/>
        </a:p>
      </dgm:t>
    </dgm:pt>
    <dgm:pt modelId="{19150941-5933-4CE2-8415-3AC935BE6DCB}" type="parTrans" cxnId="{45492562-342E-40A6-B17A-6D91DF56FFCF}">
      <dgm:prSet/>
      <dgm:spPr/>
      <dgm:t>
        <a:bodyPr/>
        <a:lstStyle/>
        <a:p>
          <a:endParaRPr lang="en-GB"/>
        </a:p>
      </dgm:t>
    </dgm:pt>
    <dgm:pt modelId="{98908D17-83FF-46BB-A763-8A23EA534597}" type="sibTrans" cxnId="{45492562-342E-40A6-B17A-6D91DF56FFCF}">
      <dgm:prSet/>
      <dgm:spPr/>
      <dgm:t>
        <a:bodyPr/>
        <a:lstStyle/>
        <a:p>
          <a:endParaRPr lang="en-GB"/>
        </a:p>
      </dgm:t>
    </dgm:pt>
    <dgm:pt modelId="{3F572643-E0C9-49D8-8963-B0C04DBA9FA1}">
      <dgm:prSet phldrT="[Tekst]" custT="1"/>
      <dgm:spPr>
        <a:solidFill>
          <a:srgbClr val="5A9BD9"/>
        </a:solidFill>
      </dgm:spPr>
      <dgm:t>
        <a:bodyPr/>
        <a:lstStyle/>
        <a:p>
          <a:r>
            <a:rPr lang="pl-PL" sz="1600" dirty="0"/>
            <a:t>czasownik z „</a:t>
          </a:r>
          <a:r>
            <a:rPr lang="pl-PL" sz="1600" dirty="0" err="1"/>
            <a:t>ing</a:t>
          </a:r>
          <a:r>
            <a:rPr lang="pl-PL" sz="1600" dirty="0"/>
            <a:t>”</a:t>
          </a:r>
          <a:endParaRPr lang="en-GB" sz="1600" dirty="0"/>
        </a:p>
      </dgm:t>
    </dgm:pt>
    <dgm:pt modelId="{8A8ECBED-273C-477B-B30D-57BA6E33F56E}" type="parTrans" cxnId="{45D138FE-89E9-4BC1-8203-F127B21E0788}">
      <dgm:prSet/>
      <dgm:spPr/>
      <dgm:t>
        <a:bodyPr/>
        <a:lstStyle/>
        <a:p>
          <a:endParaRPr lang="en-GB"/>
        </a:p>
      </dgm:t>
    </dgm:pt>
    <dgm:pt modelId="{7F97FCC0-F502-48EF-86EF-EF9DAEA66369}" type="sibTrans" cxnId="{45D138FE-89E9-4BC1-8203-F127B21E0788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3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2" custScaleX="148000" custScaleY="106608"/>
      <dgm:spPr>
        <a:prstGeom prst="mathPlus">
          <a:avLst/>
        </a:prstGeom>
      </dgm:spPr>
    </dgm:pt>
    <dgm:pt modelId="{52918B2C-D1E3-4F3D-80E2-3AE4A112C1A0}" type="pres">
      <dgm:prSet presAssocID="{7FC8343E-3712-4708-833B-4D36DE1C4A40}" presName="connectorText" presStyleLbl="sibTrans2D1" presStyleIdx="0" presStyleCnt="2"/>
      <dgm:spPr/>
    </dgm:pt>
    <dgm:pt modelId="{E1F2250B-7B9C-43BD-9A5B-E824CA5190B3}" type="pres">
      <dgm:prSet presAssocID="{71D68916-0358-44F2-9A8F-57D68D49000E}" presName="node" presStyleLbl="node1" presStyleIdx="1" presStyleCnt="3" custLinFactNeighborX="0" custLinFactNeighborY="-1513">
        <dgm:presLayoutVars>
          <dgm:bulletEnabled val="1"/>
        </dgm:presLayoutVars>
      </dgm:prSet>
      <dgm:spPr/>
    </dgm:pt>
    <dgm:pt modelId="{2D6EDA9C-3876-41CF-A2CE-CA0F59BC7D9A}" type="pres">
      <dgm:prSet presAssocID="{98908D17-83FF-46BB-A763-8A23EA534597}" presName="sibTrans" presStyleLbl="sibTrans2D1" presStyleIdx="1" presStyleCnt="2"/>
      <dgm:spPr/>
    </dgm:pt>
    <dgm:pt modelId="{C1A41502-B525-4CBF-85B7-0A42EEB2183C}" type="pres">
      <dgm:prSet presAssocID="{98908D17-83FF-46BB-A763-8A23EA534597}" presName="connectorText" presStyleLbl="sibTrans2D1" presStyleIdx="1" presStyleCnt="2"/>
      <dgm:spPr/>
    </dgm:pt>
    <dgm:pt modelId="{6F02F643-A357-4243-98A5-D10575F2CB96}" type="pres">
      <dgm:prSet presAssocID="{3F572643-E0C9-49D8-8963-B0C04DBA9FA1}" presName="node" presStyleLbl="node1" presStyleIdx="2" presStyleCnt="3">
        <dgm:presLayoutVars>
          <dgm:bulletEnabled val="1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45492562-342E-40A6-B17A-6D91DF56FFCF}" srcId="{5BC871AC-9E40-4BFB-966F-9A74C0CE80A4}" destId="{71D68916-0358-44F2-9A8F-57D68D49000E}" srcOrd="1" destOrd="0" parTransId="{19150941-5933-4CE2-8415-3AC935BE6DCB}" sibTransId="{98908D17-83FF-46BB-A763-8A23EA534597}"/>
    <dgm:cxn modelId="{5E703548-F64D-4281-8B7F-2D5E514F0C67}" type="presOf" srcId="{98908D17-83FF-46BB-A763-8A23EA534597}" destId="{C1A41502-B525-4CBF-85B7-0A42EEB2183C}" srcOrd="1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13D7DAD-6ECF-475C-A174-F9E37F9C4631}" type="presOf" srcId="{98908D17-83FF-46BB-A763-8A23EA534597}" destId="{2D6EDA9C-3876-41CF-A2CE-CA0F59BC7D9A}" srcOrd="0" destOrd="0" presId="urn:microsoft.com/office/officeart/2005/8/layout/process1"/>
    <dgm:cxn modelId="{4524B6D6-2968-4DF8-B873-6FD11FFDF910}" type="presOf" srcId="{3F572643-E0C9-49D8-8963-B0C04DBA9FA1}" destId="{6F02F643-A357-4243-98A5-D10575F2CB96}" srcOrd="0" destOrd="0" presId="urn:microsoft.com/office/officeart/2005/8/layout/process1"/>
    <dgm:cxn modelId="{F8CFB6DC-90FC-41C4-8C32-FF954A7EB2A4}" type="presOf" srcId="{71D68916-0358-44F2-9A8F-57D68D49000E}" destId="{E1F2250B-7B9C-43BD-9A5B-E824CA5190B3}" srcOrd="0" destOrd="0" presId="urn:microsoft.com/office/officeart/2005/8/layout/process1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45D138FE-89E9-4BC1-8203-F127B21E0788}" srcId="{5BC871AC-9E40-4BFB-966F-9A74C0CE80A4}" destId="{3F572643-E0C9-49D8-8963-B0C04DBA9FA1}" srcOrd="2" destOrd="0" parTransId="{8A8ECBED-273C-477B-B30D-57BA6E33F56E}" sibTransId="{7F97FCC0-F502-48EF-86EF-EF9DAEA66369}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FB566618-4478-451C-89AD-62DE8395B00B}" type="presParOf" srcId="{C33DD923-DA7D-47F0-BE76-AB27772F8C95}" destId="{E1F2250B-7B9C-43BD-9A5B-E824CA5190B3}" srcOrd="2" destOrd="0" presId="urn:microsoft.com/office/officeart/2005/8/layout/process1"/>
    <dgm:cxn modelId="{C01F4059-0AF5-4C47-A5EB-06E3BC31BEEE}" type="presParOf" srcId="{C33DD923-DA7D-47F0-BE76-AB27772F8C95}" destId="{2D6EDA9C-3876-41CF-A2CE-CA0F59BC7D9A}" srcOrd="3" destOrd="0" presId="urn:microsoft.com/office/officeart/2005/8/layout/process1"/>
    <dgm:cxn modelId="{4D893F80-3ACA-45AA-8B0B-7427FEA060AB}" type="presParOf" srcId="{2D6EDA9C-3876-41CF-A2CE-CA0F59BC7D9A}" destId="{C1A41502-B525-4CBF-85B7-0A42EEB2183C}" srcOrd="0" destOrd="0" presId="urn:microsoft.com/office/officeart/2005/8/layout/process1"/>
    <dgm:cxn modelId="{14EDB388-82F4-4956-B2FB-04A01AAA47A3}" type="presParOf" srcId="{C33DD923-DA7D-47F0-BE76-AB27772F8C95}" destId="{6F02F643-A357-4243-98A5-D10575F2CB96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5B9DDB"/>
        </a:solidFill>
      </dgm:spPr>
      <dgm:t>
        <a:bodyPr/>
        <a:lstStyle/>
        <a:p>
          <a:r>
            <a:rPr lang="pl-PL" dirty="0"/>
            <a:t>PYTANIA</a:t>
          </a:r>
          <a:r>
            <a:rPr lang="pl-PL" baseline="0" dirty="0"/>
            <a:t> W REPORTED SPEECH</a:t>
          </a:r>
          <a:endParaRPr lang="en-GB" dirty="0"/>
        </a:p>
      </dgm:t>
    </dgm:pt>
    <dgm:pt modelId="{CBC3D234-608D-418F-821C-AF9F488F19F8}" type="sibTrans" cxnId="{04A7F6E5-F478-4D48-A289-C3EA847EF080}">
      <dgm:prSet/>
      <dgm:spPr/>
      <dgm:t>
        <a:bodyPr/>
        <a:lstStyle/>
        <a:p>
          <a:endParaRPr lang="en-GB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 custScaleX="98452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en-GB" dirty="0"/>
            <a:t>'</a:t>
          </a:r>
          <a:r>
            <a:rPr lang="pl-PL" dirty="0" err="1"/>
            <a:t>Did</a:t>
          </a:r>
          <a:r>
            <a:rPr lang="pl-PL" dirty="0"/>
            <a:t> </a:t>
          </a:r>
          <a:r>
            <a:rPr lang="pl-PL" dirty="0" err="1"/>
            <a:t>you</a:t>
          </a:r>
          <a:r>
            <a:rPr lang="pl-PL" dirty="0"/>
            <a:t> </a:t>
          </a:r>
          <a:r>
            <a:rPr lang="pl-PL" dirty="0" err="1"/>
            <a:t>enjoy</a:t>
          </a:r>
          <a:r>
            <a:rPr lang="pl-PL" dirty="0"/>
            <a:t> </a:t>
          </a:r>
          <a:r>
            <a:rPr lang="pl-PL" dirty="0" err="1"/>
            <a:t>it</a:t>
          </a:r>
          <a:r>
            <a:rPr lang="pl-PL" dirty="0"/>
            <a:t>?</a:t>
          </a:r>
          <a:r>
            <a:rPr lang="en-GB" dirty="0"/>
            <a:t>'</a:t>
          </a:r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 err="1"/>
            <a:t>She</a:t>
          </a:r>
          <a:r>
            <a:rPr lang="pl-PL" dirty="0"/>
            <a:t> </a:t>
          </a:r>
          <a:r>
            <a:rPr lang="pl-PL" dirty="0" err="1"/>
            <a:t>asked</a:t>
          </a:r>
          <a:r>
            <a:rPr lang="pl-PL" dirty="0"/>
            <a:t> </a:t>
          </a:r>
          <a:r>
            <a:rPr lang="pl-PL" dirty="0" err="1"/>
            <a:t>whether</a:t>
          </a:r>
          <a:r>
            <a:rPr lang="pl-PL" dirty="0"/>
            <a:t> I (</a:t>
          </a:r>
          <a:r>
            <a:rPr lang="pl-PL" dirty="0" err="1"/>
            <a:t>had</a:t>
          </a:r>
          <a:r>
            <a:rPr lang="pl-PL" dirty="0"/>
            <a:t>) </a:t>
          </a:r>
          <a:r>
            <a:rPr lang="pl-PL" dirty="0" err="1"/>
            <a:t>enjoyed</a:t>
          </a:r>
          <a:r>
            <a:rPr lang="pl-PL" dirty="0"/>
            <a:t> </a:t>
          </a:r>
          <a:r>
            <a:rPr lang="pl-PL" dirty="0" err="1"/>
            <a:t>it</a:t>
          </a:r>
          <a:r>
            <a:rPr lang="pl-PL" dirty="0"/>
            <a:t>.</a:t>
          </a:r>
          <a:endParaRPr lang="en-GB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2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1"/>
      <dgm:spPr/>
    </dgm:pt>
    <dgm:pt modelId="{52918B2C-D1E3-4F3D-80E2-3AE4A112C1A0}" type="pres">
      <dgm:prSet presAssocID="{7FC8343E-3712-4708-833B-4D36DE1C4A40}" presName="connectorText" presStyleLbl="sibTrans2D1" presStyleIdx="0" presStyleCnt="1"/>
      <dgm:spPr/>
    </dgm:pt>
    <dgm:pt modelId="{B8658C45-0647-4BEC-B456-C39118677564}" type="pres">
      <dgm:prSet presAssocID="{6F3E7B55-2268-4067-8F8D-419AADED6F8C}" presName="node" presStyleLbl="node1" presStyleIdx="1" presStyleCnt="2">
        <dgm:presLayoutVars>
          <dgm:bulletEnabled val="1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en-GB" dirty="0"/>
            <a:t>'</a:t>
          </a:r>
          <a:r>
            <a:rPr lang="pl-PL" dirty="0"/>
            <a:t>I </a:t>
          </a:r>
          <a:r>
            <a:rPr lang="pl-PL" b="1" u="sng" dirty="0" err="1"/>
            <a:t>have</a:t>
          </a:r>
          <a:r>
            <a:rPr lang="pl-PL" dirty="0"/>
            <a:t> </a:t>
          </a:r>
          <a:r>
            <a:rPr lang="pl-PL" dirty="0" err="1"/>
            <a:t>never</a:t>
          </a:r>
          <a:r>
            <a:rPr lang="pl-PL" dirty="0"/>
            <a:t> </a:t>
          </a:r>
          <a:r>
            <a:rPr lang="pl-PL" b="1" u="sng" dirty="0" err="1"/>
            <a:t>ridden</a:t>
          </a:r>
          <a:r>
            <a:rPr lang="pl-PL" dirty="0"/>
            <a:t> a </a:t>
          </a:r>
          <a:r>
            <a:rPr lang="pl-PL" dirty="0" err="1"/>
            <a:t>horse</a:t>
          </a:r>
          <a:r>
            <a:rPr lang="en-GB" dirty="0"/>
            <a:t>’</a:t>
          </a:r>
          <a:r>
            <a:rPr lang="pl-PL" dirty="0"/>
            <a:t> </a:t>
          </a:r>
          <a:r>
            <a:rPr lang="pl-PL" dirty="0" err="1"/>
            <a:t>said</a:t>
          </a:r>
          <a:r>
            <a:rPr lang="pl-PL" dirty="0"/>
            <a:t> Clare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Clare</a:t>
          </a:r>
          <a:r>
            <a:rPr lang="pl-PL" baseline="0" dirty="0"/>
            <a:t> </a:t>
          </a:r>
          <a:r>
            <a:rPr lang="pl-PL" baseline="0" dirty="0" err="1"/>
            <a:t>said</a:t>
          </a:r>
          <a:r>
            <a:rPr lang="pl-PL" baseline="0" dirty="0"/>
            <a:t> (</a:t>
          </a:r>
          <a:r>
            <a:rPr lang="pl-PL" baseline="0" dirty="0" err="1"/>
            <a:t>that</a:t>
          </a:r>
          <a:r>
            <a:rPr lang="pl-PL" baseline="0" dirty="0"/>
            <a:t>) </a:t>
          </a:r>
          <a:r>
            <a:rPr lang="pl-PL" baseline="0" dirty="0" err="1"/>
            <a:t>she</a:t>
          </a:r>
          <a:r>
            <a:rPr lang="pl-PL" baseline="0" dirty="0"/>
            <a:t> </a:t>
          </a:r>
          <a:r>
            <a:rPr lang="pl-PL" b="1" u="sng" baseline="0" dirty="0" err="1"/>
            <a:t>had</a:t>
          </a:r>
          <a:r>
            <a:rPr lang="pl-PL" b="1" u="sng" baseline="0" dirty="0"/>
            <a:t> </a:t>
          </a:r>
          <a:r>
            <a:rPr lang="pl-PL" baseline="0" dirty="0" err="1"/>
            <a:t>never</a:t>
          </a:r>
          <a:r>
            <a:rPr lang="pl-PL" baseline="0" dirty="0"/>
            <a:t> </a:t>
          </a:r>
          <a:r>
            <a:rPr lang="pl-PL" b="1" u="sng" baseline="0" dirty="0" err="1"/>
            <a:t>ridden</a:t>
          </a:r>
          <a:r>
            <a:rPr lang="pl-PL" baseline="0" dirty="0"/>
            <a:t> a </a:t>
          </a:r>
          <a:r>
            <a:rPr lang="pl-PL" baseline="0" dirty="0" err="1"/>
            <a:t>horse</a:t>
          </a:r>
          <a:r>
            <a:rPr lang="pl-PL" baseline="0" dirty="0"/>
            <a:t>.</a:t>
          </a:r>
          <a:endParaRPr lang="en-GB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2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1"/>
      <dgm:spPr/>
    </dgm:pt>
    <dgm:pt modelId="{52918B2C-D1E3-4F3D-80E2-3AE4A112C1A0}" type="pres">
      <dgm:prSet presAssocID="{7FC8343E-3712-4708-833B-4D36DE1C4A40}" presName="connectorText" presStyleLbl="sibTrans2D1" presStyleIdx="0" presStyleCnt="1"/>
      <dgm:spPr/>
    </dgm:pt>
    <dgm:pt modelId="{B8658C45-0647-4BEC-B456-C39118677564}" type="pres">
      <dgm:prSet presAssocID="{6F3E7B55-2268-4067-8F8D-419AADED6F8C}" presName="node" presStyleLbl="node1" presStyleIdx="1" presStyleCnt="2">
        <dgm:presLayoutVars>
          <dgm:bulletEnabled val="1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5B9DDB"/>
        </a:solidFill>
      </dgm:spPr>
      <dgm:t>
        <a:bodyPr/>
        <a:lstStyle/>
        <a:p>
          <a:r>
            <a:rPr lang="pl-PL" dirty="0"/>
            <a:t>CO PODLEGA ZMIANIE?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/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 custScaleX="98452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en-GB" dirty="0"/>
            <a:t>'</a:t>
          </a:r>
          <a:r>
            <a:rPr lang="pl-PL" dirty="0" err="1"/>
            <a:t>I’</a:t>
          </a:r>
          <a:r>
            <a:rPr lang="pl-PL" b="1" u="sng" dirty="0" err="1"/>
            <a:t>m</a:t>
          </a:r>
          <a:r>
            <a:rPr lang="pl-PL" b="1" u="sng" dirty="0"/>
            <a:t> </a:t>
          </a:r>
          <a:r>
            <a:rPr lang="pl-PL" b="1" u="sng" dirty="0" err="1"/>
            <a:t>having</a:t>
          </a:r>
          <a:r>
            <a:rPr lang="pl-PL" b="1" u="sng" dirty="0"/>
            <a:t> </a:t>
          </a:r>
          <a:r>
            <a:rPr lang="pl-PL" dirty="0"/>
            <a:t>a </a:t>
          </a:r>
          <a:r>
            <a:rPr lang="pl-PL" dirty="0" err="1"/>
            <a:t>great</a:t>
          </a:r>
          <a:r>
            <a:rPr lang="pl-PL" dirty="0"/>
            <a:t> </a:t>
          </a:r>
          <a:r>
            <a:rPr lang="pl-PL" dirty="0" err="1"/>
            <a:t>time</a:t>
          </a:r>
          <a:r>
            <a:rPr lang="en-GB" dirty="0"/>
            <a:t>’</a:t>
          </a:r>
          <a:r>
            <a:rPr lang="pl-PL" dirty="0"/>
            <a:t> </a:t>
          </a:r>
          <a:r>
            <a:rPr lang="pl-PL" dirty="0" err="1"/>
            <a:t>said</a:t>
          </a:r>
          <a:r>
            <a:rPr lang="pl-PL" dirty="0"/>
            <a:t> Andrew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Andrew</a:t>
          </a:r>
          <a:r>
            <a:rPr lang="pl-PL" baseline="0" dirty="0"/>
            <a:t> </a:t>
          </a:r>
          <a:r>
            <a:rPr lang="pl-PL" baseline="0" dirty="0" err="1"/>
            <a:t>said</a:t>
          </a:r>
          <a:r>
            <a:rPr lang="pl-PL" baseline="0" dirty="0"/>
            <a:t> (</a:t>
          </a:r>
          <a:r>
            <a:rPr lang="pl-PL" baseline="0" dirty="0" err="1"/>
            <a:t>that</a:t>
          </a:r>
          <a:r>
            <a:rPr lang="pl-PL" baseline="0" dirty="0"/>
            <a:t>) he </a:t>
          </a:r>
          <a:r>
            <a:rPr lang="pl-PL" b="1" u="sng" baseline="0" dirty="0"/>
            <a:t>was </a:t>
          </a:r>
          <a:r>
            <a:rPr lang="pl-PL" b="1" u="sng" baseline="0" dirty="0" err="1"/>
            <a:t>having</a:t>
          </a:r>
          <a:r>
            <a:rPr lang="pl-PL" b="1" u="sng" baseline="0" dirty="0"/>
            <a:t> </a:t>
          </a:r>
          <a:r>
            <a:rPr lang="pl-PL" baseline="0" dirty="0"/>
            <a:t>a </a:t>
          </a:r>
          <a:r>
            <a:rPr lang="pl-PL" baseline="0" dirty="0" err="1"/>
            <a:t>great</a:t>
          </a:r>
          <a:r>
            <a:rPr lang="pl-PL" baseline="0" dirty="0"/>
            <a:t> </a:t>
          </a:r>
          <a:r>
            <a:rPr lang="pl-PL" baseline="0" dirty="0" err="1"/>
            <a:t>time</a:t>
          </a:r>
          <a:r>
            <a:rPr lang="pl-PL" baseline="0" dirty="0"/>
            <a:t>.</a:t>
          </a:r>
          <a:endParaRPr lang="en-GB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2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1"/>
      <dgm:spPr/>
    </dgm:pt>
    <dgm:pt modelId="{52918B2C-D1E3-4F3D-80E2-3AE4A112C1A0}" type="pres">
      <dgm:prSet presAssocID="{7FC8343E-3712-4708-833B-4D36DE1C4A40}" presName="connectorText" presStyleLbl="sibTrans2D1" presStyleIdx="0" presStyleCnt="1"/>
      <dgm:spPr/>
    </dgm:pt>
    <dgm:pt modelId="{B8658C45-0647-4BEC-B456-C39118677564}" type="pres">
      <dgm:prSet presAssocID="{6F3E7B55-2268-4067-8F8D-419AADED6F8C}" presName="node" presStyleLbl="node1" presStyleIdx="1" presStyleCnt="2">
        <dgm:presLayoutVars>
          <dgm:bulletEnabled val="1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en-GB" dirty="0"/>
            <a:t>'</a:t>
          </a:r>
          <a:r>
            <a:rPr lang="pl-PL" dirty="0"/>
            <a:t>It </a:t>
          </a:r>
          <a:r>
            <a:rPr lang="pl-PL" b="1" u="sng" dirty="0" err="1"/>
            <a:t>must</a:t>
          </a:r>
          <a:r>
            <a:rPr lang="pl-PL" dirty="0"/>
            <a:t> be </a:t>
          </a:r>
          <a:r>
            <a:rPr lang="pl-PL" dirty="0" err="1"/>
            <a:t>done</a:t>
          </a:r>
          <a:r>
            <a:rPr lang="pl-PL" dirty="0"/>
            <a:t> by </a:t>
          </a:r>
          <a:r>
            <a:rPr lang="pl-PL" dirty="0" err="1"/>
            <a:t>tomorrow</a:t>
          </a:r>
          <a:r>
            <a:rPr lang="en-GB" dirty="0"/>
            <a:t>’</a:t>
          </a:r>
          <a:r>
            <a:rPr lang="pl-PL" dirty="0"/>
            <a:t> </a:t>
          </a:r>
          <a:r>
            <a:rPr lang="pl-PL" dirty="0" err="1"/>
            <a:t>she</a:t>
          </a:r>
          <a:r>
            <a:rPr lang="pl-PL" dirty="0"/>
            <a:t> </a:t>
          </a:r>
          <a:r>
            <a:rPr lang="pl-PL" dirty="0" err="1"/>
            <a:t>said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/>
      <dgm:spPr>
        <a:solidFill>
          <a:srgbClr val="5A9BD9"/>
        </a:solidFill>
      </dgm:spPr>
      <dgm:t>
        <a:bodyPr/>
        <a:lstStyle/>
        <a:p>
          <a:r>
            <a:rPr lang="pl-PL" baseline="0" dirty="0" err="1"/>
            <a:t>She</a:t>
          </a:r>
          <a:r>
            <a:rPr lang="pl-PL" baseline="0" dirty="0"/>
            <a:t> </a:t>
          </a:r>
          <a:r>
            <a:rPr lang="pl-PL" baseline="0" dirty="0" err="1"/>
            <a:t>said</a:t>
          </a:r>
          <a:r>
            <a:rPr lang="pl-PL" baseline="0" dirty="0"/>
            <a:t> (</a:t>
          </a:r>
          <a:r>
            <a:rPr lang="pl-PL" baseline="0" dirty="0" err="1"/>
            <a:t>that</a:t>
          </a:r>
          <a:r>
            <a:rPr lang="pl-PL" baseline="0" dirty="0"/>
            <a:t>) </a:t>
          </a:r>
          <a:r>
            <a:rPr lang="pl-PL" baseline="0" dirty="0" err="1"/>
            <a:t>it</a:t>
          </a:r>
          <a:r>
            <a:rPr lang="pl-PL" baseline="0" dirty="0"/>
            <a:t> </a:t>
          </a:r>
          <a:r>
            <a:rPr lang="pl-PL" b="1" u="sng" baseline="0" dirty="0" err="1"/>
            <a:t>had</a:t>
          </a:r>
          <a:r>
            <a:rPr lang="pl-PL" b="1" u="sng" baseline="0" dirty="0"/>
            <a:t> to</a:t>
          </a:r>
          <a:r>
            <a:rPr lang="pl-PL" b="0" u="none" baseline="0" dirty="0"/>
            <a:t> be </a:t>
          </a:r>
          <a:r>
            <a:rPr lang="pl-PL" b="0" u="none" baseline="0" dirty="0" err="1"/>
            <a:t>done</a:t>
          </a:r>
          <a:r>
            <a:rPr lang="pl-PL" b="0" u="none" baseline="0" dirty="0"/>
            <a:t> by </a:t>
          </a:r>
          <a:r>
            <a:rPr lang="pl-PL" b="0" u="none" baseline="0" dirty="0" err="1"/>
            <a:t>tomorrow</a:t>
          </a:r>
          <a:r>
            <a:rPr lang="pl-PL" b="0" u="none" baseline="0" dirty="0"/>
            <a:t>.</a:t>
          </a:r>
          <a:endParaRPr lang="en-GB" b="0" u="none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2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1"/>
      <dgm:spPr/>
    </dgm:pt>
    <dgm:pt modelId="{52918B2C-D1E3-4F3D-80E2-3AE4A112C1A0}" type="pres">
      <dgm:prSet presAssocID="{7FC8343E-3712-4708-833B-4D36DE1C4A40}" presName="connectorText" presStyleLbl="sibTrans2D1" presStyleIdx="0" presStyleCnt="1"/>
      <dgm:spPr/>
    </dgm:pt>
    <dgm:pt modelId="{B8658C45-0647-4BEC-B456-C39118677564}" type="pres">
      <dgm:prSet presAssocID="{6F3E7B55-2268-4067-8F8D-419AADED6F8C}" presName="node" presStyleLbl="node1" presStyleIdx="1" presStyleCnt="2">
        <dgm:presLayoutVars>
          <dgm:bulletEnabled val="1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en-GB" dirty="0"/>
            <a:t>'</a:t>
          </a:r>
          <a:r>
            <a:rPr lang="pl-PL" dirty="0"/>
            <a:t>It </a:t>
          </a:r>
          <a:r>
            <a:rPr lang="pl-PL" b="1" u="sng" dirty="0" err="1"/>
            <a:t>must</a:t>
          </a:r>
          <a:r>
            <a:rPr lang="pl-PL" b="0" u="none" dirty="0"/>
            <a:t> be </a:t>
          </a:r>
          <a:r>
            <a:rPr lang="pl-PL" b="0" u="none" dirty="0" err="1"/>
            <a:t>snowing</a:t>
          </a:r>
          <a:r>
            <a:rPr lang="en-GB" dirty="0"/>
            <a:t>’</a:t>
          </a:r>
          <a:r>
            <a:rPr lang="pl-PL" dirty="0"/>
            <a:t> </a:t>
          </a:r>
          <a:r>
            <a:rPr lang="pl-PL" dirty="0" err="1"/>
            <a:t>she</a:t>
          </a:r>
          <a:r>
            <a:rPr lang="pl-PL" dirty="0"/>
            <a:t> </a:t>
          </a:r>
          <a:r>
            <a:rPr lang="pl-PL" dirty="0" err="1"/>
            <a:t>said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/>
      <dgm:spPr>
        <a:solidFill>
          <a:srgbClr val="5A9BD9"/>
        </a:solidFill>
      </dgm:spPr>
      <dgm:t>
        <a:bodyPr/>
        <a:lstStyle/>
        <a:p>
          <a:r>
            <a:rPr lang="pl-PL" baseline="0" dirty="0" err="1"/>
            <a:t>She</a:t>
          </a:r>
          <a:r>
            <a:rPr lang="pl-PL" baseline="0" dirty="0"/>
            <a:t> </a:t>
          </a:r>
          <a:r>
            <a:rPr lang="pl-PL" baseline="0" dirty="0" err="1"/>
            <a:t>said</a:t>
          </a:r>
          <a:r>
            <a:rPr lang="pl-PL" baseline="0" dirty="0"/>
            <a:t> (</a:t>
          </a:r>
          <a:r>
            <a:rPr lang="pl-PL" baseline="0" dirty="0" err="1"/>
            <a:t>that</a:t>
          </a:r>
          <a:r>
            <a:rPr lang="pl-PL" baseline="0" dirty="0"/>
            <a:t>) </a:t>
          </a:r>
          <a:r>
            <a:rPr lang="pl-PL" baseline="0" dirty="0" err="1"/>
            <a:t>it</a:t>
          </a:r>
          <a:r>
            <a:rPr lang="pl-PL" baseline="0" dirty="0"/>
            <a:t> </a:t>
          </a:r>
          <a:r>
            <a:rPr lang="pl-PL" b="1" u="sng" baseline="0" dirty="0" err="1"/>
            <a:t>must</a:t>
          </a:r>
          <a:r>
            <a:rPr lang="pl-PL" baseline="0" dirty="0"/>
            <a:t> be </a:t>
          </a:r>
          <a:r>
            <a:rPr lang="pl-PL" baseline="0" dirty="0" err="1"/>
            <a:t>snowing</a:t>
          </a:r>
          <a:r>
            <a:rPr lang="pl-PL" baseline="0" dirty="0"/>
            <a:t>.</a:t>
          </a:r>
          <a:endParaRPr lang="en-GB" b="0" u="none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2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1"/>
      <dgm:spPr/>
    </dgm:pt>
    <dgm:pt modelId="{52918B2C-D1E3-4F3D-80E2-3AE4A112C1A0}" type="pres">
      <dgm:prSet presAssocID="{7FC8343E-3712-4708-833B-4D36DE1C4A40}" presName="connectorText" presStyleLbl="sibTrans2D1" presStyleIdx="0" presStyleCnt="1"/>
      <dgm:spPr/>
    </dgm:pt>
    <dgm:pt modelId="{B8658C45-0647-4BEC-B456-C39118677564}" type="pres">
      <dgm:prSet presAssocID="{6F3E7B55-2268-4067-8F8D-419AADED6F8C}" presName="node" presStyleLbl="node1" presStyleIdx="1" presStyleCnt="2">
        <dgm:presLayoutVars>
          <dgm:bulletEnabled val="1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5B9DDB"/>
        </a:solidFill>
      </dgm:spPr>
      <dgm:t>
        <a:bodyPr/>
        <a:lstStyle/>
        <a:p>
          <a:r>
            <a:rPr lang="pl-PL" dirty="0"/>
            <a:t>INNE ZMIANY</a:t>
          </a:r>
          <a:endParaRPr lang="en-GB" dirty="0"/>
        </a:p>
      </dgm:t>
    </dgm:pt>
    <dgm:pt modelId="{CBC3D234-608D-418F-821C-AF9F488F19F8}" type="sibTrans" cxnId="{04A7F6E5-F478-4D48-A289-C3EA847EF080}">
      <dgm:prSet/>
      <dgm:spPr/>
      <dgm:t>
        <a:bodyPr/>
        <a:lstStyle/>
        <a:p>
          <a:endParaRPr lang="en-GB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 custScaleX="98452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5B9DDB"/>
        </a:solidFill>
      </dgm:spPr>
      <dgm:t>
        <a:bodyPr/>
        <a:lstStyle/>
        <a:p>
          <a:r>
            <a:rPr lang="pl-PL" dirty="0"/>
            <a:t>REPORTING VERBS PATTERNS</a:t>
          </a:r>
          <a:endParaRPr lang="en-GB" dirty="0"/>
        </a:p>
      </dgm:t>
    </dgm:pt>
    <dgm:pt modelId="{CBC3D234-608D-418F-821C-AF9F488F19F8}" type="sibTrans" cxnId="{04A7F6E5-F478-4D48-A289-C3EA847EF080}">
      <dgm:prSet/>
      <dgm:spPr/>
      <dgm:t>
        <a:bodyPr/>
        <a:lstStyle/>
        <a:p>
          <a:endParaRPr lang="en-GB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 custScaleX="98452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C871AC-9E40-4BFB-966F-9A74C0CE80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32FEE4-9974-459C-91A3-23BCECCA5A38}">
      <dgm:prSet phldrT="[Tekst]"/>
      <dgm:spPr>
        <a:solidFill>
          <a:srgbClr val="5A9BD9"/>
        </a:solidFill>
      </dgm:spPr>
      <dgm:t>
        <a:bodyPr/>
        <a:lstStyle/>
        <a:p>
          <a:r>
            <a:rPr lang="pl-PL" dirty="0"/>
            <a:t>Czasownik (</a:t>
          </a:r>
          <a:r>
            <a:rPr lang="pl-PL" dirty="0" err="1"/>
            <a:t>add</a:t>
          </a:r>
          <a:r>
            <a:rPr lang="pl-PL" dirty="0"/>
            <a:t>, </a:t>
          </a:r>
          <a:r>
            <a:rPr lang="pl-PL" dirty="0" err="1"/>
            <a:t>admit</a:t>
          </a:r>
          <a:r>
            <a:rPr lang="pl-PL" dirty="0"/>
            <a:t>, </a:t>
          </a:r>
          <a:r>
            <a:rPr lang="pl-PL" dirty="0" err="1"/>
            <a:t>assure</a:t>
          </a:r>
          <a:r>
            <a:rPr lang="pl-PL" dirty="0"/>
            <a:t>, </a:t>
          </a:r>
          <a:r>
            <a:rPr lang="pl-PL" dirty="0" err="1"/>
            <a:t>claim</a:t>
          </a:r>
          <a:r>
            <a:rPr lang="pl-PL" dirty="0"/>
            <a:t>…)</a:t>
          </a:r>
          <a:endParaRPr lang="en-GB" dirty="0"/>
        </a:p>
      </dgm:t>
    </dgm:pt>
    <dgm:pt modelId="{40D57704-4838-46E1-971E-08ACADBE3F3E}" type="parTrans" cxnId="{4F4DD0F7-FE8D-46BA-85B2-D5334C6029AD}">
      <dgm:prSet/>
      <dgm:spPr/>
      <dgm:t>
        <a:bodyPr/>
        <a:lstStyle/>
        <a:p>
          <a:endParaRPr lang="en-GB"/>
        </a:p>
      </dgm:t>
    </dgm:pt>
    <dgm:pt modelId="{7FC8343E-3712-4708-833B-4D36DE1C4A40}" type="sibTrans" cxnId="{4F4DD0F7-FE8D-46BA-85B2-D5334C6029AD}">
      <dgm:prSet/>
      <dgm:spPr/>
      <dgm:t>
        <a:bodyPr/>
        <a:lstStyle/>
        <a:p>
          <a:endParaRPr lang="en-GB"/>
        </a:p>
      </dgm:t>
    </dgm:pt>
    <dgm:pt modelId="{6F3E7B55-2268-4067-8F8D-419AADED6F8C}">
      <dgm:prSet phldrT="[Tekst]" custT="1"/>
      <dgm:spPr>
        <a:solidFill>
          <a:srgbClr val="5A9BD9"/>
        </a:solidFill>
      </dgm:spPr>
      <dgm:t>
        <a:bodyPr/>
        <a:lstStyle/>
        <a:p>
          <a:r>
            <a:rPr lang="pl-PL" sz="1800" dirty="0" err="1"/>
            <a:t>that</a:t>
          </a:r>
          <a:endParaRPr lang="en-GB" sz="1800" dirty="0"/>
        </a:p>
      </dgm:t>
    </dgm:pt>
    <dgm:pt modelId="{76A2269B-98BC-4AE0-A4DA-E9AF42539677}" type="parTrans" cxnId="{931466DC-8688-4213-9367-E5B92968FFC6}">
      <dgm:prSet/>
      <dgm:spPr/>
      <dgm:t>
        <a:bodyPr/>
        <a:lstStyle/>
        <a:p>
          <a:endParaRPr lang="en-GB"/>
        </a:p>
      </dgm:t>
    </dgm:pt>
    <dgm:pt modelId="{C56C6C64-5923-4177-8554-4E21A547833A}" type="sibTrans" cxnId="{931466DC-8688-4213-9367-E5B92968FFC6}">
      <dgm:prSet/>
      <dgm:spPr/>
      <dgm:t>
        <a:bodyPr/>
        <a:lstStyle/>
        <a:p>
          <a:endParaRPr lang="en-GB"/>
        </a:p>
      </dgm:t>
    </dgm:pt>
    <dgm:pt modelId="{C33DD923-DA7D-47F0-BE76-AB27772F8C95}" type="pres">
      <dgm:prSet presAssocID="{5BC871AC-9E40-4BFB-966F-9A74C0CE80A4}" presName="Name0" presStyleCnt="0">
        <dgm:presLayoutVars>
          <dgm:dir/>
          <dgm:resizeHandles val="exact"/>
        </dgm:presLayoutVars>
      </dgm:prSet>
      <dgm:spPr/>
    </dgm:pt>
    <dgm:pt modelId="{A95BF489-CB4A-4C56-8ACB-7191C6A4E0CC}" type="pres">
      <dgm:prSet presAssocID="{C232FEE4-9974-459C-91A3-23BCECCA5A38}" presName="node" presStyleLbl="node1" presStyleIdx="0" presStyleCnt="2">
        <dgm:presLayoutVars>
          <dgm:bulletEnabled val="1"/>
        </dgm:presLayoutVars>
      </dgm:prSet>
      <dgm:spPr/>
    </dgm:pt>
    <dgm:pt modelId="{4181AF30-571E-4514-9513-D91A854C20F7}" type="pres">
      <dgm:prSet presAssocID="{7FC8343E-3712-4708-833B-4D36DE1C4A40}" presName="sibTrans" presStyleLbl="sibTrans2D1" presStyleIdx="0" presStyleCnt="1" custScaleX="148000" custScaleY="106608"/>
      <dgm:spPr>
        <a:prstGeom prst="mathPlus">
          <a:avLst/>
        </a:prstGeom>
      </dgm:spPr>
    </dgm:pt>
    <dgm:pt modelId="{52918B2C-D1E3-4F3D-80E2-3AE4A112C1A0}" type="pres">
      <dgm:prSet presAssocID="{7FC8343E-3712-4708-833B-4D36DE1C4A40}" presName="connectorText" presStyleLbl="sibTrans2D1" presStyleIdx="0" presStyleCnt="1"/>
      <dgm:spPr/>
    </dgm:pt>
    <dgm:pt modelId="{B8658C45-0647-4BEC-B456-C39118677564}" type="pres">
      <dgm:prSet presAssocID="{6F3E7B55-2268-4067-8F8D-419AADED6F8C}" presName="node" presStyleLbl="node1" presStyleIdx="1" presStyleCnt="2">
        <dgm:presLayoutVars>
          <dgm:bulletEnabled val="1"/>
        </dgm:presLayoutVars>
      </dgm:prSet>
      <dgm:spPr/>
    </dgm:pt>
  </dgm:ptLst>
  <dgm:cxnLst>
    <dgm:cxn modelId="{99186D28-5A5A-47B2-96EA-7D0AC78B86BC}" type="presOf" srcId="{5BC871AC-9E40-4BFB-966F-9A74C0CE80A4}" destId="{C33DD923-DA7D-47F0-BE76-AB27772F8C95}" srcOrd="0" destOrd="0" presId="urn:microsoft.com/office/officeart/2005/8/layout/process1"/>
    <dgm:cxn modelId="{A4D91A75-2E0D-463B-B3C1-CFAAB97ECB60}" type="presOf" srcId="{7FC8343E-3712-4708-833B-4D36DE1C4A40}" destId="{4181AF30-571E-4514-9513-D91A854C20F7}" srcOrd="0" destOrd="0" presId="urn:microsoft.com/office/officeart/2005/8/layout/process1"/>
    <dgm:cxn modelId="{534DFF75-11C0-44CE-AF3B-7A3CBFD7C6A9}" type="presOf" srcId="{6F3E7B55-2268-4067-8F8D-419AADED6F8C}" destId="{B8658C45-0647-4BEC-B456-C39118677564}" srcOrd="0" destOrd="0" presId="urn:microsoft.com/office/officeart/2005/8/layout/process1"/>
    <dgm:cxn modelId="{931466DC-8688-4213-9367-E5B92968FFC6}" srcId="{5BC871AC-9E40-4BFB-966F-9A74C0CE80A4}" destId="{6F3E7B55-2268-4067-8F8D-419AADED6F8C}" srcOrd="1" destOrd="0" parTransId="{76A2269B-98BC-4AE0-A4DA-E9AF42539677}" sibTransId="{C56C6C64-5923-4177-8554-4E21A547833A}"/>
    <dgm:cxn modelId="{8F5051E6-7588-409A-9832-D4304FB22DF7}" type="presOf" srcId="{7FC8343E-3712-4708-833B-4D36DE1C4A40}" destId="{52918B2C-D1E3-4F3D-80E2-3AE4A112C1A0}" srcOrd="1" destOrd="0" presId="urn:microsoft.com/office/officeart/2005/8/layout/process1"/>
    <dgm:cxn modelId="{A79650EC-B712-438C-A9FB-6A5F8BD6B781}" type="presOf" srcId="{C232FEE4-9974-459C-91A3-23BCECCA5A38}" destId="{A95BF489-CB4A-4C56-8ACB-7191C6A4E0CC}" srcOrd="0" destOrd="0" presId="urn:microsoft.com/office/officeart/2005/8/layout/process1"/>
    <dgm:cxn modelId="{4F4DD0F7-FE8D-46BA-85B2-D5334C6029AD}" srcId="{5BC871AC-9E40-4BFB-966F-9A74C0CE80A4}" destId="{C232FEE4-9974-459C-91A3-23BCECCA5A38}" srcOrd="0" destOrd="0" parTransId="{40D57704-4838-46E1-971E-08ACADBE3F3E}" sibTransId="{7FC8343E-3712-4708-833B-4D36DE1C4A40}"/>
    <dgm:cxn modelId="{B8574E3F-7A6D-4371-9DCF-E150A27F5525}" type="presParOf" srcId="{C33DD923-DA7D-47F0-BE76-AB27772F8C95}" destId="{A95BF489-CB4A-4C56-8ACB-7191C6A4E0CC}" srcOrd="0" destOrd="0" presId="urn:microsoft.com/office/officeart/2005/8/layout/process1"/>
    <dgm:cxn modelId="{8592721F-ABAF-415C-8F3F-BEDBA9FD5865}" type="presParOf" srcId="{C33DD923-DA7D-47F0-BE76-AB27772F8C95}" destId="{4181AF30-571E-4514-9513-D91A854C20F7}" srcOrd="1" destOrd="0" presId="urn:microsoft.com/office/officeart/2005/8/layout/process1"/>
    <dgm:cxn modelId="{CA605866-0534-4247-A36C-ABB3D04B8955}" type="presParOf" srcId="{4181AF30-571E-4514-9513-D91A854C20F7}" destId="{52918B2C-D1E3-4F3D-80E2-3AE4A112C1A0}" srcOrd="0" destOrd="0" presId="urn:microsoft.com/office/officeart/2005/8/layout/process1"/>
    <dgm:cxn modelId="{595C8CB1-58FB-42C5-96F8-61DF6940C7C8}" type="presParOf" srcId="{C33DD923-DA7D-47F0-BE76-AB27772F8C95}" destId="{B8658C45-0647-4BEC-B456-C39118677564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1573502" y="-272932"/>
          <a:ext cx="2101288" cy="2101288"/>
        </a:xfrm>
        <a:prstGeom prst="blockArc">
          <a:avLst>
            <a:gd name="adj1" fmla="val 18900000"/>
            <a:gd name="adj2" fmla="val 2700000"/>
            <a:gd name="adj3" fmla="val 10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87693" y="394162"/>
          <a:ext cx="9180097" cy="767098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73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KIEDY KORZYSTAMY Z MOWY ZALEŻNEJ?</a:t>
          </a:r>
          <a:endParaRPr lang="en-GB" sz="4000" kern="1200" dirty="0"/>
        </a:p>
      </dsp:txBody>
      <dsp:txXfrm>
        <a:off x="587693" y="394162"/>
        <a:ext cx="9180097" cy="767098"/>
      </dsp:txXfrm>
    </dsp:sp>
    <dsp:sp modelId="{BD6FBD27-546E-415D-8580-C5DC6163BA98}">
      <dsp:nvSpPr>
        <dsp:cNvPr id="0" name=""/>
        <dsp:cNvSpPr/>
      </dsp:nvSpPr>
      <dsp:spPr>
        <a:xfrm>
          <a:off x="36085" y="298274"/>
          <a:ext cx="958873" cy="9588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864" y="0"/>
          <a:ext cx="184286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Czasownik (</a:t>
          </a:r>
          <a:r>
            <a:rPr lang="pl-PL" sz="1500" kern="1200" dirty="0" err="1"/>
            <a:t>advise</a:t>
          </a:r>
          <a:r>
            <a:rPr lang="pl-PL" sz="1500" kern="1200" dirty="0"/>
            <a:t>, </a:t>
          </a:r>
          <a:r>
            <a:rPr lang="pl-PL" sz="1500" kern="1200" dirty="0" err="1"/>
            <a:t>agree,ask</a:t>
          </a:r>
          <a:r>
            <a:rPr lang="pl-PL" sz="1500" kern="1200" dirty="0"/>
            <a:t>, </a:t>
          </a:r>
          <a:r>
            <a:rPr lang="pl-PL" sz="1500" kern="1200" dirty="0" err="1"/>
            <a:t>demand</a:t>
          </a:r>
          <a:r>
            <a:rPr lang="pl-PL" sz="1500" kern="1200" dirty="0"/>
            <a:t>…)</a:t>
          </a:r>
          <a:endParaRPr lang="en-GB" sz="1500" kern="1200" dirty="0"/>
        </a:p>
      </dsp:txBody>
      <dsp:txXfrm>
        <a:off x="20053" y="19189"/>
        <a:ext cx="1804486" cy="616768"/>
      </dsp:txXfrm>
    </dsp:sp>
    <dsp:sp modelId="{4181AF30-571E-4514-9513-D91A854C20F7}">
      <dsp:nvSpPr>
        <dsp:cNvPr id="0" name=""/>
        <dsp:cNvSpPr/>
      </dsp:nvSpPr>
      <dsp:spPr>
        <a:xfrm>
          <a:off x="1934249" y="83957"/>
          <a:ext cx="578217" cy="48723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934249" y="181403"/>
        <a:ext cx="432048" cy="292338"/>
      </dsp:txXfrm>
    </dsp:sp>
    <dsp:sp modelId="{B8658C45-0647-4BEC-B456-C39118677564}">
      <dsp:nvSpPr>
        <dsp:cNvPr id="0" name=""/>
        <dsp:cNvSpPr/>
      </dsp:nvSpPr>
      <dsp:spPr>
        <a:xfrm>
          <a:off x="2580873" y="0"/>
          <a:ext cx="184286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(</a:t>
          </a:r>
          <a:r>
            <a:rPr lang="pl-PL" sz="1500" kern="1200" dirty="0" err="1"/>
            <a:t>that</a:t>
          </a:r>
          <a:r>
            <a:rPr lang="pl-PL" sz="1500" kern="1200" dirty="0"/>
            <a:t>) </a:t>
          </a:r>
          <a:r>
            <a:rPr lang="pl-PL" sz="1500" kern="1200" dirty="0" err="1"/>
            <a:t>sb</a:t>
          </a:r>
          <a:r>
            <a:rPr lang="pl-PL" sz="1500" kern="1200" dirty="0"/>
            <a:t> (</a:t>
          </a:r>
          <a:r>
            <a:rPr lang="pl-PL" sz="1500" kern="1200" dirty="0" err="1"/>
            <a:t>should</a:t>
          </a:r>
          <a:r>
            <a:rPr lang="pl-PL" sz="1500" kern="1200" dirty="0"/>
            <a:t>) do </a:t>
          </a:r>
          <a:r>
            <a:rPr lang="pl-PL" sz="1500" kern="1200" dirty="0" err="1"/>
            <a:t>smth</a:t>
          </a:r>
          <a:endParaRPr lang="en-GB" sz="1500" kern="1200" dirty="0"/>
        </a:p>
      </dsp:txBody>
      <dsp:txXfrm>
        <a:off x="2600062" y="19189"/>
        <a:ext cx="1804486" cy="6167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2" y="0"/>
          <a:ext cx="184286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czasownik (</a:t>
          </a:r>
          <a:r>
            <a:rPr lang="pl-PL" sz="1400" kern="1200" dirty="0" err="1"/>
            <a:t>agree</a:t>
          </a:r>
          <a:r>
            <a:rPr lang="pl-PL" sz="1400" kern="1200" dirty="0"/>
            <a:t>, </a:t>
          </a:r>
          <a:r>
            <a:rPr lang="pl-PL" sz="1400" kern="1200" dirty="0" err="1"/>
            <a:t>ask</a:t>
          </a:r>
          <a:r>
            <a:rPr lang="pl-PL" sz="1400" kern="1200" dirty="0"/>
            <a:t>, </a:t>
          </a:r>
          <a:r>
            <a:rPr lang="pl-PL" sz="1400" kern="1200" dirty="0" err="1"/>
            <a:t>claim</a:t>
          </a:r>
          <a:r>
            <a:rPr lang="pl-PL" sz="1400" kern="1200" dirty="0"/>
            <a:t>, </a:t>
          </a:r>
          <a:r>
            <a:rPr lang="pl-PL" sz="1400" kern="1200" dirty="0" err="1"/>
            <a:t>offer</a:t>
          </a:r>
          <a:r>
            <a:rPr lang="pl-PL" sz="1400" kern="1200" dirty="0"/>
            <a:t>, </a:t>
          </a:r>
          <a:r>
            <a:rPr lang="pl-PL" sz="1400" kern="1200" dirty="0" err="1"/>
            <a:t>threaten</a:t>
          </a:r>
          <a:r>
            <a:rPr lang="pl-PL" sz="1400" kern="1200" dirty="0"/>
            <a:t>…)</a:t>
          </a:r>
          <a:endParaRPr lang="en-GB" sz="1400" kern="1200" dirty="0"/>
        </a:p>
      </dsp:txBody>
      <dsp:txXfrm>
        <a:off x="19191" y="19189"/>
        <a:ext cx="1804486" cy="616768"/>
      </dsp:txXfrm>
    </dsp:sp>
    <dsp:sp modelId="{4181AF30-571E-4514-9513-D91A854C20F7}">
      <dsp:nvSpPr>
        <dsp:cNvPr id="0" name=""/>
        <dsp:cNvSpPr/>
      </dsp:nvSpPr>
      <dsp:spPr>
        <a:xfrm>
          <a:off x="1933493" y="83957"/>
          <a:ext cx="578892" cy="48723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933493" y="181403"/>
        <a:ext cx="432723" cy="292338"/>
      </dsp:txXfrm>
    </dsp:sp>
    <dsp:sp modelId="{B8658C45-0647-4BEC-B456-C39118677564}">
      <dsp:nvSpPr>
        <dsp:cNvPr id="0" name=""/>
        <dsp:cNvSpPr/>
      </dsp:nvSpPr>
      <dsp:spPr>
        <a:xfrm>
          <a:off x="2580873" y="0"/>
          <a:ext cx="184286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Bezokolicznik z „to”</a:t>
          </a:r>
          <a:endParaRPr lang="en-GB" sz="1400" kern="1200" dirty="0"/>
        </a:p>
      </dsp:txBody>
      <dsp:txXfrm>
        <a:off x="2600062" y="19189"/>
        <a:ext cx="1804486" cy="6167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4382" y="0"/>
          <a:ext cx="1309919" cy="736565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Czasownik (</a:t>
          </a:r>
          <a:r>
            <a:rPr lang="pl-PL" sz="1300" kern="1200" dirty="0" err="1"/>
            <a:t>beg</a:t>
          </a:r>
          <a:r>
            <a:rPr lang="pl-PL" sz="1300" kern="1200" dirty="0"/>
            <a:t>, </a:t>
          </a:r>
          <a:r>
            <a:rPr lang="pl-PL" sz="1300" kern="1200" dirty="0" err="1"/>
            <a:t>convince</a:t>
          </a:r>
          <a:r>
            <a:rPr lang="pl-PL" sz="1300" kern="1200" dirty="0"/>
            <a:t>, </a:t>
          </a:r>
          <a:r>
            <a:rPr lang="pl-PL" sz="1300" kern="1200" dirty="0" err="1"/>
            <a:t>forbid</a:t>
          </a:r>
          <a:r>
            <a:rPr lang="pl-PL" sz="1300" kern="1200" dirty="0"/>
            <a:t>, </a:t>
          </a:r>
          <a:r>
            <a:rPr lang="pl-PL" sz="1300" kern="1200" dirty="0" err="1"/>
            <a:t>urge</a:t>
          </a:r>
          <a:r>
            <a:rPr lang="pl-PL" sz="1300" kern="1200" dirty="0"/>
            <a:t>, </a:t>
          </a:r>
          <a:r>
            <a:rPr lang="pl-PL" sz="1300" kern="1200" dirty="0" err="1"/>
            <a:t>warn</a:t>
          </a:r>
          <a:r>
            <a:rPr lang="pl-PL" sz="1300" kern="1200" dirty="0"/>
            <a:t>…)</a:t>
          </a:r>
          <a:endParaRPr lang="en-GB" sz="1300" kern="1200" dirty="0"/>
        </a:p>
      </dsp:txBody>
      <dsp:txXfrm>
        <a:off x="25955" y="21573"/>
        <a:ext cx="1266773" cy="693419"/>
      </dsp:txXfrm>
    </dsp:sp>
    <dsp:sp modelId="{4181AF30-571E-4514-9513-D91A854C20F7}">
      <dsp:nvSpPr>
        <dsp:cNvPr id="0" name=""/>
        <dsp:cNvSpPr/>
      </dsp:nvSpPr>
      <dsp:spPr>
        <a:xfrm>
          <a:off x="1378645" y="195119"/>
          <a:ext cx="411000" cy="34632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378645" y="264384"/>
        <a:ext cx="307102" cy="207796"/>
      </dsp:txXfrm>
    </dsp:sp>
    <dsp:sp modelId="{B8658C45-0647-4BEC-B456-C39118677564}">
      <dsp:nvSpPr>
        <dsp:cNvPr id="0" name=""/>
        <dsp:cNvSpPr/>
      </dsp:nvSpPr>
      <dsp:spPr>
        <a:xfrm>
          <a:off x="1838269" y="0"/>
          <a:ext cx="1309919" cy="736565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Zaimek w formie dopełnienia</a:t>
          </a:r>
          <a:endParaRPr lang="en-GB" sz="1300" kern="1200" dirty="0"/>
        </a:p>
      </dsp:txBody>
      <dsp:txXfrm>
        <a:off x="1859842" y="21573"/>
        <a:ext cx="1266773" cy="693419"/>
      </dsp:txXfrm>
    </dsp:sp>
    <dsp:sp modelId="{290DE3F7-67D0-4401-B882-573DA91DF2F0}">
      <dsp:nvSpPr>
        <dsp:cNvPr id="0" name=""/>
        <dsp:cNvSpPr/>
      </dsp:nvSpPr>
      <dsp:spPr>
        <a:xfrm>
          <a:off x="3279181" y="205852"/>
          <a:ext cx="277702" cy="324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3279181" y="270824"/>
        <a:ext cx="194391" cy="194916"/>
      </dsp:txXfrm>
    </dsp:sp>
    <dsp:sp modelId="{E1F2250B-7B9C-43BD-9A5B-E824CA5190B3}">
      <dsp:nvSpPr>
        <dsp:cNvPr id="0" name=""/>
        <dsp:cNvSpPr/>
      </dsp:nvSpPr>
      <dsp:spPr>
        <a:xfrm>
          <a:off x="3672156" y="0"/>
          <a:ext cx="1309919" cy="736565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Bezokolicznik z „to”</a:t>
          </a:r>
          <a:endParaRPr lang="en-GB" sz="1300" kern="1200" dirty="0"/>
        </a:p>
      </dsp:txBody>
      <dsp:txXfrm>
        <a:off x="3693729" y="21573"/>
        <a:ext cx="1266773" cy="6934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864" y="0"/>
          <a:ext cx="184286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czasownik</a:t>
          </a:r>
          <a:endParaRPr lang="en-GB" sz="1700" kern="1200" dirty="0"/>
        </a:p>
      </dsp:txBody>
      <dsp:txXfrm>
        <a:off x="20053" y="19189"/>
        <a:ext cx="1804486" cy="616768"/>
      </dsp:txXfrm>
    </dsp:sp>
    <dsp:sp modelId="{4181AF30-571E-4514-9513-D91A854C20F7}">
      <dsp:nvSpPr>
        <dsp:cNvPr id="0" name=""/>
        <dsp:cNvSpPr/>
      </dsp:nvSpPr>
      <dsp:spPr>
        <a:xfrm>
          <a:off x="1934249" y="83957"/>
          <a:ext cx="578217" cy="48723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934249" y="181403"/>
        <a:ext cx="432048" cy="292338"/>
      </dsp:txXfrm>
    </dsp:sp>
    <dsp:sp modelId="{B8658C45-0647-4BEC-B456-C39118677564}">
      <dsp:nvSpPr>
        <dsp:cNvPr id="0" name=""/>
        <dsp:cNvSpPr/>
      </dsp:nvSpPr>
      <dsp:spPr>
        <a:xfrm>
          <a:off x="2580873" y="0"/>
          <a:ext cx="184286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czasownik z „-</a:t>
          </a:r>
          <a:r>
            <a:rPr lang="pl-PL" sz="1700" kern="1200" dirty="0" err="1"/>
            <a:t>ing</a:t>
          </a:r>
          <a:r>
            <a:rPr lang="pl-PL" sz="1700" kern="1200" dirty="0"/>
            <a:t>”</a:t>
          </a:r>
          <a:endParaRPr lang="en-GB" sz="1700" kern="1200" dirty="0"/>
        </a:p>
      </dsp:txBody>
      <dsp:txXfrm>
        <a:off x="2600062" y="19189"/>
        <a:ext cx="1804486" cy="6167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4382" y="0"/>
          <a:ext cx="1309919" cy="727774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czasownik ( </a:t>
          </a:r>
          <a:r>
            <a:rPr lang="pl-PL" sz="1300" kern="1200" dirty="0" err="1"/>
            <a:t>insist</a:t>
          </a:r>
          <a:r>
            <a:rPr lang="pl-PL" sz="1300" kern="1200" dirty="0"/>
            <a:t> on, </a:t>
          </a:r>
          <a:r>
            <a:rPr lang="pl-PL" sz="1300" kern="1200" dirty="0" err="1"/>
            <a:t>thank</a:t>
          </a:r>
          <a:r>
            <a:rPr lang="pl-PL" sz="1300" kern="1200" dirty="0"/>
            <a:t> for, </a:t>
          </a:r>
          <a:r>
            <a:rPr lang="pl-PL" sz="1300" kern="1200" dirty="0" err="1"/>
            <a:t>blame</a:t>
          </a:r>
          <a:r>
            <a:rPr lang="pl-PL" sz="1300" kern="1200" dirty="0"/>
            <a:t>, </a:t>
          </a:r>
          <a:r>
            <a:rPr lang="pl-PL" sz="1300" kern="1200" dirty="0" err="1"/>
            <a:t>forgive</a:t>
          </a:r>
          <a:r>
            <a:rPr lang="pl-PL" sz="1300" kern="1200" dirty="0"/>
            <a:t>….)</a:t>
          </a:r>
          <a:endParaRPr lang="en-GB" sz="1300" kern="1200" dirty="0"/>
        </a:p>
      </dsp:txBody>
      <dsp:txXfrm>
        <a:off x="25698" y="21316"/>
        <a:ext cx="1267287" cy="685142"/>
      </dsp:txXfrm>
    </dsp:sp>
    <dsp:sp modelId="{4181AF30-571E-4514-9513-D91A854C20F7}">
      <dsp:nvSpPr>
        <dsp:cNvPr id="0" name=""/>
        <dsp:cNvSpPr/>
      </dsp:nvSpPr>
      <dsp:spPr>
        <a:xfrm>
          <a:off x="1378644" y="190723"/>
          <a:ext cx="411000" cy="34632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378644" y="259988"/>
        <a:ext cx="307102" cy="207796"/>
      </dsp:txXfrm>
    </dsp:sp>
    <dsp:sp modelId="{E1F2250B-7B9C-43BD-9A5B-E824CA5190B3}">
      <dsp:nvSpPr>
        <dsp:cNvPr id="0" name=""/>
        <dsp:cNvSpPr/>
      </dsp:nvSpPr>
      <dsp:spPr>
        <a:xfrm>
          <a:off x="1838269" y="0"/>
          <a:ext cx="1309919" cy="727774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przyimek</a:t>
          </a:r>
          <a:endParaRPr lang="en-GB" sz="1600" kern="1200" dirty="0"/>
        </a:p>
      </dsp:txBody>
      <dsp:txXfrm>
        <a:off x="1859585" y="21316"/>
        <a:ext cx="1267287" cy="685142"/>
      </dsp:txXfrm>
    </dsp:sp>
    <dsp:sp modelId="{2D6EDA9C-3876-41CF-A2CE-CA0F59BC7D9A}">
      <dsp:nvSpPr>
        <dsp:cNvPr id="0" name=""/>
        <dsp:cNvSpPr/>
      </dsp:nvSpPr>
      <dsp:spPr>
        <a:xfrm>
          <a:off x="3279180" y="201457"/>
          <a:ext cx="277702" cy="324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3279180" y="266429"/>
        <a:ext cx="194391" cy="194915"/>
      </dsp:txXfrm>
    </dsp:sp>
    <dsp:sp modelId="{6F02F643-A357-4243-98A5-D10575F2CB96}">
      <dsp:nvSpPr>
        <dsp:cNvPr id="0" name=""/>
        <dsp:cNvSpPr/>
      </dsp:nvSpPr>
      <dsp:spPr>
        <a:xfrm>
          <a:off x="3672156" y="0"/>
          <a:ext cx="1309919" cy="727774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czasownik z „</a:t>
          </a:r>
          <a:r>
            <a:rPr lang="pl-PL" sz="1600" kern="1200" dirty="0" err="1"/>
            <a:t>ing</a:t>
          </a:r>
          <a:r>
            <a:rPr lang="pl-PL" sz="1600" kern="1200" dirty="0"/>
            <a:t>”</a:t>
          </a:r>
          <a:endParaRPr lang="en-GB" sz="1600" kern="1200" dirty="0"/>
        </a:p>
      </dsp:txBody>
      <dsp:txXfrm>
        <a:off x="3693472" y="21316"/>
        <a:ext cx="1267287" cy="6851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1587947" y="-272932"/>
          <a:ext cx="2101288" cy="2101288"/>
        </a:xfrm>
        <a:prstGeom prst="blockArc">
          <a:avLst>
            <a:gd name="adj1" fmla="val 18900000"/>
            <a:gd name="adj2" fmla="val 2700000"/>
            <a:gd name="adj3" fmla="val 10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47739" y="396653"/>
          <a:ext cx="6056141" cy="762115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730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PYTANIA</a:t>
          </a:r>
          <a:r>
            <a:rPr lang="pl-PL" sz="3300" kern="1200" baseline="0" dirty="0"/>
            <a:t> W REPORTED SPEECH</a:t>
          </a:r>
          <a:endParaRPr lang="en-GB" sz="3300" kern="1200" dirty="0"/>
        </a:p>
      </dsp:txBody>
      <dsp:txXfrm>
        <a:off x="547739" y="396653"/>
        <a:ext cx="6056141" cy="762115"/>
      </dsp:txXfrm>
    </dsp:sp>
    <dsp:sp modelId="{BD6FBD27-546E-415D-8580-C5DC6163BA98}">
      <dsp:nvSpPr>
        <dsp:cNvPr id="0" name=""/>
        <dsp:cNvSpPr/>
      </dsp:nvSpPr>
      <dsp:spPr>
        <a:xfrm>
          <a:off x="23805" y="301389"/>
          <a:ext cx="952643" cy="9526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1862" y="0"/>
          <a:ext cx="3972211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'</a:t>
          </a:r>
          <a:r>
            <a:rPr lang="pl-PL" sz="1900" kern="1200" dirty="0" err="1"/>
            <a:t>Did</a:t>
          </a:r>
          <a:r>
            <a:rPr lang="pl-PL" sz="1900" kern="1200" dirty="0"/>
            <a:t> </a:t>
          </a:r>
          <a:r>
            <a:rPr lang="pl-PL" sz="1900" kern="1200" dirty="0" err="1"/>
            <a:t>you</a:t>
          </a:r>
          <a:r>
            <a:rPr lang="pl-PL" sz="1900" kern="1200" dirty="0"/>
            <a:t> </a:t>
          </a:r>
          <a:r>
            <a:rPr lang="pl-PL" sz="1900" kern="1200" dirty="0" err="1"/>
            <a:t>enjoy</a:t>
          </a:r>
          <a:r>
            <a:rPr lang="pl-PL" sz="1900" kern="1200" dirty="0"/>
            <a:t> </a:t>
          </a:r>
          <a:r>
            <a:rPr lang="pl-PL" sz="1900" kern="1200" dirty="0" err="1"/>
            <a:t>it</a:t>
          </a:r>
          <a:r>
            <a:rPr lang="pl-PL" sz="1900" kern="1200" dirty="0"/>
            <a:t>?</a:t>
          </a:r>
          <a:r>
            <a:rPr lang="en-GB" sz="1900" kern="1200" dirty="0"/>
            <a:t>'</a:t>
          </a:r>
        </a:p>
      </dsp:txBody>
      <dsp:txXfrm>
        <a:off x="21051" y="19189"/>
        <a:ext cx="3933833" cy="616768"/>
      </dsp:txXfrm>
    </dsp:sp>
    <dsp:sp modelId="{4181AF30-571E-4514-9513-D91A854C20F7}">
      <dsp:nvSpPr>
        <dsp:cNvPr id="0" name=""/>
        <dsp:cNvSpPr/>
      </dsp:nvSpPr>
      <dsp:spPr>
        <a:xfrm>
          <a:off x="4371295" y="0"/>
          <a:ext cx="842108" cy="655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4371295" y="131029"/>
        <a:ext cx="645564" cy="393088"/>
      </dsp:txXfrm>
    </dsp:sp>
    <dsp:sp modelId="{B8658C45-0647-4BEC-B456-C39118677564}">
      <dsp:nvSpPr>
        <dsp:cNvPr id="0" name=""/>
        <dsp:cNvSpPr/>
      </dsp:nvSpPr>
      <dsp:spPr>
        <a:xfrm>
          <a:off x="5562959" y="0"/>
          <a:ext cx="3972211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She</a:t>
          </a:r>
          <a:r>
            <a:rPr lang="pl-PL" sz="1900" kern="1200" dirty="0"/>
            <a:t> </a:t>
          </a:r>
          <a:r>
            <a:rPr lang="pl-PL" sz="1900" kern="1200" dirty="0" err="1"/>
            <a:t>asked</a:t>
          </a:r>
          <a:r>
            <a:rPr lang="pl-PL" sz="1900" kern="1200" dirty="0"/>
            <a:t> </a:t>
          </a:r>
          <a:r>
            <a:rPr lang="pl-PL" sz="1900" kern="1200" dirty="0" err="1"/>
            <a:t>whether</a:t>
          </a:r>
          <a:r>
            <a:rPr lang="pl-PL" sz="1900" kern="1200" dirty="0"/>
            <a:t> I (</a:t>
          </a:r>
          <a:r>
            <a:rPr lang="pl-PL" sz="1900" kern="1200" dirty="0" err="1"/>
            <a:t>had</a:t>
          </a:r>
          <a:r>
            <a:rPr lang="pl-PL" sz="1900" kern="1200" dirty="0"/>
            <a:t>) </a:t>
          </a:r>
          <a:r>
            <a:rPr lang="pl-PL" sz="1900" kern="1200" dirty="0" err="1"/>
            <a:t>enjoyed</a:t>
          </a:r>
          <a:r>
            <a:rPr lang="pl-PL" sz="1900" kern="1200" dirty="0"/>
            <a:t> </a:t>
          </a:r>
          <a:r>
            <a:rPr lang="pl-PL" sz="1900" kern="1200" dirty="0" err="1"/>
            <a:t>it</a:t>
          </a:r>
          <a:r>
            <a:rPr lang="pl-PL" sz="1900" kern="1200" dirty="0"/>
            <a:t>.</a:t>
          </a:r>
          <a:endParaRPr lang="en-GB" sz="1900" kern="1200" dirty="0"/>
        </a:p>
      </dsp:txBody>
      <dsp:txXfrm>
        <a:off x="5582148" y="19189"/>
        <a:ext cx="3933833" cy="616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1862" y="0"/>
          <a:ext cx="3972211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'</a:t>
          </a:r>
          <a:r>
            <a:rPr lang="pl-PL" sz="1700" kern="1200" dirty="0"/>
            <a:t>I </a:t>
          </a:r>
          <a:r>
            <a:rPr lang="pl-PL" sz="1700" b="1" u="sng" kern="1200" dirty="0" err="1"/>
            <a:t>have</a:t>
          </a:r>
          <a:r>
            <a:rPr lang="pl-PL" sz="1700" kern="1200" dirty="0"/>
            <a:t> </a:t>
          </a:r>
          <a:r>
            <a:rPr lang="pl-PL" sz="1700" kern="1200" dirty="0" err="1"/>
            <a:t>never</a:t>
          </a:r>
          <a:r>
            <a:rPr lang="pl-PL" sz="1700" kern="1200" dirty="0"/>
            <a:t> </a:t>
          </a:r>
          <a:r>
            <a:rPr lang="pl-PL" sz="1700" b="1" u="sng" kern="1200" dirty="0" err="1"/>
            <a:t>ridden</a:t>
          </a:r>
          <a:r>
            <a:rPr lang="pl-PL" sz="1700" kern="1200" dirty="0"/>
            <a:t> a </a:t>
          </a:r>
          <a:r>
            <a:rPr lang="pl-PL" sz="1700" kern="1200" dirty="0" err="1"/>
            <a:t>horse</a:t>
          </a:r>
          <a:r>
            <a:rPr lang="en-GB" sz="1700" kern="1200" dirty="0"/>
            <a:t>’</a:t>
          </a:r>
          <a:r>
            <a:rPr lang="pl-PL" sz="1700" kern="1200" dirty="0"/>
            <a:t> </a:t>
          </a:r>
          <a:r>
            <a:rPr lang="pl-PL" sz="1700" kern="1200" dirty="0" err="1"/>
            <a:t>said</a:t>
          </a:r>
          <a:r>
            <a:rPr lang="pl-PL" sz="1700" kern="1200" dirty="0"/>
            <a:t> Clare</a:t>
          </a:r>
          <a:endParaRPr lang="en-GB" sz="1700" kern="1200" dirty="0"/>
        </a:p>
      </dsp:txBody>
      <dsp:txXfrm>
        <a:off x="21051" y="19189"/>
        <a:ext cx="3933833" cy="616768"/>
      </dsp:txXfrm>
    </dsp:sp>
    <dsp:sp modelId="{4181AF30-571E-4514-9513-D91A854C20F7}">
      <dsp:nvSpPr>
        <dsp:cNvPr id="0" name=""/>
        <dsp:cNvSpPr/>
      </dsp:nvSpPr>
      <dsp:spPr>
        <a:xfrm>
          <a:off x="4371295" y="0"/>
          <a:ext cx="842108" cy="655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371295" y="131029"/>
        <a:ext cx="645564" cy="393088"/>
      </dsp:txXfrm>
    </dsp:sp>
    <dsp:sp modelId="{B8658C45-0647-4BEC-B456-C39118677564}">
      <dsp:nvSpPr>
        <dsp:cNvPr id="0" name=""/>
        <dsp:cNvSpPr/>
      </dsp:nvSpPr>
      <dsp:spPr>
        <a:xfrm>
          <a:off x="5562959" y="0"/>
          <a:ext cx="3972211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Clare</a:t>
          </a:r>
          <a:r>
            <a:rPr lang="pl-PL" sz="1700" kern="1200" baseline="0" dirty="0"/>
            <a:t> </a:t>
          </a:r>
          <a:r>
            <a:rPr lang="pl-PL" sz="1700" kern="1200" baseline="0" dirty="0" err="1"/>
            <a:t>said</a:t>
          </a:r>
          <a:r>
            <a:rPr lang="pl-PL" sz="1700" kern="1200" baseline="0" dirty="0"/>
            <a:t> (</a:t>
          </a:r>
          <a:r>
            <a:rPr lang="pl-PL" sz="1700" kern="1200" baseline="0" dirty="0" err="1"/>
            <a:t>that</a:t>
          </a:r>
          <a:r>
            <a:rPr lang="pl-PL" sz="1700" kern="1200" baseline="0" dirty="0"/>
            <a:t>) </a:t>
          </a:r>
          <a:r>
            <a:rPr lang="pl-PL" sz="1700" kern="1200" baseline="0" dirty="0" err="1"/>
            <a:t>she</a:t>
          </a:r>
          <a:r>
            <a:rPr lang="pl-PL" sz="1700" kern="1200" baseline="0" dirty="0"/>
            <a:t> </a:t>
          </a:r>
          <a:r>
            <a:rPr lang="pl-PL" sz="1700" b="1" u="sng" kern="1200" baseline="0" dirty="0" err="1"/>
            <a:t>had</a:t>
          </a:r>
          <a:r>
            <a:rPr lang="pl-PL" sz="1700" b="1" u="sng" kern="1200" baseline="0" dirty="0"/>
            <a:t> </a:t>
          </a:r>
          <a:r>
            <a:rPr lang="pl-PL" sz="1700" kern="1200" baseline="0" dirty="0" err="1"/>
            <a:t>never</a:t>
          </a:r>
          <a:r>
            <a:rPr lang="pl-PL" sz="1700" kern="1200" baseline="0" dirty="0"/>
            <a:t> </a:t>
          </a:r>
          <a:r>
            <a:rPr lang="pl-PL" sz="1700" b="1" u="sng" kern="1200" baseline="0" dirty="0" err="1"/>
            <a:t>ridden</a:t>
          </a:r>
          <a:r>
            <a:rPr lang="pl-PL" sz="1700" kern="1200" baseline="0" dirty="0"/>
            <a:t> a </a:t>
          </a:r>
          <a:r>
            <a:rPr lang="pl-PL" sz="1700" kern="1200" baseline="0" dirty="0" err="1"/>
            <a:t>horse</a:t>
          </a:r>
          <a:r>
            <a:rPr lang="pl-PL" sz="1700" kern="1200" baseline="0" dirty="0"/>
            <a:t>.</a:t>
          </a:r>
          <a:endParaRPr lang="en-GB" sz="1700" kern="1200" dirty="0"/>
        </a:p>
      </dsp:txBody>
      <dsp:txXfrm>
        <a:off x="5582148" y="19189"/>
        <a:ext cx="3933833" cy="616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1587947" y="-272932"/>
          <a:ext cx="2101288" cy="2101288"/>
        </a:xfrm>
        <a:prstGeom prst="blockArc">
          <a:avLst>
            <a:gd name="adj1" fmla="val 18900000"/>
            <a:gd name="adj2" fmla="val 2700000"/>
            <a:gd name="adj3" fmla="val 10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47739" y="396653"/>
          <a:ext cx="6056141" cy="762115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73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CO PODLEGA ZMIANIE?</a:t>
          </a:r>
          <a:endParaRPr lang="en-GB" sz="4000" kern="1200" dirty="0"/>
        </a:p>
      </dsp:txBody>
      <dsp:txXfrm>
        <a:off x="547739" y="396653"/>
        <a:ext cx="6056141" cy="762115"/>
      </dsp:txXfrm>
    </dsp:sp>
    <dsp:sp modelId="{BD6FBD27-546E-415D-8580-C5DC6163BA98}">
      <dsp:nvSpPr>
        <dsp:cNvPr id="0" name=""/>
        <dsp:cNvSpPr/>
      </dsp:nvSpPr>
      <dsp:spPr>
        <a:xfrm>
          <a:off x="23805" y="301389"/>
          <a:ext cx="952643" cy="9526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1698" y="0"/>
          <a:ext cx="362174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'</a:t>
          </a:r>
          <a:r>
            <a:rPr lang="pl-PL" sz="1700" kern="1200" dirty="0" err="1"/>
            <a:t>I’</a:t>
          </a:r>
          <a:r>
            <a:rPr lang="pl-PL" sz="1700" b="1" u="sng" kern="1200" dirty="0" err="1"/>
            <a:t>m</a:t>
          </a:r>
          <a:r>
            <a:rPr lang="pl-PL" sz="1700" b="1" u="sng" kern="1200" dirty="0"/>
            <a:t> </a:t>
          </a:r>
          <a:r>
            <a:rPr lang="pl-PL" sz="1700" b="1" u="sng" kern="1200" dirty="0" err="1"/>
            <a:t>having</a:t>
          </a:r>
          <a:r>
            <a:rPr lang="pl-PL" sz="1700" b="1" u="sng" kern="1200" dirty="0"/>
            <a:t> </a:t>
          </a:r>
          <a:r>
            <a:rPr lang="pl-PL" sz="1700" kern="1200" dirty="0"/>
            <a:t>a </a:t>
          </a:r>
          <a:r>
            <a:rPr lang="pl-PL" sz="1700" kern="1200" dirty="0" err="1"/>
            <a:t>great</a:t>
          </a:r>
          <a:r>
            <a:rPr lang="pl-PL" sz="1700" kern="1200" dirty="0"/>
            <a:t> </a:t>
          </a:r>
          <a:r>
            <a:rPr lang="pl-PL" sz="1700" kern="1200" dirty="0" err="1"/>
            <a:t>time</a:t>
          </a:r>
          <a:r>
            <a:rPr lang="en-GB" sz="1700" kern="1200" dirty="0"/>
            <a:t>’</a:t>
          </a:r>
          <a:r>
            <a:rPr lang="pl-PL" sz="1700" kern="1200" dirty="0"/>
            <a:t> </a:t>
          </a:r>
          <a:r>
            <a:rPr lang="pl-PL" sz="1700" kern="1200" dirty="0" err="1"/>
            <a:t>said</a:t>
          </a:r>
          <a:r>
            <a:rPr lang="pl-PL" sz="1700" kern="1200" dirty="0"/>
            <a:t> Andrew</a:t>
          </a:r>
          <a:endParaRPr lang="en-GB" sz="1700" kern="1200" dirty="0"/>
        </a:p>
      </dsp:txBody>
      <dsp:txXfrm>
        <a:off x="20887" y="19189"/>
        <a:ext cx="3583366" cy="616768"/>
      </dsp:txXfrm>
    </dsp:sp>
    <dsp:sp modelId="{4181AF30-571E-4514-9513-D91A854C20F7}">
      <dsp:nvSpPr>
        <dsp:cNvPr id="0" name=""/>
        <dsp:cNvSpPr/>
      </dsp:nvSpPr>
      <dsp:spPr>
        <a:xfrm>
          <a:off x="3985617" y="0"/>
          <a:ext cx="767809" cy="655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85617" y="131029"/>
        <a:ext cx="571265" cy="393088"/>
      </dsp:txXfrm>
    </dsp:sp>
    <dsp:sp modelId="{B8658C45-0647-4BEC-B456-C39118677564}">
      <dsp:nvSpPr>
        <dsp:cNvPr id="0" name=""/>
        <dsp:cNvSpPr/>
      </dsp:nvSpPr>
      <dsp:spPr>
        <a:xfrm>
          <a:off x="5072140" y="0"/>
          <a:ext cx="362174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Andrew</a:t>
          </a:r>
          <a:r>
            <a:rPr lang="pl-PL" sz="1700" kern="1200" baseline="0" dirty="0"/>
            <a:t> </a:t>
          </a:r>
          <a:r>
            <a:rPr lang="pl-PL" sz="1700" kern="1200" baseline="0" dirty="0" err="1"/>
            <a:t>said</a:t>
          </a:r>
          <a:r>
            <a:rPr lang="pl-PL" sz="1700" kern="1200" baseline="0" dirty="0"/>
            <a:t> (</a:t>
          </a:r>
          <a:r>
            <a:rPr lang="pl-PL" sz="1700" kern="1200" baseline="0" dirty="0" err="1"/>
            <a:t>that</a:t>
          </a:r>
          <a:r>
            <a:rPr lang="pl-PL" sz="1700" kern="1200" baseline="0" dirty="0"/>
            <a:t>) he </a:t>
          </a:r>
          <a:r>
            <a:rPr lang="pl-PL" sz="1700" b="1" u="sng" kern="1200" baseline="0" dirty="0"/>
            <a:t>was </a:t>
          </a:r>
          <a:r>
            <a:rPr lang="pl-PL" sz="1700" b="1" u="sng" kern="1200" baseline="0" dirty="0" err="1"/>
            <a:t>having</a:t>
          </a:r>
          <a:r>
            <a:rPr lang="pl-PL" sz="1700" b="1" u="sng" kern="1200" baseline="0" dirty="0"/>
            <a:t> </a:t>
          </a:r>
          <a:r>
            <a:rPr lang="pl-PL" sz="1700" kern="1200" baseline="0" dirty="0"/>
            <a:t>a </a:t>
          </a:r>
          <a:r>
            <a:rPr lang="pl-PL" sz="1700" kern="1200" baseline="0" dirty="0" err="1"/>
            <a:t>great</a:t>
          </a:r>
          <a:r>
            <a:rPr lang="pl-PL" sz="1700" kern="1200" baseline="0" dirty="0"/>
            <a:t> </a:t>
          </a:r>
          <a:r>
            <a:rPr lang="pl-PL" sz="1700" kern="1200" baseline="0" dirty="0" err="1"/>
            <a:t>time</a:t>
          </a:r>
          <a:r>
            <a:rPr lang="pl-PL" sz="1700" kern="1200" baseline="0" dirty="0"/>
            <a:t>.</a:t>
          </a:r>
          <a:endParaRPr lang="en-GB" sz="1700" kern="1200" dirty="0"/>
        </a:p>
      </dsp:txBody>
      <dsp:txXfrm>
        <a:off x="5091329" y="19189"/>
        <a:ext cx="3583366" cy="6167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1698" y="0"/>
          <a:ext cx="362174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'</a:t>
          </a:r>
          <a:r>
            <a:rPr lang="pl-PL" sz="1700" kern="1200" dirty="0"/>
            <a:t>It </a:t>
          </a:r>
          <a:r>
            <a:rPr lang="pl-PL" sz="1700" b="1" u="sng" kern="1200" dirty="0" err="1"/>
            <a:t>must</a:t>
          </a:r>
          <a:r>
            <a:rPr lang="pl-PL" sz="1700" kern="1200" dirty="0"/>
            <a:t> be </a:t>
          </a:r>
          <a:r>
            <a:rPr lang="pl-PL" sz="1700" kern="1200" dirty="0" err="1"/>
            <a:t>done</a:t>
          </a:r>
          <a:r>
            <a:rPr lang="pl-PL" sz="1700" kern="1200" dirty="0"/>
            <a:t> by </a:t>
          </a:r>
          <a:r>
            <a:rPr lang="pl-PL" sz="1700" kern="1200" dirty="0" err="1"/>
            <a:t>tomorrow</a:t>
          </a:r>
          <a:r>
            <a:rPr lang="en-GB" sz="1700" kern="1200" dirty="0"/>
            <a:t>’</a:t>
          </a:r>
          <a:r>
            <a:rPr lang="pl-PL" sz="1700" kern="1200" dirty="0"/>
            <a:t> </a:t>
          </a:r>
          <a:r>
            <a:rPr lang="pl-PL" sz="1700" kern="1200" dirty="0" err="1"/>
            <a:t>she</a:t>
          </a:r>
          <a:r>
            <a:rPr lang="pl-PL" sz="1700" kern="1200" dirty="0"/>
            <a:t> </a:t>
          </a:r>
          <a:r>
            <a:rPr lang="pl-PL" sz="1700" kern="1200" dirty="0" err="1"/>
            <a:t>said</a:t>
          </a:r>
          <a:endParaRPr lang="en-GB" sz="1700" kern="1200" dirty="0"/>
        </a:p>
      </dsp:txBody>
      <dsp:txXfrm>
        <a:off x="20887" y="19189"/>
        <a:ext cx="3583366" cy="616768"/>
      </dsp:txXfrm>
    </dsp:sp>
    <dsp:sp modelId="{4181AF30-571E-4514-9513-D91A854C20F7}">
      <dsp:nvSpPr>
        <dsp:cNvPr id="0" name=""/>
        <dsp:cNvSpPr/>
      </dsp:nvSpPr>
      <dsp:spPr>
        <a:xfrm>
          <a:off x="3985617" y="0"/>
          <a:ext cx="767809" cy="655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85617" y="131029"/>
        <a:ext cx="571265" cy="393088"/>
      </dsp:txXfrm>
    </dsp:sp>
    <dsp:sp modelId="{B8658C45-0647-4BEC-B456-C39118677564}">
      <dsp:nvSpPr>
        <dsp:cNvPr id="0" name=""/>
        <dsp:cNvSpPr/>
      </dsp:nvSpPr>
      <dsp:spPr>
        <a:xfrm>
          <a:off x="5072140" y="0"/>
          <a:ext cx="362174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baseline="0" dirty="0" err="1"/>
            <a:t>She</a:t>
          </a:r>
          <a:r>
            <a:rPr lang="pl-PL" sz="1700" kern="1200" baseline="0" dirty="0"/>
            <a:t> </a:t>
          </a:r>
          <a:r>
            <a:rPr lang="pl-PL" sz="1700" kern="1200" baseline="0" dirty="0" err="1"/>
            <a:t>said</a:t>
          </a:r>
          <a:r>
            <a:rPr lang="pl-PL" sz="1700" kern="1200" baseline="0" dirty="0"/>
            <a:t> (</a:t>
          </a:r>
          <a:r>
            <a:rPr lang="pl-PL" sz="1700" kern="1200" baseline="0" dirty="0" err="1"/>
            <a:t>that</a:t>
          </a:r>
          <a:r>
            <a:rPr lang="pl-PL" sz="1700" kern="1200" baseline="0" dirty="0"/>
            <a:t>) </a:t>
          </a:r>
          <a:r>
            <a:rPr lang="pl-PL" sz="1700" kern="1200" baseline="0" dirty="0" err="1"/>
            <a:t>it</a:t>
          </a:r>
          <a:r>
            <a:rPr lang="pl-PL" sz="1700" kern="1200" baseline="0" dirty="0"/>
            <a:t> </a:t>
          </a:r>
          <a:r>
            <a:rPr lang="pl-PL" sz="1700" b="1" u="sng" kern="1200" baseline="0" dirty="0" err="1"/>
            <a:t>had</a:t>
          </a:r>
          <a:r>
            <a:rPr lang="pl-PL" sz="1700" b="1" u="sng" kern="1200" baseline="0" dirty="0"/>
            <a:t> to</a:t>
          </a:r>
          <a:r>
            <a:rPr lang="pl-PL" sz="1700" b="0" u="none" kern="1200" baseline="0" dirty="0"/>
            <a:t> be </a:t>
          </a:r>
          <a:r>
            <a:rPr lang="pl-PL" sz="1700" b="0" u="none" kern="1200" baseline="0" dirty="0" err="1"/>
            <a:t>done</a:t>
          </a:r>
          <a:r>
            <a:rPr lang="pl-PL" sz="1700" b="0" u="none" kern="1200" baseline="0" dirty="0"/>
            <a:t> by </a:t>
          </a:r>
          <a:r>
            <a:rPr lang="pl-PL" sz="1700" b="0" u="none" kern="1200" baseline="0" dirty="0" err="1"/>
            <a:t>tomorrow</a:t>
          </a:r>
          <a:r>
            <a:rPr lang="pl-PL" sz="1700" b="0" u="none" kern="1200" baseline="0" dirty="0"/>
            <a:t>.</a:t>
          </a:r>
          <a:endParaRPr lang="en-GB" sz="1700" b="0" u="none" kern="1200" dirty="0"/>
        </a:p>
      </dsp:txBody>
      <dsp:txXfrm>
        <a:off x="5091329" y="19189"/>
        <a:ext cx="3583366" cy="6167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1698" y="0"/>
          <a:ext cx="362174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'</a:t>
          </a:r>
          <a:r>
            <a:rPr lang="pl-PL" sz="1900" kern="1200" dirty="0"/>
            <a:t>It </a:t>
          </a:r>
          <a:r>
            <a:rPr lang="pl-PL" sz="1900" b="1" u="sng" kern="1200" dirty="0" err="1"/>
            <a:t>must</a:t>
          </a:r>
          <a:r>
            <a:rPr lang="pl-PL" sz="1900" b="0" u="none" kern="1200" dirty="0"/>
            <a:t> be </a:t>
          </a:r>
          <a:r>
            <a:rPr lang="pl-PL" sz="1900" b="0" u="none" kern="1200" dirty="0" err="1"/>
            <a:t>snowing</a:t>
          </a:r>
          <a:r>
            <a:rPr lang="en-GB" sz="1900" kern="1200" dirty="0"/>
            <a:t>’</a:t>
          </a:r>
          <a:r>
            <a:rPr lang="pl-PL" sz="1900" kern="1200" dirty="0"/>
            <a:t> </a:t>
          </a:r>
          <a:r>
            <a:rPr lang="pl-PL" sz="1900" kern="1200" dirty="0" err="1"/>
            <a:t>she</a:t>
          </a:r>
          <a:r>
            <a:rPr lang="pl-PL" sz="1900" kern="1200" dirty="0"/>
            <a:t> </a:t>
          </a:r>
          <a:r>
            <a:rPr lang="pl-PL" sz="1900" kern="1200" dirty="0" err="1"/>
            <a:t>said</a:t>
          </a:r>
          <a:endParaRPr lang="en-GB" sz="1900" kern="1200" dirty="0"/>
        </a:p>
      </dsp:txBody>
      <dsp:txXfrm>
        <a:off x="20887" y="19189"/>
        <a:ext cx="3583366" cy="616768"/>
      </dsp:txXfrm>
    </dsp:sp>
    <dsp:sp modelId="{4181AF30-571E-4514-9513-D91A854C20F7}">
      <dsp:nvSpPr>
        <dsp:cNvPr id="0" name=""/>
        <dsp:cNvSpPr/>
      </dsp:nvSpPr>
      <dsp:spPr>
        <a:xfrm>
          <a:off x="3985617" y="0"/>
          <a:ext cx="767809" cy="655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3985617" y="131029"/>
        <a:ext cx="571265" cy="393088"/>
      </dsp:txXfrm>
    </dsp:sp>
    <dsp:sp modelId="{B8658C45-0647-4BEC-B456-C39118677564}">
      <dsp:nvSpPr>
        <dsp:cNvPr id="0" name=""/>
        <dsp:cNvSpPr/>
      </dsp:nvSpPr>
      <dsp:spPr>
        <a:xfrm>
          <a:off x="5072140" y="0"/>
          <a:ext cx="362174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baseline="0" dirty="0" err="1"/>
            <a:t>She</a:t>
          </a:r>
          <a:r>
            <a:rPr lang="pl-PL" sz="1900" kern="1200" baseline="0" dirty="0"/>
            <a:t> </a:t>
          </a:r>
          <a:r>
            <a:rPr lang="pl-PL" sz="1900" kern="1200" baseline="0" dirty="0" err="1"/>
            <a:t>said</a:t>
          </a:r>
          <a:r>
            <a:rPr lang="pl-PL" sz="1900" kern="1200" baseline="0" dirty="0"/>
            <a:t> (</a:t>
          </a:r>
          <a:r>
            <a:rPr lang="pl-PL" sz="1900" kern="1200" baseline="0" dirty="0" err="1"/>
            <a:t>that</a:t>
          </a:r>
          <a:r>
            <a:rPr lang="pl-PL" sz="1900" kern="1200" baseline="0" dirty="0"/>
            <a:t>) </a:t>
          </a:r>
          <a:r>
            <a:rPr lang="pl-PL" sz="1900" kern="1200" baseline="0" dirty="0" err="1"/>
            <a:t>it</a:t>
          </a:r>
          <a:r>
            <a:rPr lang="pl-PL" sz="1900" kern="1200" baseline="0" dirty="0"/>
            <a:t> </a:t>
          </a:r>
          <a:r>
            <a:rPr lang="pl-PL" sz="1900" b="1" u="sng" kern="1200" baseline="0" dirty="0" err="1"/>
            <a:t>must</a:t>
          </a:r>
          <a:r>
            <a:rPr lang="pl-PL" sz="1900" kern="1200" baseline="0" dirty="0"/>
            <a:t> be </a:t>
          </a:r>
          <a:r>
            <a:rPr lang="pl-PL" sz="1900" kern="1200" baseline="0" dirty="0" err="1"/>
            <a:t>snowing</a:t>
          </a:r>
          <a:r>
            <a:rPr lang="pl-PL" sz="1900" kern="1200" baseline="0" dirty="0"/>
            <a:t>.</a:t>
          </a:r>
          <a:endParaRPr lang="en-GB" sz="1900" b="0" u="none" kern="1200" dirty="0"/>
        </a:p>
      </dsp:txBody>
      <dsp:txXfrm>
        <a:off x="5091329" y="19189"/>
        <a:ext cx="3583366" cy="6167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1587947" y="-272932"/>
          <a:ext cx="2101288" cy="2101288"/>
        </a:xfrm>
        <a:prstGeom prst="blockArc">
          <a:avLst>
            <a:gd name="adj1" fmla="val 18900000"/>
            <a:gd name="adj2" fmla="val 2700000"/>
            <a:gd name="adj3" fmla="val 10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47739" y="396653"/>
          <a:ext cx="6056141" cy="762115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7309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INNE ZMIANY</a:t>
          </a:r>
          <a:endParaRPr lang="en-GB" sz="4000" kern="1200" dirty="0"/>
        </a:p>
      </dsp:txBody>
      <dsp:txXfrm>
        <a:off x="547739" y="396653"/>
        <a:ext cx="6056141" cy="762115"/>
      </dsp:txXfrm>
    </dsp:sp>
    <dsp:sp modelId="{BD6FBD27-546E-415D-8580-C5DC6163BA98}">
      <dsp:nvSpPr>
        <dsp:cNvPr id="0" name=""/>
        <dsp:cNvSpPr/>
      </dsp:nvSpPr>
      <dsp:spPr>
        <a:xfrm>
          <a:off x="23805" y="301389"/>
          <a:ext cx="952643" cy="9526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1587947" y="-272932"/>
          <a:ext cx="2101288" cy="2101288"/>
        </a:xfrm>
        <a:prstGeom prst="blockArc">
          <a:avLst>
            <a:gd name="adj1" fmla="val 18900000"/>
            <a:gd name="adj2" fmla="val 2700000"/>
            <a:gd name="adj3" fmla="val 10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47739" y="396653"/>
          <a:ext cx="6056141" cy="762115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7309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 dirty="0"/>
            <a:t>REPORTING VERBS PATTERNS</a:t>
          </a:r>
          <a:endParaRPr lang="en-GB" sz="3500" kern="1200" dirty="0"/>
        </a:p>
      </dsp:txBody>
      <dsp:txXfrm>
        <a:off x="547739" y="396653"/>
        <a:ext cx="6056141" cy="762115"/>
      </dsp:txXfrm>
    </dsp:sp>
    <dsp:sp modelId="{BD6FBD27-546E-415D-8580-C5DC6163BA98}">
      <dsp:nvSpPr>
        <dsp:cNvPr id="0" name=""/>
        <dsp:cNvSpPr/>
      </dsp:nvSpPr>
      <dsp:spPr>
        <a:xfrm>
          <a:off x="23805" y="301389"/>
          <a:ext cx="952643" cy="9526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BF489-CB4A-4C56-8ACB-7191C6A4E0CC}">
      <dsp:nvSpPr>
        <dsp:cNvPr id="0" name=""/>
        <dsp:cNvSpPr/>
      </dsp:nvSpPr>
      <dsp:spPr>
        <a:xfrm>
          <a:off x="864" y="0"/>
          <a:ext cx="184286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Czasownik (</a:t>
          </a:r>
          <a:r>
            <a:rPr lang="pl-PL" sz="1400" kern="1200" dirty="0" err="1"/>
            <a:t>add</a:t>
          </a:r>
          <a:r>
            <a:rPr lang="pl-PL" sz="1400" kern="1200" dirty="0"/>
            <a:t>, </a:t>
          </a:r>
          <a:r>
            <a:rPr lang="pl-PL" sz="1400" kern="1200" dirty="0" err="1"/>
            <a:t>admit</a:t>
          </a:r>
          <a:r>
            <a:rPr lang="pl-PL" sz="1400" kern="1200" dirty="0"/>
            <a:t>, </a:t>
          </a:r>
          <a:r>
            <a:rPr lang="pl-PL" sz="1400" kern="1200" dirty="0" err="1"/>
            <a:t>assure</a:t>
          </a:r>
          <a:r>
            <a:rPr lang="pl-PL" sz="1400" kern="1200" dirty="0"/>
            <a:t>, </a:t>
          </a:r>
          <a:r>
            <a:rPr lang="pl-PL" sz="1400" kern="1200" dirty="0" err="1"/>
            <a:t>claim</a:t>
          </a:r>
          <a:r>
            <a:rPr lang="pl-PL" sz="1400" kern="1200" dirty="0"/>
            <a:t>…)</a:t>
          </a:r>
          <a:endParaRPr lang="en-GB" sz="1400" kern="1200" dirty="0"/>
        </a:p>
      </dsp:txBody>
      <dsp:txXfrm>
        <a:off x="20053" y="19189"/>
        <a:ext cx="1804486" cy="616768"/>
      </dsp:txXfrm>
    </dsp:sp>
    <dsp:sp modelId="{4181AF30-571E-4514-9513-D91A854C20F7}">
      <dsp:nvSpPr>
        <dsp:cNvPr id="0" name=""/>
        <dsp:cNvSpPr/>
      </dsp:nvSpPr>
      <dsp:spPr>
        <a:xfrm>
          <a:off x="1934249" y="83957"/>
          <a:ext cx="578217" cy="48723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934249" y="181403"/>
        <a:ext cx="432048" cy="292338"/>
      </dsp:txXfrm>
    </dsp:sp>
    <dsp:sp modelId="{B8658C45-0647-4BEC-B456-C39118677564}">
      <dsp:nvSpPr>
        <dsp:cNvPr id="0" name=""/>
        <dsp:cNvSpPr/>
      </dsp:nvSpPr>
      <dsp:spPr>
        <a:xfrm>
          <a:off x="2580873" y="0"/>
          <a:ext cx="1842864" cy="655146"/>
        </a:xfrm>
        <a:prstGeom prst="roundRect">
          <a:avLst>
            <a:gd name="adj" fmla="val 10000"/>
          </a:avLst>
        </a:prstGeom>
        <a:solidFill>
          <a:srgbClr val="5A9B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that</a:t>
          </a:r>
          <a:endParaRPr lang="en-GB" sz="1800" kern="1200" dirty="0"/>
        </a:p>
      </dsp:txBody>
      <dsp:txXfrm>
        <a:off x="2600062" y="19189"/>
        <a:ext cx="1804486" cy="616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D5D79-E47B-8B3A-A60E-5D20CA13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DADFB2-937E-02CB-0F53-F0E5E97B2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4BA87-EE85-0A0F-23FF-BE2C856A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233B98-C44D-3798-01EE-3ADE00F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EFFD47-2353-70A4-3F19-AE648F19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1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91C133-5926-1F29-E63F-A8EC712B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FDDA638-86EB-0E2F-322A-E5C55AF9E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B4A249-C974-2588-4300-0CE41D96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6A6BC17-EA29-BA85-4ECB-D744C5A5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F34C7F-86F4-D93D-178F-EF15DF9F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CABD36C-C90F-F074-8FF2-20A583F06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01547FD-0EBC-0337-F5C1-AE21E41A7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371AE3-5514-FFBC-B191-2AB91CD3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6A0892-954B-3678-4FFE-9DE74475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68BC50-E6CB-0154-7CF1-BDB8AE33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1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DDF5BB-0E37-FF55-348D-C8BFC8DD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0A5F04-BF55-D104-E7FC-2B99A2CD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E929E2-9907-7AB4-F24B-2FEFCD54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D141EB-99DC-35B1-4EBD-540E6193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652D0A-8B3E-7824-43A0-E3506330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1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88410-7FF2-F426-67E5-F0CBA412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8CC7D8-64FF-00AC-4B5E-E60BFB1DC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831DBC-96B7-4F05-3969-48D0B2E4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3B1F4E-9262-81A3-8A34-E03F7791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DFA58A-2DA4-A43F-A313-444901FE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13DBC7-CFC2-F930-D7AA-E471A6EB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36929C-3418-0697-BB24-C730E3B0C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E9CBA46-E0AE-302E-0590-EA44B09A0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DA0C3F6-6381-2DD5-63DB-7ABD6D1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484102C-6B34-EC7B-0BE0-89514399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EFCA0E3-F247-DC92-1944-13A527D4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395F7D-AE77-53B0-19F7-3E5DE205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D991F6-7C34-84F5-90DB-F6E3DB6D2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C3C466-C832-F318-4A32-08D6173A7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534592-E09F-56E5-8B58-8E386A697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75453F1-34BE-C1D6-3A5D-D1DD4B50F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A73BE03-AC62-1957-98B2-901C0FC0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8EA5D19-1E43-3208-7425-EA2DECA1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41970A2-3A0E-8F8D-B7D8-B80DBB5B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0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0A1E72-3D83-8ADE-E510-9408BE80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BAF9457-6B40-0D06-B690-54A704B7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2B4449C-84AC-B11E-4520-DADF52C8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ED05ECE-75E4-0759-038E-2005109F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3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32DA2D9-DA0D-9BAB-63F8-A5F09AC0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6CBCF15-332F-A231-C8B2-F81B1ADC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21CAE36-1671-8A2D-7579-307E7A6E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28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B3AFD3-EF5F-9081-75BA-CA81886E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C155DB-E2D6-1D81-6DE2-5342AA25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C0517B-0C7F-BC92-76B9-B60790C1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011C5C-70E5-81CD-74FB-59F49733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10EC474-43CC-ED9E-C029-F57DADFD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B61EE19-B99B-6D5C-5E02-77CACD44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6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FD6C7B-9AD6-DECF-B939-6463E33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0006DF5-5837-8F6A-6589-0E28C8529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3C047D0-C21D-CA80-B719-155DA8F9E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62182B-DD40-1391-CC14-8CEE2B3C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6878F3F-0B66-C439-DE6C-2BE25CAB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ECF46F8-FE89-E5D5-DCA2-12994ABB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58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072BBE9-86E1-0F7A-FAEC-A1983D3D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FB8733-AE2E-AF93-D823-F4D5925E2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D9A32F-A428-F54B-33C0-85F9C60A7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F131-08E3-484F-9A5F-A2D52741E614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E55D61-E141-42A5-E9EC-61E505A03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5AA240-3483-5CA3-669A-F4BD1ABD9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CBFD-F309-4B7B-BDE5-ECB0800B4E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9" Type="http://schemas.openxmlformats.org/officeDocument/2006/relationships/diagramQuickStyle" Target="../diagrams/quickStyle15.xml"/><Relationship Id="rId21" Type="http://schemas.microsoft.com/office/2007/relationships/diagramDrawing" Target="../diagrams/drawing11.xml"/><Relationship Id="rId34" Type="http://schemas.openxmlformats.org/officeDocument/2006/relationships/diagramQuickStyle" Target="../diagrams/quickStyle14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29" Type="http://schemas.openxmlformats.org/officeDocument/2006/relationships/diagramQuickStyle" Target="../diagrams/quickStyle13.xml"/><Relationship Id="rId41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32" Type="http://schemas.openxmlformats.org/officeDocument/2006/relationships/diagramData" Target="../diagrams/data14.xml"/><Relationship Id="rId37" Type="http://schemas.openxmlformats.org/officeDocument/2006/relationships/diagramData" Target="../diagrams/data15.xml"/><Relationship Id="rId40" Type="http://schemas.openxmlformats.org/officeDocument/2006/relationships/diagramColors" Target="../diagrams/colors15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28" Type="http://schemas.openxmlformats.org/officeDocument/2006/relationships/diagramLayout" Target="../diagrams/layout13.xml"/><Relationship Id="rId36" Type="http://schemas.microsoft.com/office/2007/relationships/diagramDrawing" Target="../diagrams/drawing14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31" Type="http://schemas.microsoft.com/office/2007/relationships/diagramDrawing" Target="../diagrams/drawing13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Relationship Id="rId27" Type="http://schemas.openxmlformats.org/officeDocument/2006/relationships/diagramData" Target="../diagrams/data13.xml"/><Relationship Id="rId30" Type="http://schemas.openxmlformats.org/officeDocument/2006/relationships/diagramColors" Target="../diagrams/colors13.xml"/><Relationship Id="rId35" Type="http://schemas.openxmlformats.org/officeDocument/2006/relationships/diagramColors" Target="../diagrams/colors14.xml"/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33" Type="http://schemas.openxmlformats.org/officeDocument/2006/relationships/diagramLayout" Target="../diagrams/layout14.xml"/><Relationship Id="rId38" Type="http://schemas.openxmlformats.org/officeDocument/2006/relationships/diagramLayout" Target="../diagrams/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47B67D1-B902-4263-B877-9CC2EEEB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2337979"/>
            <a:ext cx="9236026" cy="1316416"/>
          </a:xfrm>
        </p:spPr>
        <p:txBody>
          <a:bodyPr anchor="b">
            <a:normAutofit/>
          </a:bodyPr>
          <a:lstStyle/>
          <a:p>
            <a:r>
              <a:rPr lang="pl-PL" sz="6600" dirty="0">
                <a:solidFill>
                  <a:srgbClr val="FFFFFF"/>
                </a:solidFill>
              </a:rPr>
              <a:t>REPORTED SPEECH</a:t>
            </a:r>
            <a:endParaRPr lang="en-GB" sz="6600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2E21945-8739-4D4E-B6EB-EAD94F098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90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3D3171-AE89-7B8A-1C59-08E671180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227815"/>
              </p:ext>
            </p:extLst>
          </p:nvPr>
        </p:nvGraphicFramePr>
        <p:xfrm>
          <a:off x="84840" y="0"/>
          <a:ext cx="9803877" cy="155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5E978341-187F-4B8E-51F6-8947F2ACCDBF}"/>
              </a:ext>
            </a:extLst>
          </p:cNvPr>
          <p:cNvSpPr/>
          <p:nvPr/>
        </p:nvSpPr>
        <p:spPr>
          <a:xfrm>
            <a:off x="999241" y="1687398"/>
            <a:ext cx="9945279" cy="4487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FCECFD9-EF5B-26B0-EA4D-340D1BAA06F9}"/>
              </a:ext>
            </a:extLst>
          </p:cNvPr>
          <p:cNvSpPr txBox="1"/>
          <p:nvPr/>
        </p:nvSpPr>
        <p:spPr>
          <a:xfrm>
            <a:off x="1828800" y="2158738"/>
            <a:ext cx="8286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Reported</a:t>
            </a:r>
            <a:r>
              <a:rPr lang="pl-PL" dirty="0"/>
              <a:t>/</a:t>
            </a:r>
            <a:r>
              <a:rPr lang="pl-PL" dirty="0" err="1"/>
              <a:t>Indirect</a:t>
            </a:r>
            <a:r>
              <a:rPr lang="pl-PL" dirty="0"/>
              <a:t> Speech używamy kiedy chcemy przytoczyć czyjąś wypowiedź nie koniecznie ją cytując. Przekazujemy tylko jej treść. W odróżnieniu do Direct Speech nie zapisujemy jej w cudzysłowie.</a:t>
            </a:r>
            <a:endParaRPr lang="en-GB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9307EA1-D5D1-C24E-1EF2-635607111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594348"/>
              </p:ext>
            </p:extLst>
          </p:nvPr>
        </p:nvGraphicFramePr>
        <p:xfrm>
          <a:off x="1327481" y="3558025"/>
          <a:ext cx="9537034" cy="6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8AD5DB5-F5F0-06DE-47D1-8748C8913503}"/>
              </a:ext>
            </a:extLst>
          </p:cNvPr>
          <p:cNvSpPr txBox="1"/>
          <p:nvPr/>
        </p:nvSpPr>
        <p:spPr>
          <a:xfrm>
            <a:off x="1828800" y="4732256"/>
            <a:ext cx="8286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Poszczególne słowa i elementy gramatyczne użyte w mowie niezależnej (Direct Speech) mogą zostać zmienione w mowie zależnej (</a:t>
            </a:r>
            <a:r>
              <a:rPr lang="pl-PL" dirty="0" err="1"/>
              <a:t>Indirect</a:t>
            </a:r>
            <a:r>
              <a:rPr lang="pl-PL" dirty="0"/>
              <a:t> Speech).</a:t>
            </a:r>
            <a:endParaRPr lang="en-GB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DBEFC53-683E-5348-FF9E-6E7B7E722A69}"/>
              </a:ext>
            </a:extLst>
          </p:cNvPr>
          <p:cNvSpPr txBox="1"/>
          <p:nvPr/>
        </p:nvSpPr>
        <p:spPr>
          <a:xfrm>
            <a:off x="1687397" y="4204602"/>
            <a:ext cx="329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5A9BD9"/>
                </a:solidFill>
              </a:rPr>
              <a:t>Direct Speech</a:t>
            </a:r>
            <a:endParaRPr lang="en-GB" sz="2400" b="1" dirty="0">
              <a:solidFill>
                <a:srgbClr val="5A9BD9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EA49C0C-7CC8-7585-08DE-C8CA8C4FFC02}"/>
              </a:ext>
            </a:extLst>
          </p:cNvPr>
          <p:cNvSpPr txBox="1"/>
          <p:nvPr/>
        </p:nvSpPr>
        <p:spPr>
          <a:xfrm>
            <a:off x="7271211" y="4204602"/>
            <a:ext cx="329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solidFill>
                  <a:srgbClr val="5A9BD9"/>
                </a:solidFill>
              </a:rPr>
              <a:t>Indirect</a:t>
            </a:r>
            <a:r>
              <a:rPr lang="pl-PL" sz="2400" b="1" dirty="0">
                <a:solidFill>
                  <a:srgbClr val="5A9BD9"/>
                </a:solidFill>
              </a:rPr>
              <a:t> Speech</a:t>
            </a:r>
            <a:endParaRPr lang="en-GB" sz="2400" b="1" dirty="0">
              <a:solidFill>
                <a:srgbClr val="5A9B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3EDF42-C1FB-CCEC-D632-7A86EBFAA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642926"/>
              </p:ext>
            </p:extLst>
          </p:nvPr>
        </p:nvGraphicFramePr>
        <p:xfrm>
          <a:off x="84840" y="0"/>
          <a:ext cx="6627687" cy="155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57A3D5F-2DA3-FE8F-C96D-9D6317E431F2}"/>
              </a:ext>
            </a:extLst>
          </p:cNvPr>
          <p:cNvSpPr/>
          <p:nvPr/>
        </p:nvSpPr>
        <p:spPr>
          <a:xfrm>
            <a:off x="852055" y="1555424"/>
            <a:ext cx="10754589" cy="48661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84369A2-6717-CEBC-5D32-D16CFD0600C7}"/>
              </a:ext>
            </a:extLst>
          </p:cNvPr>
          <p:cNvSpPr txBox="1"/>
          <p:nvPr/>
        </p:nvSpPr>
        <p:spPr>
          <a:xfrm>
            <a:off x="1809944" y="1636752"/>
            <a:ext cx="8870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Zmianie podlegają: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Czasy teraźniejsze na przeszłe oraz </a:t>
            </a:r>
            <a:r>
              <a:rPr lang="pl-PL" dirty="0" err="1"/>
              <a:t>Present</a:t>
            </a:r>
            <a:r>
              <a:rPr lang="pl-PL" dirty="0"/>
              <a:t> Perfect i czasy przeszłe w Past Perfect np.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Czasowniki modalne </a:t>
            </a:r>
            <a:r>
              <a:rPr lang="pl-PL" dirty="0" err="1"/>
              <a:t>will</a:t>
            </a:r>
            <a:r>
              <a:rPr lang="pl-PL" dirty="0"/>
              <a:t>, </a:t>
            </a:r>
            <a:r>
              <a:rPr lang="pl-PL" dirty="0" err="1"/>
              <a:t>must</a:t>
            </a:r>
            <a:r>
              <a:rPr lang="pl-PL" dirty="0"/>
              <a:t>, </a:t>
            </a:r>
            <a:r>
              <a:rPr lang="pl-PL" dirty="0" err="1"/>
              <a:t>may</a:t>
            </a:r>
            <a:r>
              <a:rPr lang="pl-PL" dirty="0"/>
              <a:t>, </a:t>
            </a:r>
            <a:r>
              <a:rPr lang="pl-PL" dirty="0" err="1"/>
              <a:t>can</a:t>
            </a:r>
            <a:r>
              <a:rPr lang="pl-PL" dirty="0"/>
              <a:t> zmieniają się kolejno na </a:t>
            </a:r>
            <a:r>
              <a:rPr lang="pl-PL" dirty="0" err="1"/>
              <a:t>would</a:t>
            </a:r>
            <a:r>
              <a:rPr lang="pl-PL" dirty="0"/>
              <a:t>, </a:t>
            </a:r>
            <a:r>
              <a:rPr lang="pl-PL" dirty="0" err="1"/>
              <a:t>had</a:t>
            </a:r>
            <a:r>
              <a:rPr lang="pl-PL" dirty="0"/>
              <a:t> to, </a:t>
            </a:r>
            <a:r>
              <a:rPr lang="pl-PL" dirty="0" err="1"/>
              <a:t>might</a:t>
            </a:r>
            <a:r>
              <a:rPr lang="pl-PL" dirty="0"/>
              <a:t> i </a:t>
            </a:r>
            <a:r>
              <a:rPr lang="pl-PL" dirty="0" err="1"/>
              <a:t>could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Would</a:t>
            </a:r>
            <a:r>
              <a:rPr lang="pl-PL" dirty="0"/>
              <a:t>, </a:t>
            </a:r>
            <a:r>
              <a:rPr lang="pl-PL" dirty="0" err="1"/>
              <a:t>might</a:t>
            </a:r>
            <a:r>
              <a:rPr lang="pl-PL" dirty="0"/>
              <a:t>, </a:t>
            </a:r>
            <a:r>
              <a:rPr lang="pl-PL" dirty="0" err="1"/>
              <a:t>could</a:t>
            </a:r>
            <a:r>
              <a:rPr lang="pl-PL" dirty="0"/>
              <a:t>, </a:t>
            </a:r>
            <a:r>
              <a:rPr lang="pl-PL" dirty="0" err="1"/>
              <a:t>should</a:t>
            </a:r>
            <a:r>
              <a:rPr lang="pl-PL" dirty="0"/>
              <a:t>, </a:t>
            </a:r>
            <a:r>
              <a:rPr lang="pl-PL" dirty="0" err="1"/>
              <a:t>ought</a:t>
            </a:r>
            <a:r>
              <a:rPr lang="pl-PL" dirty="0"/>
              <a:t> to nie zmieniają się. </a:t>
            </a:r>
            <a:r>
              <a:rPr lang="pl-PL" dirty="0" err="1"/>
              <a:t>Must</a:t>
            </a:r>
            <a:r>
              <a:rPr lang="pl-PL" dirty="0"/>
              <a:t> również nie musi się zmieniać jeżeli użyjemy go gdy coś wywodzimy.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3CB3EED-6545-1A8C-82EC-5510C478A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272853"/>
              </p:ext>
            </p:extLst>
          </p:nvPr>
        </p:nvGraphicFramePr>
        <p:xfrm>
          <a:off x="1809944" y="2327084"/>
          <a:ext cx="8695583" cy="6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41374242-43B1-A4CB-E1EF-40C5E0D1C1D5}"/>
              </a:ext>
            </a:extLst>
          </p:cNvPr>
          <p:cNvSpPr txBox="1"/>
          <p:nvPr/>
        </p:nvSpPr>
        <p:spPr>
          <a:xfrm>
            <a:off x="1897463" y="3009293"/>
            <a:ext cx="329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solidFill>
                  <a:srgbClr val="5A9BD9"/>
                </a:solidFill>
              </a:rPr>
              <a:t>Present</a:t>
            </a:r>
            <a:r>
              <a:rPr lang="pl-PL" sz="2400" b="1" dirty="0">
                <a:solidFill>
                  <a:srgbClr val="5A9BD9"/>
                </a:solidFill>
              </a:rPr>
              <a:t> </a:t>
            </a:r>
            <a:r>
              <a:rPr lang="pl-PL" sz="2400" b="1" dirty="0" err="1">
                <a:solidFill>
                  <a:srgbClr val="5A9BD9"/>
                </a:solidFill>
              </a:rPr>
              <a:t>Continuous</a:t>
            </a:r>
            <a:endParaRPr lang="en-GB" sz="2400" b="1" dirty="0">
              <a:solidFill>
                <a:srgbClr val="5A9BD9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03236FC-051A-643C-3B0F-0C6CB0AF5C29}"/>
              </a:ext>
            </a:extLst>
          </p:cNvPr>
          <p:cNvSpPr txBox="1"/>
          <p:nvPr/>
        </p:nvSpPr>
        <p:spPr>
          <a:xfrm>
            <a:off x="6995156" y="3007804"/>
            <a:ext cx="329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5A9BD9"/>
                </a:solidFill>
              </a:rPr>
              <a:t>Past </a:t>
            </a:r>
            <a:r>
              <a:rPr lang="pl-PL" sz="2400" b="1" dirty="0" err="1">
                <a:solidFill>
                  <a:srgbClr val="5A9BD9"/>
                </a:solidFill>
              </a:rPr>
              <a:t>Continuous</a:t>
            </a:r>
            <a:endParaRPr lang="en-GB" sz="2400" b="1" dirty="0">
              <a:solidFill>
                <a:srgbClr val="5A9BD9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1B8DF09-9930-B31D-D3A7-C6ADBBE61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761332"/>
              </p:ext>
            </p:extLst>
          </p:nvPr>
        </p:nvGraphicFramePr>
        <p:xfrm>
          <a:off x="1809943" y="4189359"/>
          <a:ext cx="8695583" cy="6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65B67BA-9964-5188-6599-E4B2C9454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15788"/>
              </p:ext>
            </p:extLst>
          </p:nvPr>
        </p:nvGraphicFramePr>
        <p:xfrm>
          <a:off x="1809943" y="5600097"/>
          <a:ext cx="8695583" cy="6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5966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922D0E-1CB8-EE0C-4E7D-BD5DCF705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730902"/>
              </p:ext>
            </p:extLst>
          </p:nvPr>
        </p:nvGraphicFramePr>
        <p:xfrm>
          <a:off x="84840" y="0"/>
          <a:ext cx="6627687" cy="155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4DAA1C78-B556-9311-ABC2-63F50EC75075}"/>
              </a:ext>
            </a:extLst>
          </p:cNvPr>
          <p:cNvSpPr/>
          <p:nvPr/>
        </p:nvSpPr>
        <p:spPr>
          <a:xfrm>
            <a:off x="772998" y="1630837"/>
            <a:ext cx="10322350" cy="477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DFABDB7-F699-56E1-B645-B3583E56034F}"/>
              </a:ext>
            </a:extLst>
          </p:cNvPr>
          <p:cNvSpPr txBox="1"/>
          <p:nvPr/>
        </p:nvSpPr>
        <p:spPr>
          <a:xfrm>
            <a:off x="979923" y="1997839"/>
            <a:ext cx="4837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Określniki czasowe np. </a:t>
            </a:r>
            <a:br>
              <a:rPr lang="pl-PL" dirty="0"/>
            </a:br>
            <a:r>
              <a:rPr lang="pl-PL" dirty="0" err="1"/>
              <a:t>yesterday</a:t>
            </a:r>
            <a:r>
              <a:rPr lang="pl-PL" dirty="0"/>
              <a:t> </a:t>
            </a:r>
            <a:r>
              <a:rPr lang="en-GB" sz="1800" dirty="0">
                <a:latin typeface="Calibri" panose="020F0502020204030204" pitchFamily="34" charset="0"/>
              </a:rPr>
              <a:t>→</a:t>
            </a:r>
            <a:r>
              <a:rPr lang="pl-PL" sz="1800" dirty="0">
                <a:latin typeface="Calibri" panose="020F0502020204030204" pitchFamily="34" charset="0"/>
              </a:rPr>
              <a:t> the </a:t>
            </a:r>
            <a:r>
              <a:rPr lang="pl-PL" sz="1800" dirty="0" err="1">
                <a:latin typeface="Calibri" panose="020F0502020204030204" pitchFamily="34" charset="0"/>
              </a:rPr>
              <a:t>day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before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dirty="0">
                <a:latin typeface="Calibri" panose="020F0502020204030204" pitchFamily="34" charset="0"/>
              </a:rPr>
              <a:t>/ </a:t>
            </a:r>
            <a:r>
              <a:rPr lang="pl-PL" sz="1800" dirty="0">
                <a:latin typeface="Calibri" panose="020F0502020204030204" pitchFamily="34" charset="0"/>
              </a:rPr>
              <a:t>the </a:t>
            </a:r>
            <a:r>
              <a:rPr lang="pl-PL" sz="1800" dirty="0" err="1">
                <a:latin typeface="Calibri" panose="020F0502020204030204" pitchFamily="34" charset="0"/>
              </a:rPr>
              <a:t>previous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day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br>
              <a:rPr lang="pl-PL" sz="1800" dirty="0">
                <a:latin typeface="Calibri" panose="020F0502020204030204" pitchFamily="34" charset="0"/>
              </a:rPr>
            </a:br>
            <a:r>
              <a:rPr lang="pl-PL" sz="1800" dirty="0" err="1">
                <a:latin typeface="Calibri" panose="020F0502020204030204" pitchFamily="34" charset="0"/>
              </a:rPr>
              <a:t>today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</a:rPr>
              <a:t>→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that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day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br>
              <a:rPr lang="pl-PL" sz="1800" dirty="0">
                <a:latin typeface="Calibri" panose="020F0502020204030204" pitchFamily="34" charset="0"/>
              </a:rPr>
            </a:br>
            <a:r>
              <a:rPr lang="pl-PL" sz="1800" dirty="0" err="1">
                <a:latin typeface="Calibri" panose="020F0502020204030204" pitchFamily="34" charset="0"/>
              </a:rPr>
              <a:t>next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</a:rPr>
              <a:t>→</a:t>
            </a:r>
            <a:r>
              <a:rPr lang="pl-PL" sz="1800" dirty="0">
                <a:latin typeface="Calibri" panose="020F0502020204030204" pitchFamily="34" charset="0"/>
              </a:rPr>
              <a:t> the </a:t>
            </a:r>
            <a:r>
              <a:rPr lang="pl-PL" sz="1800" dirty="0" err="1">
                <a:latin typeface="Calibri" panose="020F0502020204030204" pitchFamily="34" charset="0"/>
              </a:rPr>
              <a:t>following</a:t>
            </a:r>
            <a:br>
              <a:rPr lang="pl-PL" sz="1800" dirty="0">
                <a:latin typeface="Calibri" panose="020F0502020204030204" pitchFamily="34" charset="0"/>
              </a:rPr>
            </a:br>
            <a:r>
              <a:rPr lang="pl-PL" sz="1800" dirty="0" err="1">
                <a:latin typeface="Calibri" panose="020F0502020204030204" pitchFamily="34" charset="0"/>
              </a:rPr>
              <a:t>now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</a:rPr>
              <a:t>→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then</a:t>
            </a:r>
            <a:br>
              <a:rPr lang="pl-PL" sz="1800" dirty="0">
                <a:latin typeface="Calibri" panose="020F0502020204030204" pitchFamily="34" charset="0"/>
              </a:rPr>
            </a:br>
            <a:endParaRPr lang="en-GB" sz="1800" dirty="0">
              <a:latin typeface="MS Shell Dlg 2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MS Shell Dlg 2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MS Shell Dlg 2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MS Shell Dlg 2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B67E84D2-D1C4-AEB3-E308-F6EA7870FC52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5934173" y="1630837"/>
            <a:ext cx="0" cy="477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F0FC4CD-7A3D-747F-C65E-9F326F4A459A}"/>
              </a:ext>
            </a:extLst>
          </p:cNvPr>
          <p:cNvSpPr txBox="1"/>
          <p:nvPr/>
        </p:nvSpPr>
        <p:spPr>
          <a:xfrm>
            <a:off x="1029492" y="4031973"/>
            <a:ext cx="4648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Określniki miejsca np.</a:t>
            </a:r>
            <a:br>
              <a:rPr lang="pl-PL" dirty="0"/>
            </a:br>
            <a:r>
              <a:rPr lang="pl-PL" dirty="0" err="1"/>
              <a:t>here</a:t>
            </a:r>
            <a:r>
              <a:rPr lang="pl-PL" dirty="0"/>
              <a:t> </a:t>
            </a:r>
            <a:r>
              <a:rPr lang="en-GB" sz="1800" dirty="0">
                <a:latin typeface="Calibri" panose="020F0502020204030204" pitchFamily="34" charset="0"/>
              </a:rPr>
              <a:t>→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there</a:t>
            </a:r>
            <a:br>
              <a:rPr lang="pl-PL" sz="1800" dirty="0">
                <a:latin typeface="Calibri" panose="020F0502020204030204" pitchFamily="34" charset="0"/>
              </a:rPr>
            </a:br>
            <a:r>
              <a:rPr lang="pl-PL" sz="1800" dirty="0" err="1">
                <a:latin typeface="Calibri" panose="020F0502020204030204" pitchFamily="34" charset="0"/>
              </a:rPr>
              <a:t>this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</a:rPr>
              <a:t>→</a:t>
            </a:r>
            <a:r>
              <a:rPr lang="pl-PL" sz="1800" dirty="0">
                <a:latin typeface="Calibri" panose="020F0502020204030204" pitchFamily="34" charset="0"/>
              </a:rPr>
              <a:t> the/</a:t>
            </a:r>
            <a:r>
              <a:rPr lang="pl-PL" sz="1800" dirty="0" err="1">
                <a:latin typeface="Calibri" panose="020F0502020204030204" pitchFamily="34" charset="0"/>
              </a:rPr>
              <a:t>that</a:t>
            </a:r>
            <a:br>
              <a:rPr lang="pl-PL" sz="1800" dirty="0">
                <a:latin typeface="Calibri" panose="020F0502020204030204" pitchFamily="34" charset="0"/>
              </a:rPr>
            </a:br>
            <a:r>
              <a:rPr lang="pl-PL" sz="1800" dirty="0" err="1">
                <a:latin typeface="Calibri" panose="020F0502020204030204" pitchFamily="34" charset="0"/>
              </a:rPr>
              <a:t>these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</a:rPr>
              <a:t>→</a:t>
            </a:r>
            <a:r>
              <a:rPr lang="pl-PL" sz="1800" dirty="0">
                <a:latin typeface="Calibri" panose="020F0502020204030204" pitchFamily="34" charset="0"/>
              </a:rPr>
              <a:t> the/</a:t>
            </a:r>
            <a:r>
              <a:rPr lang="pl-PL" sz="1800" dirty="0" err="1">
                <a:latin typeface="Calibri" panose="020F0502020204030204" pitchFamily="34" charset="0"/>
              </a:rPr>
              <a:t>those</a:t>
            </a:r>
            <a:endParaRPr lang="en-GB" sz="1800" dirty="0">
              <a:latin typeface="MS Shell Dlg 2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MS Shell Dlg 2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MS Shell Dlg 2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2235B358-7E90-7114-623F-927CDA2FC3E5}"/>
              </a:ext>
            </a:extLst>
          </p:cNvPr>
          <p:cNvCxnSpPr/>
          <p:nvPr/>
        </p:nvCxnSpPr>
        <p:spPr>
          <a:xfrm>
            <a:off x="772997" y="3962043"/>
            <a:ext cx="5161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96438BB-3E76-1463-67AE-9133194095D8}"/>
              </a:ext>
            </a:extLst>
          </p:cNvPr>
          <p:cNvSpPr txBox="1"/>
          <p:nvPr/>
        </p:nvSpPr>
        <p:spPr>
          <a:xfrm>
            <a:off x="6024368" y="2462312"/>
            <a:ext cx="48830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Czasami zmiana czasu w mowie zależnej jest niepotrzebna jeżeli: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Zdanie jest nadal prawdziwe w tym momencie</a:t>
            </a:r>
            <a:br>
              <a:rPr lang="pl-PL" dirty="0"/>
            </a:b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</a:rPr>
              <a:t>'</a:t>
            </a:r>
            <a:r>
              <a:rPr lang="pl-PL" dirty="0" err="1">
                <a:latin typeface="Calibri" panose="020F0502020204030204" pitchFamily="34" charset="0"/>
              </a:rPr>
              <a:t>That</a:t>
            </a:r>
            <a:r>
              <a:rPr lang="pl-PL" dirty="0">
                <a:latin typeface="Calibri" panose="020F0502020204030204" pitchFamily="34" charset="0"/>
              </a:rPr>
              <a:t> </a:t>
            </a:r>
            <a:r>
              <a:rPr lang="pl-PL" dirty="0" err="1">
                <a:latin typeface="Calibri" panose="020F0502020204030204" pitchFamily="34" charset="0"/>
              </a:rPr>
              <a:t>man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solidFill>
                  <a:srgbClr val="5A9BD9"/>
                </a:solidFill>
                <a:latin typeface="Calibri" panose="020F0502020204030204" pitchFamily="34" charset="0"/>
              </a:rPr>
              <a:t>wants</a:t>
            </a:r>
            <a:r>
              <a:rPr lang="pl-PL" sz="1800" dirty="0">
                <a:solidFill>
                  <a:srgbClr val="5A9BD9"/>
                </a:solidFill>
                <a:latin typeface="Calibri" panose="020F0502020204030204" pitchFamily="34" charset="0"/>
              </a:rPr>
              <a:t> </a:t>
            </a:r>
            <a:r>
              <a:rPr lang="pl-PL" sz="1800" dirty="0">
                <a:latin typeface="Calibri" panose="020F0502020204030204" pitchFamily="34" charset="0"/>
              </a:rPr>
              <a:t>to </a:t>
            </a:r>
            <a:r>
              <a:rPr lang="pl-PL" sz="1800" dirty="0" err="1">
                <a:latin typeface="Calibri" panose="020F0502020204030204" pitchFamily="34" charset="0"/>
              </a:rPr>
              <a:t>retire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next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year</a:t>
            </a:r>
            <a:r>
              <a:rPr lang="en-GB" sz="1800" dirty="0">
                <a:latin typeface="Calibri" panose="020F0502020204030204" pitchFamily="34" charset="0"/>
              </a:rPr>
              <a:t>’</a:t>
            </a:r>
            <a:r>
              <a:rPr lang="pl-PL" sz="1800" dirty="0">
                <a:latin typeface="Calibri" panose="020F0502020204030204" pitchFamily="34" charset="0"/>
              </a:rPr>
              <a:t> he </a:t>
            </a:r>
            <a:r>
              <a:rPr lang="pl-PL" sz="1800" dirty="0" err="1">
                <a:latin typeface="Calibri" panose="020F0502020204030204" pitchFamily="34" charset="0"/>
              </a:rPr>
              <a:t>said</a:t>
            </a:r>
            <a:r>
              <a:rPr lang="pl-PL" sz="1800" dirty="0">
                <a:latin typeface="Calibri" panose="020F0502020204030204" pitchFamily="34" charset="0"/>
              </a:rPr>
              <a:t>.</a:t>
            </a:r>
          </a:p>
          <a:p>
            <a:r>
              <a:rPr lang="pl-PL" sz="1800" dirty="0">
                <a:latin typeface="Calibri" panose="020F0502020204030204" pitchFamily="34" charset="0"/>
              </a:rPr>
              <a:t>       He </a:t>
            </a:r>
            <a:r>
              <a:rPr lang="pl-PL" sz="1800" dirty="0" err="1">
                <a:latin typeface="Calibri" panose="020F0502020204030204" pitchFamily="34" charset="0"/>
              </a:rPr>
              <a:t>told</a:t>
            </a:r>
            <a:r>
              <a:rPr lang="pl-PL" sz="1800" dirty="0">
                <a:latin typeface="Calibri" panose="020F0502020204030204" pitchFamily="34" charset="0"/>
              </a:rPr>
              <a:t> me he </a:t>
            </a:r>
            <a:r>
              <a:rPr lang="pl-PL" sz="1800" dirty="0" err="1">
                <a:solidFill>
                  <a:srgbClr val="5A9BD9"/>
                </a:solidFill>
                <a:latin typeface="Calibri" panose="020F0502020204030204" pitchFamily="34" charset="0"/>
              </a:rPr>
              <a:t>wants</a:t>
            </a:r>
            <a:r>
              <a:rPr lang="pl-PL" sz="1800" dirty="0">
                <a:latin typeface="Calibri" panose="020F0502020204030204" pitchFamily="34" charset="0"/>
              </a:rPr>
              <a:t> to </a:t>
            </a:r>
            <a:r>
              <a:rPr lang="pl-PL" sz="1800" dirty="0" err="1">
                <a:latin typeface="Calibri" panose="020F0502020204030204" pitchFamily="34" charset="0"/>
              </a:rPr>
              <a:t>retire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next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year</a:t>
            </a:r>
            <a:r>
              <a:rPr lang="pl-PL" sz="1800" dirty="0">
                <a:latin typeface="Calibri" panose="020F0502020204030204" pitchFamily="34" charset="0"/>
              </a:rPr>
              <a:t>.</a:t>
            </a:r>
            <a:endParaRPr lang="pl-PL" dirty="0">
              <a:latin typeface="MS Shell Dlg 2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Jeżeli czasownik, którego używamy by przekazać czyjąś wypowiedź jest w czasie teraźniejszym</a:t>
            </a:r>
            <a:br>
              <a:rPr lang="pl-PL" dirty="0"/>
            </a:br>
            <a:r>
              <a:rPr lang="en-GB" sz="1800" dirty="0">
                <a:latin typeface="Calibri" panose="020F0502020204030204" pitchFamily="34" charset="0"/>
              </a:rPr>
              <a:t>'</a:t>
            </a:r>
            <a:r>
              <a:rPr lang="pl-PL" dirty="0">
                <a:latin typeface="Calibri" panose="020F0502020204030204" pitchFamily="34" charset="0"/>
              </a:rPr>
              <a:t>I </a:t>
            </a:r>
            <a:r>
              <a:rPr lang="pl-PL" dirty="0" err="1">
                <a:latin typeface="Calibri" panose="020F0502020204030204" pitchFamily="34" charset="0"/>
              </a:rPr>
              <a:t>never</a:t>
            </a:r>
            <a:r>
              <a:rPr lang="pl-PL" dirty="0">
                <a:latin typeface="Calibri" panose="020F0502020204030204" pitchFamily="34" charset="0"/>
              </a:rPr>
              <a:t> </a:t>
            </a:r>
            <a:r>
              <a:rPr lang="pl-PL" dirty="0" err="1">
                <a:solidFill>
                  <a:srgbClr val="5A9BD9"/>
                </a:solidFill>
                <a:latin typeface="Calibri" panose="020F0502020204030204" pitchFamily="34" charset="0"/>
              </a:rPr>
              <a:t>tell</a:t>
            </a:r>
            <a:r>
              <a:rPr lang="pl-PL" dirty="0">
                <a:latin typeface="Calibri" panose="020F0502020204030204" pitchFamily="34" charset="0"/>
              </a:rPr>
              <a:t> </a:t>
            </a:r>
            <a:r>
              <a:rPr lang="pl-PL" dirty="0" err="1">
                <a:latin typeface="Calibri" panose="020F0502020204030204" pitchFamily="34" charset="0"/>
              </a:rPr>
              <a:t>lies</a:t>
            </a:r>
            <a:r>
              <a:rPr lang="en-GB" sz="1800" dirty="0">
                <a:latin typeface="Calibri" panose="020F0502020204030204" pitchFamily="34" charset="0"/>
              </a:rPr>
              <a:t>’</a:t>
            </a:r>
            <a:br>
              <a:rPr lang="pl-PL" sz="1800" dirty="0">
                <a:latin typeface="Calibri" panose="020F0502020204030204" pitchFamily="34" charset="0"/>
              </a:rPr>
            </a:br>
            <a:r>
              <a:rPr lang="pl-PL" sz="1800" dirty="0" err="1">
                <a:latin typeface="Calibri" panose="020F0502020204030204" pitchFamily="34" charset="0"/>
              </a:rPr>
              <a:t>They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say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that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she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never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solidFill>
                  <a:srgbClr val="5A9BD9"/>
                </a:solidFill>
                <a:latin typeface="Calibri" panose="020F0502020204030204" pitchFamily="34" charset="0"/>
              </a:rPr>
              <a:t>tells</a:t>
            </a:r>
            <a:r>
              <a:rPr lang="pl-PL" sz="1800" dirty="0">
                <a:latin typeface="Calibri" panose="020F0502020204030204" pitchFamily="34" charset="0"/>
              </a:rPr>
              <a:t> </a:t>
            </a:r>
            <a:r>
              <a:rPr lang="pl-PL" sz="1800" dirty="0" err="1">
                <a:latin typeface="Calibri" panose="020F0502020204030204" pitchFamily="34" charset="0"/>
              </a:rPr>
              <a:t>lies</a:t>
            </a:r>
            <a:r>
              <a:rPr lang="pl-PL" sz="1800" dirty="0">
                <a:latin typeface="Calibri" panose="020F0502020204030204" pitchFamily="34" charset="0"/>
              </a:rPr>
              <a:t>.</a:t>
            </a:r>
            <a:endParaRPr lang="en-GB" sz="1800" dirty="0">
              <a:latin typeface="MS Shell Dlg 2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13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CF113D-ACE9-6226-1007-3EF0C9FBD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56038"/>
              </p:ext>
            </p:extLst>
          </p:nvPr>
        </p:nvGraphicFramePr>
        <p:xfrm>
          <a:off x="84840" y="0"/>
          <a:ext cx="6627687" cy="155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41FE2CA-222B-4A93-75D2-4B01B04D39C6}"/>
              </a:ext>
            </a:extLst>
          </p:cNvPr>
          <p:cNvSpPr/>
          <p:nvPr/>
        </p:nvSpPr>
        <p:spPr>
          <a:xfrm>
            <a:off x="953678" y="1361209"/>
            <a:ext cx="10403586" cy="5082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BE714EC-23E1-8385-9447-0C649BE002C6}"/>
              </a:ext>
            </a:extLst>
          </p:cNvPr>
          <p:cNvSpPr txBox="1"/>
          <p:nvPr/>
        </p:nvSpPr>
        <p:spPr>
          <a:xfrm>
            <a:off x="1097971" y="3882109"/>
            <a:ext cx="51538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</a:t>
            </a:r>
            <a:r>
              <a:rPr lang="pl-PL" dirty="0" err="1"/>
              <a:t>Reported</a:t>
            </a:r>
            <a:r>
              <a:rPr lang="pl-PL" dirty="0"/>
              <a:t> Speech możemy stosować wiele różnych form czasownika do relacjonowania. Dla jednego czasownika możemy stosować więcej niż jedną z form np.</a:t>
            </a:r>
          </a:p>
          <a:p>
            <a:endParaRPr lang="pl-PL" dirty="0"/>
          </a:p>
          <a:p>
            <a:r>
              <a:rPr lang="pl-PL" dirty="0"/>
              <a:t>He </a:t>
            </a:r>
            <a:r>
              <a:rPr lang="pl-PL" dirty="0" err="1"/>
              <a:t>asked</a:t>
            </a:r>
            <a:r>
              <a:rPr lang="pl-PL" dirty="0"/>
              <a:t> to </a:t>
            </a:r>
            <a:r>
              <a:rPr lang="pl-PL" dirty="0" err="1"/>
              <a:t>leave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He </a:t>
            </a:r>
            <a:r>
              <a:rPr lang="pl-PL" dirty="0" err="1"/>
              <a:t>asked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 to </a:t>
            </a:r>
            <a:r>
              <a:rPr lang="pl-PL" dirty="0" err="1"/>
              <a:t>leave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He </a:t>
            </a:r>
            <a:r>
              <a:rPr lang="pl-PL" dirty="0" err="1"/>
              <a:t>asked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leave</a:t>
            </a:r>
            <a:r>
              <a:rPr lang="pl-PL" dirty="0"/>
              <a:t>. (Zdanie formalne)</a:t>
            </a:r>
            <a:br>
              <a:rPr lang="pl-PL" dirty="0"/>
            </a:br>
            <a:endParaRPr lang="en-GB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69841E7A-96FD-67CB-0A30-23D51399E963}"/>
              </a:ext>
            </a:extLst>
          </p:cNvPr>
          <p:cNvCxnSpPr/>
          <p:nvPr/>
        </p:nvCxnSpPr>
        <p:spPr>
          <a:xfrm>
            <a:off x="953678" y="3882109"/>
            <a:ext cx="529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04EDA59E-EDC7-D7A8-8F95-CC924B20AF5B}"/>
              </a:ext>
            </a:extLst>
          </p:cNvPr>
          <p:cNvCxnSpPr>
            <a:cxnSpLocks/>
          </p:cNvCxnSpPr>
          <p:nvPr/>
        </p:nvCxnSpPr>
        <p:spPr>
          <a:xfrm>
            <a:off x="6251862" y="3882109"/>
            <a:ext cx="0" cy="2561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63AE227-396D-D277-0114-17B740AC0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380403"/>
              </p:ext>
            </p:extLst>
          </p:nvPr>
        </p:nvGraphicFramePr>
        <p:xfrm>
          <a:off x="1730869" y="1477923"/>
          <a:ext cx="4424602" cy="6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447AE77-2BF7-7396-D507-60171D780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379240"/>
              </p:ext>
            </p:extLst>
          </p:nvPr>
        </p:nvGraphicFramePr>
        <p:xfrm>
          <a:off x="6095999" y="1695931"/>
          <a:ext cx="4424602" cy="65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86638401-61CF-E8E5-0F13-276BB70B6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612406"/>
              </p:ext>
            </p:extLst>
          </p:nvPr>
        </p:nvGraphicFramePr>
        <p:xfrm>
          <a:off x="1730869" y="2756682"/>
          <a:ext cx="4424602" cy="6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E261892E-050A-E78F-09E8-3CC735A5F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966196"/>
              </p:ext>
            </p:extLst>
          </p:nvPr>
        </p:nvGraphicFramePr>
        <p:xfrm>
          <a:off x="6454859" y="1477923"/>
          <a:ext cx="4424602" cy="6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064BE7BE-9610-C41E-EB0E-E815C70A3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340917"/>
              </p:ext>
            </p:extLst>
          </p:nvPr>
        </p:nvGraphicFramePr>
        <p:xfrm>
          <a:off x="6251862" y="2564006"/>
          <a:ext cx="4986459" cy="73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80EC5872-BC05-4EEC-C278-9E92FF90C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335815"/>
              </p:ext>
            </p:extLst>
          </p:nvPr>
        </p:nvGraphicFramePr>
        <p:xfrm>
          <a:off x="6454859" y="3878071"/>
          <a:ext cx="4424602" cy="6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566BFC17-249B-35EB-D1BD-D37417E76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471508"/>
              </p:ext>
            </p:extLst>
          </p:nvPr>
        </p:nvGraphicFramePr>
        <p:xfrm>
          <a:off x="6311333" y="5004507"/>
          <a:ext cx="4986458" cy="727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31" name="pole tekstowe 30">
            <a:extLst>
              <a:ext uri="{FF2B5EF4-FFF2-40B4-BE49-F238E27FC236}">
                <a16:creationId xmlns:a16="http://schemas.microsoft.com/office/drawing/2014/main" id="{32A44E38-F719-5BA9-BF7A-2BD3DC9AC2E2}"/>
              </a:ext>
            </a:extLst>
          </p:cNvPr>
          <p:cNvSpPr txBox="1"/>
          <p:nvPr/>
        </p:nvSpPr>
        <p:spPr>
          <a:xfrm>
            <a:off x="6514331" y="4457752"/>
            <a:ext cx="44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</a:t>
            </a:r>
            <a:endParaRPr lang="en-GB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78379A7B-ECC4-71B2-67C6-E1DC4CB6737C}"/>
              </a:ext>
            </a:extLst>
          </p:cNvPr>
          <p:cNvSpPr txBox="1"/>
          <p:nvPr/>
        </p:nvSpPr>
        <p:spPr>
          <a:xfrm>
            <a:off x="1827260" y="3425093"/>
            <a:ext cx="44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demanded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I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resign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797481DA-A230-2C65-6549-04151CD24B5C}"/>
              </a:ext>
            </a:extLst>
          </p:cNvPr>
          <p:cNvSpPr txBox="1"/>
          <p:nvPr/>
        </p:nvSpPr>
        <p:spPr>
          <a:xfrm>
            <a:off x="6514331" y="2169009"/>
            <a:ext cx="44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He </a:t>
            </a:r>
            <a:r>
              <a:rPr lang="pl-PL" dirty="0" err="1"/>
              <a:t>claimed</a:t>
            </a:r>
            <a:r>
              <a:rPr lang="pl-PL" dirty="0"/>
              <a:t> to be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expert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field.</a:t>
            </a:r>
            <a:endParaRPr lang="en-GB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89DD46A-F1A8-4B59-BDF8-960566BA46B3}"/>
              </a:ext>
            </a:extLst>
          </p:cNvPr>
          <p:cNvSpPr txBox="1"/>
          <p:nvPr/>
        </p:nvSpPr>
        <p:spPr>
          <a:xfrm>
            <a:off x="6454859" y="3373542"/>
            <a:ext cx="44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She</a:t>
            </a:r>
            <a:r>
              <a:rPr lang="pl-PL" dirty="0"/>
              <a:t> </a:t>
            </a:r>
            <a:r>
              <a:rPr lang="pl-PL" dirty="0" err="1"/>
              <a:t>begged</a:t>
            </a:r>
            <a:r>
              <a:rPr lang="pl-PL" dirty="0"/>
              <a:t> </a:t>
            </a:r>
            <a:r>
              <a:rPr lang="pl-PL" dirty="0" err="1"/>
              <a:t>him</a:t>
            </a:r>
            <a:r>
              <a:rPr lang="pl-PL" dirty="0"/>
              <a:t> not to go </a:t>
            </a:r>
            <a:r>
              <a:rPr lang="pl-PL" dirty="0" err="1"/>
              <a:t>there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D0757700-D243-A5BE-F9BC-153DE4F46D3F}"/>
              </a:ext>
            </a:extLst>
          </p:cNvPr>
          <p:cNvSpPr txBox="1"/>
          <p:nvPr/>
        </p:nvSpPr>
        <p:spPr>
          <a:xfrm>
            <a:off x="1827260" y="2097086"/>
            <a:ext cx="442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My </a:t>
            </a:r>
            <a:r>
              <a:rPr lang="pl-PL" dirty="0" err="1"/>
              <a:t>daughter</a:t>
            </a:r>
            <a:r>
              <a:rPr lang="pl-PL" dirty="0"/>
              <a:t> </a:t>
            </a:r>
            <a:r>
              <a:rPr lang="pl-PL" dirty="0" err="1"/>
              <a:t>reminded</a:t>
            </a:r>
            <a:r>
              <a:rPr lang="pl-PL" dirty="0"/>
              <a:t> me </a:t>
            </a:r>
            <a:r>
              <a:rPr lang="pl-PL" dirty="0" err="1"/>
              <a:t>that</a:t>
            </a:r>
            <a:r>
              <a:rPr lang="pl-PL" dirty="0"/>
              <a:t> I </a:t>
            </a:r>
            <a:r>
              <a:rPr lang="pl-PL" dirty="0" err="1"/>
              <a:t>had</a:t>
            </a:r>
            <a:r>
              <a:rPr lang="pl-PL" dirty="0"/>
              <a:t> </a:t>
            </a:r>
            <a:r>
              <a:rPr lang="pl-PL" dirty="0" err="1"/>
              <a:t>promised</a:t>
            </a:r>
            <a:r>
              <a:rPr lang="pl-PL" dirty="0"/>
              <a:t> to </a:t>
            </a:r>
            <a:r>
              <a:rPr lang="pl-PL" dirty="0" err="1"/>
              <a:t>take</a:t>
            </a:r>
            <a:r>
              <a:rPr lang="pl-PL" dirty="0"/>
              <a:t> </a:t>
            </a:r>
            <a:r>
              <a:rPr lang="pl-PL" dirty="0" err="1"/>
              <a:t>her</a:t>
            </a:r>
            <a:r>
              <a:rPr lang="pl-PL" dirty="0"/>
              <a:t> to the zoo.</a:t>
            </a:r>
            <a:endParaRPr lang="en-GB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C8F57181-E071-C379-AC43-DC06A1383D4F}"/>
              </a:ext>
            </a:extLst>
          </p:cNvPr>
          <p:cNvSpPr txBox="1"/>
          <p:nvPr/>
        </p:nvSpPr>
        <p:spPr>
          <a:xfrm>
            <a:off x="6514330" y="4582273"/>
            <a:ext cx="44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He </a:t>
            </a:r>
            <a:r>
              <a:rPr lang="pl-PL" dirty="0" err="1"/>
              <a:t>denied</a:t>
            </a:r>
            <a:r>
              <a:rPr lang="pl-PL" dirty="0"/>
              <a:t> </a:t>
            </a:r>
            <a:r>
              <a:rPr lang="pl-PL" dirty="0" err="1"/>
              <a:t>stealing</a:t>
            </a:r>
            <a:r>
              <a:rPr lang="pl-PL" dirty="0"/>
              <a:t> / </a:t>
            </a:r>
            <a:r>
              <a:rPr lang="pl-PL" dirty="0" err="1"/>
              <a:t>having</a:t>
            </a:r>
            <a:r>
              <a:rPr lang="pl-PL" dirty="0"/>
              <a:t> </a:t>
            </a:r>
            <a:r>
              <a:rPr lang="pl-PL" dirty="0" err="1"/>
              <a:t>stolen</a:t>
            </a:r>
            <a:r>
              <a:rPr lang="pl-PL" dirty="0"/>
              <a:t> the </a:t>
            </a:r>
            <a:r>
              <a:rPr lang="pl-PL" dirty="0" err="1"/>
              <a:t>money</a:t>
            </a:r>
            <a:endParaRPr lang="en-GB" dirty="0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687D8F95-1578-6730-1E82-8E82996E4FDA}"/>
              </a:ext>
            </a:extLst>
          </p:cNvPr>
          <p:cNvSpPr txBox="1"/>
          <p:nvPr/>
        </p:nvSpPr>
        <p:spPr>
          <a:xfrm>
            <a:off x="6514330" y="5761141"/>
            <a:ext cx="44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He </a:t>
            </a:r>
            <a:r>
              <a:rPr lang="pl-PL" dirty="0" err="1"/>
              <a:t>insisted</a:t>
            </a:r>
            <a:r>
              <a:rPr lang="pl-PL" dirty="0"/>
              <a:t> on </a:t>
            </a:r>
            <a:r>
              <a:rPr lang="pl-PL" dirty="0" err="1"/>
              <a:t>him</a:t>
            </a:r>
            <a:r>
              <a:rPr lang="pl-PL" dirty="0"/>
              <a:t> </a:t>
            </a:r>
            <a:r>
              <a:rPr lang="pl-PL" dirty="0" err="1"/>
              <a:t>wearing</a:t>
            </a:r>
            <a:r>
              <a:rPr lang="pl-PL" dirty="0"/>
              <a:t> a suit.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55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E54666-7B81-2ABA-18DA-2EF292166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7767825"/>
              </p:ext>
            </p:extLst>
          </p:nvPr>
        </p:nvGraphicFramePr>
        <p:xfrm>
          <a:off x="84840" y="0"/>
          <a:ext cx="6627687" cy="1555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580BB450-0314-B7F7-E45C-F07AB79EF9EF}"/>
              </a:ext>
            </a:extLst>
          </p:cNvPr>
          <p:cNvSpPr/>
          <p:nvPr/>
        </p:nvSpPr>
        <p:spPr>
          <a:xfrm>
            <a:off x="829559" y="1555423"/>
            <a:ext cx="9860437" cy="45625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7A7563D-E9F6-6702-FEA1-2D681AA6A17D}"/>
              </a:ext>
            </a:extLst>
          </p:cNvPr>
          <p:cNvSpPr txBox="1"/>
          <p:nvPr/>
        </p:nvSpPr>
        <p:spPr>
          <a:xfrm>
            <a:off x="1502004" y="1847653"/>
            <a:ext cx="8540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Kiedy chcemy przytoczyć pytanie: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Operatory czasowe (do, </a:t>
            </a:r>
            <a:r>
              <a:rPr lang="pl-PL" dirty="0" err="1"/>
              <a:t>does</a:t>
            </a:r>
            <a:r>
              <a:rPr lang="pl-PL" dirty="0"/>
              <a:t>, </a:t>
            </a:r>
            <a:r>
              <a:rPr lang="pl-PL" dirty="0" err="1"/>
              <a:t>did</a:t>
            </a:r>
            <a:r>
              <a:rPr lang="pl-PL" dirty="0"/>
              <a:t>) nie są używane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Szyk zdania jest jak w zdaniu twierdzącym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Pytania </a:t>
            </a:r>
            <a:r>
              <a:rPr lang="pl-PL" dirty="0" err="1"/>
              <a:t>yes</a:t>
            </a:r>
            <a:r>
              <a:rPr lang="pl-PL" dirty="0"/>
              <a:t>/no są przytaczane za pomocą </a:t>
            </a:r>
            <a:r>
              <a:rPr lang="pl-PL" dirty="0" err="1"/>
              <a:t>if</a:t>
            </a:r>
            <a:r>
              <a:rPr lang="pl-PL" dirty="0"/>
              <a:t> /</a:t>
            </a:r>
            <a:r>
              <a:rPr lang="pl-PL" dirty="0" err="1"/>
              <a:t>whether</a:t>
            </a:r>
            <a:br>
              <a:rPr lang="pl-PL" dirty="0"/>
            </a:br>
            <a:endParaRPr lang="en-GB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3CC8CC5-3C6D-A235-8B38-ED211D803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011581"/>
              </p:ext>
            </p:extLst>
          </p:nvPr>
        </p:nvGraphicFramePr>
        <p:xfrm>
          <a:off x="1003829" y="3289638"/>
          <a:ext cx="9537034" cy="65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70E2C48E-EFA6-F96E-DEDD-AE8052AB93EA}"/>
              </a:ext>
            </a:extLst>
          </p:cNvPr>
          <p:cNvSpPr txBox="1"/>
          <p:nvPr/>
        </p:nvSpPr>
        <p:spPr>
          <a:xfrm>
            <a:off x="1502004" y="4180753"/>
            <a:ext cx="329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5A9BD9"/>
                </a:solidFill>
              </a:rPr>
              <a:t>Direct Speech</a:t>
            </a:r>
            <a:endParaRPr lang="en-GB" sz="2400" b="1" dirty="0">
              <a:solidFill>
                <a:srgbClr val="5A9BD9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771B49D-D069-962A-BBCD-EBB779B094BB}"/>
              </a:ext>
            </a:extLst>
          </p:cNvPr>
          <p:cNvSpPr txBox="1"/>
          <p:nvPr/>
        </p:nvSpPr>
        <p:spPr>
          <a:xfrm>
            <a:off x="6743308" y="4180752"/>
            <a:ext cx="329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solidFill>
                  <a:srgbClr val="5A9BD9"/>
                </a:solidFill>
              </a:rPr>
              <a:t>Indirect</a:t>
            </a:r>
            <a:r>
              <a:rPr lang="pl-PL" sz="2400" b="1" dirty="0">
                <a:solidFill>
                  <a:srgbClr val="5A9BD9"/>
                </a:solidFill>
              </a:rPr>
              <a:t> Speech</a:t>
            </a:r>
            <a:endParaRPr lang="en-GB" sz="2400" b="1" dirty="0">
              <a:solidFill>
                <a:srgbClr val="5A9B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170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875278E42D914CAC3487C62B6E2C0A" ma:contentTypeVersion="10" ma:contentTypeDescription="Utwórz nowy dokument." ma:contentTypeScope="" ma:versionID="0f0b8ab4064008cc68cbd5b6007c37b9">
  <xsd:schema xmlns:xsd="http://www.w3.org/2001/XMLSchema" xmlns:xs="http://www.w3.org/2001/XMLSchema" xmlns:p="http://schemas.microsoft.com/office/2006/metadata/properties" xmlns:ns2="98dd71be-5f49-4121-85bc-0263516da44f" targetNamespace="http://schemas.microsoft.com/office/2006/metadata/properties" ma:root="true" ma:fieldsID="2a83869873bb1dbe4a63f71e73edd347" ns2:_="">
    <xsd:import namespace="98dd71be-5f49-4121-85bc-0263516da4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d71be-5f49-4121-85bc-0263516da4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2F0228-0E59-4B7D-99A9-1AD374B58810}"/>
</file>

<file path=customXml/itemProps2.xml><?xml version="1.0" encoding="utf-8"?>
<ds:datastoreItem xmlns:ds="http://schemas.openxmlformats.org/officeDocument/2006/customXml" ds:itemID="{8D065AA8-5259-49F9-A7F2-9F2B6FE8989A}"/>
</file>

<file path=customXml/itemProps3.xml><?xml version="1.0" encoding="utf-8"?>
<ds:datastoreItem xmlns:ds="http://schemas.openxmlformats.org/officeDocument/2006/customXml" ds:itemID="{B4BB8007-FBD3-4F45-B422-7D3A4935306A}"/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609</Words>
  <Application>Microsoft Office PowerPoint</Application>
  <PresentationFormat>Panoramiczny</PresentationFormat>
  <Paragraphs>74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MS Shell Dlg 2</vt:lpstr>
      <vt:lpstr>Motyw pakietu Office</vt:lpstr>
      <vt:lpstr>REPORTED SPEECH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REPORTED SPEECH</dc:title>
  <dc:creator>Jan Kozłowski</dc:creator>
  <cp:lastModifiedBy>Jan Kozłowski</cp:lastModifiedBy>
  <cp:revision>5</cp:revision>
  <dcterms:created xsi:type="dcterms:W3CDTF">2022-05-11T15:03:18Z</dcterms:created>
  <dcterms:modified xsi:type="dcterms:W3CDTF">2022-05-11T18:34:54Z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0x010100C3875278E42D914CAC3487C62B6E2C0A</vt:lpwstr>
  </property>
</Properties>
</file>