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6" r:id="rId2"/>
    <p:sldId id="297" r:id="rId3"/>
    <p:sldId id="302" r:id="rId4"/>
    <p:sldId id="300" r:id="rId5"/>
    <p:sldId id="295" r:id="rId6"/>
    <p:sldId id="301" r:id="rId7"/>
    <p:sldId id="303" r:id="rId8"/>
    <p:sldId id="261" r:id="rId9"/>
    <p:sldId id="311" r:id="rId10"/>
    <p:sldId id="304" r:id="rId11"/>
    <p:sldId id="308" r:id="rId12"/>
    <p:sldId id="307" r:id="rId13"/>
    <p:sldId id="312" r:id="rId14"/>
    <p:sldId id="313" r:id="rId15"/>
    <p:sldId id="324" r:id="rId16"/>
    <p:sldId id="314" r:id="rId17"/>
    <p:sldId id="322" r:id="rId18"/>
    <p:sldId id="325" r:id="rId19"/>
    <p:sldId id="309" r:id="rId20"/>
    <p:sldId id="327" r:id="rId21"/>
    <p:sldId id="310" r:id="rId22"/>
    <p:sldId id="326" r:id="rId23"/>
    <p:sldId id="305" r:id="rId24"/>
    <p:sldId id="29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the tutorial" id="{DDE8DD22-B65B-4E28-9F29-690797D3DB05}">
          <p14:sldIdLst>
            <p14:sldId id="296"/>
            <p14:sldId id="297"/>
            <p14:sldId id="302"/>
          </p14:sldIdLst>
        </p14:section>
        <p14:section name="Spotlight" id="{8CD7C399-6355-4158-BCB9-F9597BC1ABA9}">
          <p14:sldIdLst>
            <p14:sldId id="300"/>
            <p14:sldId id="295"/>
            <p14:sldId id="301"/>
          </p14:sldIdLst>
        </p14:section>
        <p14:section name="Auto animate" id="{6FDF723C-725B-43A9-867B-50B5C5A22F3E}">
          <p14:sldIdLst>
            <p14:sldId id="303"/>
            <p14:sldId id="261"/>
            <p14:sldId id="311"/>
            <p14:sldId id="304"/>
            <p14:sldId id="308"/>
            <p14:sldId id="307"/>
          </p14:sldIdLst>
        </p14:section>
        <p14:section name="Auto zoom" id="{9606B9C2-AF7E-4CB4-A456-1CB76A03EF99}">
          <p14:sldIdLst>
            <p14:sldId id="312"/>
            <p14:sldId id="313"/>
            <p14:sldId id="324"/>
            <p14:sldId id="314"/>
            <p14:sldId id="322"/>
          </p14:sldIdLst>
        </p14:section>
        <p14:section name="Auto crop" id="{DDB04417-8152-4521-BA24-82CCACEE4E79}">
          <p14:sldIdLst>
            <p14:sldId id="325"/>
            <p14:sldId id="309"/>
            <p14:sldId id="327"/>
          </p14:sldIdLst>
        </p14:section>
        <p14:section name="Auto narrate and auto captions" id="{A9769C45-8345-410D-A2DA-6DEBD5D41D7C}">
          <p14:sldIdLst>
            <p14:sldId id="310"/>
            <p14:sldId id="326"/>
          </p14:sldIdLst>
        </p14:section>
        <p14:section name="Wrap up" id="{5BBA1A93-B239-4917-BAC7-9CBE7A60C0BF}">
          <p14:sldIdLst>
            <p14:sldId id="305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5" autoAdjust="0"/>
  </p:normalViewPr>
  <p:slideViewPr>
    <p:cSldViewPr>
      <p:cViewPr varScale="1">
        <p:scale>
          <a:sx n="80" d="100"/>
          <a:sy n="8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2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13:45.777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82,'0'5'50,"-6"4"-50,-10-9 2,-13 0 10,25 0 4,4 0-13,0 0-6,0 0 0,0 0 4,0 0 2,0 0 5,0 0 7,0 0-2,0 0-4,0 0-3,0 0 0,0 0 1,0 0 1,0 0 6,0 0 4,0 0-1,-3 0 3,3 3-5,0-3-4,0 0-3,0 0-2,-3 0-2,3 3 2,0-3 1,-3 0 0,3 0 0,0 0 1,0 3-3,0-3-1,0 5 0,-3 10-1,-4 2 2,4 12-2,-4-5-1,7 10 1,-3-8 4,3 6-4,0 9-2,0-6 2,0 8 0,0-6-2,0 7 1,0-3 1,3 3-2,7-1-1,0 3 2,-1 3 0,8 1 2,-1 2-2,-7-6-1,4 0 2,3 4 0,7-4 1,-7 1-1,4-1-1,2 1-1,-4-1 4,6-1 0,2 3-8,-5-2 6,5-3-2,3-2 1,0-6 0,-3 2 0,3 0-1,-6-5-2,-4 1 4,7-5-2,3 4 0,-3 3 0,6-6-1,0 6 1,1-3 0,5 0 0,1 5-1,-10-2-1,5-3 1,0 0 0,-5-3 1,5-1 1,-5-1-2,4 2 1,-1-6-1,-6 3-1,-1-5 1,-8-5 0,-5-4 0,-2-6 0,0 0 1,-4 0 0,-3 0-1,7-4 2,-7 2-4,-3-4 2,4 2 0,-4-2 2,3 0 0,-3 0-1,0 0 2,0 0-1,0 0 0,0 0 1,0 0-1,0 0 1,0 0-1,0 0 1,0 0 1,0 0-1,0 0 0,0 0-2,0 0 0,0 0-1,0 0 1,0 0 2,0 0-2,0 0 1,0 0-2,0 0 1,0 0 0,0 0 0,0 0-1,0 0 0,0 0 1,0 0 0,0 0 0,0 0 1,0 0 1,0 0-2,0 0 1,0 0 0,0 0 0,0 0 0,0 0 0,0 0 0,0 0-2,0 0 0,0 0 1,-3-2 1,-4-2-1,-6 2 1,0-4-1,0 3-2,-3-3 1,-3 6 0,-4-3 0,4 3 0,3 0-1,-3 0 1,2 0-1,-5 0-3,2 0 1,-4 0 1,3 0 1,5 0 2,3 3-1,0 0 1,0 0 0,8 0-1,2-3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6 1,-1-2-1,-2-4-1,-1 2 1,-3 1 0,1-3 0,-1 3 1,0-3-1,0 0 0,0 3 0,1-3 0,-4 0 0,6 0 0,-6 0 0,0 0 1,0 0-1,0 0 1,0 3-1,0-3 1,0 0-1,0 0 1,0 0 0,0 0 3,0 0-2,0 0 1,0 0 0,0 0 0,0 0 1,0 0 0,0 0-2,0 0 1,0 0-1,0 0 1,0 0-2,0 0 1,0 0 0,0 0-1,0 0 0,0 0 0,0 0-1,0 0 2,0 0-1,0 0 0,0-12-2,0-2 2,-6-4-1,-4-2 0,4 0 1,-1-1-2,1 0 1,2 5 0,-2-5-1,3-1 1,0 4 0,3-3 0,-4 4 0,1 6 1,0 2 0,0-2-1,-1-1 0,4 3 0,-3 0 0,3 4 0,0-1 0,-3 0 0,3 1 0,0 1 0,0-1 0,0 5 1,0-4-1,-7 4 0,7 0 0,0 0 1,0 0-1,0 0 1,0 0-1,0 0 1,0 0-1,-3 0 0,3 0-1,0 0 0,-3 0-1,3 0-19,0 0-50,0 0-153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3:00:12.098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Group>
    <inkml:annotationXML>
      <emma:emma xmlns:emma="http://www.w3.org/2003/04/emma" version="1.0">
        <emma:interpretation id="{1778EFF0-81A5-4394-8665-3EC90FEE5ACE}" emma:medium="tactile" emma:mode="ink">
          <msink:context xmlns:msink="http://schemas.microsoft.com/ink/2010/main" type="inkDrawing" rotatedBoundingBox="5378,2667 6531,4749 6130,4971 4977,2889" semanticType="callout" shapeName="Other"/>
        </emma:interpretation>
      </emma:emma>
    </inkml:annotationXML>
  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00.849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86 0 82,'0'7'50,"-6"6"-50,-10-13 2,-13 0 10,25 0 4,4 0-13,0 0-6,0 0 0,0 0 4,0 0 2,0 0 5,0 0 7,0 0-2,0 0-4,0 0-3,0 0 0,0 0 1,0 0 1,0 0 6,0 0 4,0 0-1,-3 0 3,3 5-5,0-5-4,0 0-3,0 0-2,-3 0-2,3 5 2,0-5 1,-3 0 0,3 0 0,0 0 1,0 4-3,0-4-1,0 8 0,-3 14-1,-4 3 2,4 19-2,-4-9-1,7 16 1,-3-13 4,3 9-4,0 14-2,0-9 2,0 13 0,0-11-2,0 12 1,0-6 1,3 5-2,7-1-1,0 5 2,-1 4 0,8 0 2,-1 5-2,-7-9-1,4 0 2,3 4 0,7-4 1,-7 0-1,4 0-1,2 0-1,-4 0 4,6-2 0,2 3-8,-5-1 6,5-5-2,3-3 1,0-9 0,-3 3 0,3 0-1,-6-8-2,-4 2 4,7-6-2,3 4 0,-3 5 0,6-9-1,0 8 1,1-3 0,5-1 0,1 9-1,-10-4-1,5-5 1,0 0 0,-5-3 1,5-2 1,-5-3-2,4 4 1,-1-9-1,-6 6-1,-1-10 1,-8-6 0,-5-6 0,-2-9 0,0-1 1,-4 2 0,-3-1-1,7-6 2,-7 2-4,-3-5 2,4 4 0,-4-4 2,3 0 0,-3 0-1,0 0 2,0 0-1,0 0 0,0 0 1,0 0-1,0 0 1,0 0-1,0 0 1,0 0 1,0 0-1,0 0 0,0 0-2,0 0 0,0 0-1,0 0 1,0 0 2,0 0-2,0 0 1,0 0-2,0 0 1,0 0 0,0 0 0,0 0-1,0 0 0,0 0 1,0 0 0,0 0 0,0 0 1,0 0 1,0 0-2,0 0 1,0 0 0,0 0 0,0 0 0,0 0 0,0 0 0,0 0-2,0 0 0,0 0 1,-3-4 1,-4-1-1,-6 2 1,0-6-1,0 4-2,-3-3 1,-3 8 0,-4-5 0,4 5 0,3 0-1,-3 0 1,2 0-1,-5 0-3,2 0 1,-4 0 1,3 0 1,5 0 2,3 5-1,0-2 1,0 2 0,8 0-1,2-5 0,0 0 0,-2 0 0,3 0 0,-1 0 0,3 0 0,-3 0 0,-2 0-1,0 0 1,-1 0 0,6 2 0,-5-2 0,5 0-1,0 0-1,0 0 0,0 0-1,0 0 0,0 0 2,0 0-2,0 0-1,0 0-1,0 0-2,0 0 1,0 0-2,0 0-1,0 0 5,0 0 3,8 0 0,8 0 1,2 0 0,8 0 0,-7 0 1,10 0 0,0 0-1,-6 0-1,3 0 1,-4 0 0,4 0 0,-6 0 0,5 0 1,-12 0-1,0 0 0,0 0 0,0 0 0,3 0 0,-6 0 0,0 10 1,-1-5-1,-2-5-1,-1 4 1,-3 0 0,1-4 0,-1 4 1,0-4-1,0 0 0,0 5 0,1-5 0,-4 0 0,6 0 0,-6 0 0,0 0 1,0 0-1,0 0 1,0 5-1,0-5 1,0 0-1,0 0 1,0 0 0,0 0 3,0 0-2,0 0 1,0 0 0,0 0 0,0 0 1,0 0 0,0 0-2,0 0 1,0 0-1,0 0 1,0 0-2,0 0 1,0 0 0,0 0-1,0 0 0,0 0 0,0 0-1,0 0 2,0 0-1,0 0 0,0-18-2,0-3 2,-6-6-1,-4-3 0,4 0 1,-1 0-2,1-2 1,2 8 0,-2-6-1,3-4 1,0 8 0,3-5 0,-4 6 0,1 8 1,0 4 0,0-4-1,-1 0 0,4 4 0,-3-1 0,3 6 0,0-1 0,-3 1 0,3 0 0,0 3 0,0-4 0,0 9 1,0-5-1,-7 5 0,7 0 0,0 0 1,0 0-1,0 0 1,0 0-1,0 0 1,0 0-1,-3 0 0,3 0-1,0 0 0,-3 0-1,3 0-19,0 0-50,0 0-153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2T04:23:10.385"/>
    </inkml:context>
    <inkml:brush xml:id="br0">
      <inkml:brushProperty name="width" value="0.15875" units="cm"/>
      <inkml:brushProperty name="height" value="0.15875" units="cm"/>
      <inkml:brushProperty name="color" value="#E46C0A"/>
      <inkml:brushProperty name="fitToCurve" value="1"/>
    </inkml:brush>
  </inkml:definitions>
  <inkml:trace contextRef="#ctx0" brushRef="#br0">1065 1 82,'0'7'50,"6"6"-50,10-13 2,13 0 10,-25 0 4,-4 0-13,0 0-6,0 0 0,0 0 4,0 0 2,0 0 5,0 0 7,0 0-2,0 0-4,0 0-3,0 0 0,0 0 1,0 0 1,0 0 6,0 0 4,0 0-1,3 0 3,-3 5-5,0-5-4,0 0-3,0 0-2,3 0-2,-3 5 2,0-5 1,3 0 0,-3 0 0,0 0 1,0 4-3,0-4-1,0 8 0,3 14-1,4 3 2,-4 19-2,4-9-1,-7 16 1,3-13 4,-3 9-4,0 14-2,0-9 2,0 13 0,0-11-2,0 12 1,0-6 1,-3 5-2,-7-1-1,0 5 2,1 4 0,-8 0 2,1 5-2,7-9-1,-4 0 2,-3 4 0,-7-4 1,7 0-1,-4 0-1,-2 0-1,4 0 4,-6-2 0,-2 3-8,5-1 6,-5-5-2,-3-3 1,0-9 0,3 3 0,-3 0-1,6-8-2,4 2 4,-7-6-2,-3 4 0,3 5 0,-6-9-1,0 8 1,-1-3 0,-5-1 0,-1 9-1,9-4-1,-4-5 1,0 0 0,5-3 1,-5-2 1,5-3-2,-4 4 1,1-9-1,6 6-1,1-10 1,8-6 0,5-6 0,2-9 0,0-1 1,4 2 0,3-1-1,-7-6 2,7 2-4,3-5 2,-4 4 0,4-4 2,-3 0 0,3 0-1,0 0 2,0 0-1,0 0 0,0 0 1,0 0-1,0 0 1,0 0-1,0 0 1,0 0 1,0 0-1,0 0 0,0 0-2,0 0 0,0 0-1,0 0 1,0 0 2,0 0-2,0 0 1,0 0-2,0 0 1,0 0 0,0 0 0,0 0-1,0 0 0,0 0 1,0 0 0,0 0 0,0 0 1,0 0 1,0 0-2,0 0 1,0 0 0,0 0 0,0 0 0,0 0 0,0 0 0,0 0-2,0 0 0,0 0 1,3-4 1,4-1-1,6 2 1,0-6-1,0 4-2,3-3 1,3 8 0,4-5 0,-4 5 0,-3 0-1,3 0 1,-2 0-1,5 0-3,-2 0 1,4 0 1,-3 0 1,-5 0 2,-3 5-1,0-2 1,0 2 0,-8 0-1,-2-5 0,0 0 0,2 0 0,-3 0 0,1 0 0,-3 0 0,3 0 0,2 0-1,0 0 1,1 0 0,-6 2 0,5-2 0,-5 0-1,0 0-1,0 0 0,0 0-1,0 0 0,0 0 2,0 0-2,0 0-1,0 0-1,0 0-2,0 0 1,0 0-2,0 0-1,0 0 5,0 0 3,-8 0 0,-8 0 1,-2 0 0,-8 0 0,7 0 1,-10 0 0,0 0-1,6 0-1,-3 0 1,4 0 0,-4 0 0,6 0 0,-5 0 1,12 0-1,0 0 0,0 0 0,0 0 0,-3 0 0,6 0 0,0 10 1,1-5-1,2-5-1,1 4 1,3 0 0,-1-4 0,1 4 1,0-4-1,0 0 0,0 5 0,-1-5 0,4 0 0,-6 0 0,6 0 0,0 0 1,0 0-1,0 0 1,0 5-1,0-5 1,0 0-1,0 0 1,0 0 0,0 0 3,0 0-2,0 0 1,0 0 0,0 0 0,0 0 1,0 0 0,0 0-2,0 0 1,0 0-1,0 0 1,0 0-2,0 0 1,0 0 0,0 0-1,0 0 0,0 0 0,0 0-1,0 0 2,0 0-1,0 0 0,0-18-2,0-3 2,6-6-1,4-3 0,-4 0 1,1 0-2,-1-2 1,-2 8 0,2-6-1,-3-4 1,0 8 0,-3-5 0,4 6 0,-1 8 1,0 4 0,0-4-1,1 0 0,-4 4 0,3-1 0,-3 6 0,0-1 0,3 1 0,-3 0 0,0 3 0,0-4 0,0 9 1,0-5-1,7 5 0,-7 0 0,0 0 1,0 0-1,0 0 1,0 0-1,0 0 1,0 0-1,3 0 0,-3 0-1,0 0 0,3 0-1,-3 0-19,0 0-50,0 0-153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CC0F-BBF3-4E07-94E0-0549B7D560A9}" type="datetimeFigureOut">
              <a:rPr lang="en-SG" smtClean="0"/>
              <a:t>24/2/2014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5B511-83B7-463E-ACD1-0C1C081EB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4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credit: Wikipedia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</a:t>
            </a:r>
            <a:r>
              <a:rPr lang="en-US" baseline="0" dirty="0" smtClean="0"/>
              <a:t> play at the beginning.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This will play after you click.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5B511-83B7-463E-ACD1-0C1C081EBBC4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7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4.wmf"/><Relationship Id="rId5" Type="http://schemas.microsoft.com/office/2007/relationships/hdphoto" Target="../media/hdphoto2.wdp"/><Relationship Id="rId10" Type="http://schemas.openxmlformats.org/officeDocument/2006/relationships/image" Target="../media/image23.wmf"/><Relationship Id="rId4" Type="http://schemas.openxmlformats.org/officeDocument/2006/relationships/image" Target="../media/image19.png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wmf"/><Relationship Id="rId7" Type="http://schemas.microsoft.com/office/2007/relationships/hdphoto" Target="../media/hdphoto1.wdp"/><Relationship Id="rId12" Type="http://schemas.openxmlformats.org/officeDocument/2006/relationships/image" Target="../media/image2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microsoft.com/office/2007/relationships/hdphoto" Target="../media/hdphoto3.wdp"/><Relationship Id="rId5" Type="http://schemas.openxmlformats.org/officeDocument/2006/relationships/image" Target="../media/image24.wmf"/><Relationship Id="rId10" Type="http://schemas.openxmlformats.org/officeDocument/2006/relationships/image" Target="../media/image20.jpeg"/><Relationship Id="rId4" Type="http://schemas.openxmlformats.org/officeDocument/2006/relationships/image" Target="../media/image23.wmf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ptlabs@comp.nus.edu.sg" TargetMode="External"/><Relationship Id="rId2" Type="http://schemas.openxmlformats.org/officeDocument/2006/relationships/hyperlink" Target="http://www.comp.nus.edu.sg/~pptlabs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labs.inf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Congratulations on installing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dirty="0" smtClean="0"/>
              <a:t>Let’s take a quick tour of </a:t>
            </a:r>
            <a:br>
              <a:rPr lang="en-US" dirty="0" smtClean="0"/>
            </a:br>
            <a:r>
              <a:rPr lang="en-US" dirty="0" smtClean="0"/>
              <a:t>the main features.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435475" cy="11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6651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To tweak the animation,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378" y="1004133"/>
            <a:ext cx="474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 positions on either of these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378" y="4491335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any of the three slides.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378" y="5288600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09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30" y="2299533"/>
            <a:ext cx="2438400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 Same Side Corner Rectangle 7"/>
          <p:cNvSpPr/>
          <p:nvPr/>
        </p:nvSpPr>
        <p:spPr>
          <a:xfrm>
            <a:off x="875782" y="1833455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start slide</a:t>
            </a:r>
            <a:endParaRPr lang="en-SG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6400800" y="1823838"/>
            <a:ext cx="137160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end slide</a:t>
            </a:r>
            <a:endParaRPr lang="en-SG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642730" y="2062055"/>
            <a:ext cx="1692010" cy="2286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animation slide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 rot="4325835">
              <a:off x="2857153" y="1237413"/>
              <a:ext cx="414720" cy="1131063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325835">
                <a:off x="2831953" y="1224814"/>
                <a:ext cx="470160" cy="1173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 rot="17274165" flipH="1">
              <a:off x="5804732" y="1237413"/>
              <a:ext cx="414720" cy="1131063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7274165" flipH="1">
                <a:off x="5774492" y="1224814"/>
                <a:ext cx="47052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34" y="5218318"/>
            <a:ext cx="859837" cy="95388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Animate in slide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9546" y="2971800"/>
            <a:ext cx="838200" cy="838200"/>
            <a:chOff x="276083" y="3844490"/>
            <a:chExt cx="838200" cy="838200"/>
          </a:xfrm>
        </p:grpSpPr>
        <p:sp>
          <p:nvSpPr>
            <p:cNvPr id="19" name="Rectangle 18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Connector 20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55"/>
          <a:stretch/>
        </p:blipFill>
        <p:spPr bwMode="auto">
          <a:xfrm>
            <a:off x="1752600" y="1535278"/>
            <a:ext cx="5487764" cy="39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895600" y="1567060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>
            <a:spLocks/>
          </p:cNvSpPr>
          <p:nvPr/>
        </p:nvSpPr>
        <p:spPr>
          <a:xfrm>
            <a:off x="3563888" y="3531588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>
            <a:spLocks/>
          </p:cNvSpPr>
          <p:nvPr/>
        </p:nvSpPr>
        <p:spPr>
          <a:xfrm>
            <a:off x="5334000" y="1585533"/>
            <a:ext cx="796703" cy="796703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>
            <a:spLocks/>
          </p:cNvSpPr>
          <p:nvPr/>
        </p:nvSpPr>
        <p:spPr>
          <a:xfrm>
            <a:off x="5446627" y="3929939"/>
            <a:ext cx="1368152" cy="1368152"/>
          </a:xfrm>
          <a:prstGeom prst="flowChartConnector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Select the four blue circles in any order and click  the           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09336"/>
            <a:ext cx="466725" cy="657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6019800"/>
            <a:ext cx="853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When you ‘play’ the slide show (      ), you should see a single circle animated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in the order you selected the four circles previously.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4" y="6188078"/>
            <a:ext cx="304800" cy="28687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0" y="3037549"/>
            <a:ext cx="838200" cy="838200"/>
            <a:chOff x="4234858" y="1066800"/>
            <a:chExt cx="838200" cy="838200"/>
          </a:xfrm>
        </p:grpSpPr>
        <p:sp>
          <p:nvSpPr>
            <p:cNvPr id="12" name="Rectangle 11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36283"/>
            <a:ext cx="838200" cy="838200"/>
            <a:chOff x="4238346" y="2360100"/>
            <a:chExt cx="838200" cy="838200"/>
          </a:xfrm>
        </p:grpSpPr>
        <p:sp>
          <p:nvSpPr>
            <p:cNvPr id="26" name="Rectangle 25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10000" y="2971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zoom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are next.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38200" y="3023655"/>
            <a:ext cx="838200" cy="838200"/>
            <a:chOff x="5247850" y="1096809"/>
            <a:chExt cx="838200" cy="838200"/>
          </a:xfrm>
        </p:grpSpPr>
        <p:sp>
          <p:nvSpPr>
            <p:cNvPr id="19" name="Rectangle 18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Up Arrow 21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Up Arrow 22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Up Arrow 23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7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Select the blue rectangle and click  the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zoom to area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button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" y="532358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‘Play’ the slide show (      ) to see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zoom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to area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generated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generates one slide to zoom in to the area marked by the rectangle as well as another slide to reverse the zooming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88" y="5498424"/>
            <a:ext cx="304800" cy="28687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ile:AmineTreating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1905000" y="1524000"/>
            <a:ext cx="5295900" cy="37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095499" y="1546148"/>
            <a:ext cx="2332682" cy="17495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552950" y="479318"/>
            <a:ext cx="838200" cy="838200"/>
            <a:chOff x="5247850" y="1096809"/>
            <a:chExt cx="838200" cy="838200"/>
          </a:xfrm>
        </p:grpSpPr>
        <p:sp>
          <p:nvSpPr>
            <p:cNvPr id="25" name="Rectangle 24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Up Arrow 26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Up Arrow 28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Up Arrow 31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Up Arrow 33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533400" y="479318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blue rectangle and click  the               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" y="4724400"/>
            <a:ext cx="800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‘Play’ the slide show (      ) to see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drill down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The effect tells the audience which part of this slide corresponds to the content of the next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slide. For example, here it gives audience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feeling that you are now drilling down to details about the ‘Process’ part of this slide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88" y="4899242"/>
            <a:ext cx="304800" cy="286871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lh3.googleusercontent.com/R6W83U2d1JkOFMeYLbmqerTI4yEtMf-f4BeMJ3ZypqlW3Hke61IvywGjRmIhYOJClVg6URUsNjxisSc2DbtJd88i8KbNtmC2PJyP7NCLLKi07InZW8BfaCKmUQ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03" y="513954"/>
            <a:ext cx="773497" cy="109199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Z</a:t>
            </a:r>
            <a:endParaRPr lang="en-SG" sz="32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SG" sz="32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192483" y="4495800"/>
            <a:ext cx="2209800" cy="1143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</a:t>
            </a:r>
            <a:endParaRPr lang="en-SG" sz="32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192483" y="762000"/>
            <a:ext cx="2209800" cy="838200"/>
          </a:xfrm>
          <a:prstGeom prst="flowChartManualIn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</a:t>
            </a:r>
            <a:endParaRPr lang="en-SG" sz="32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/>
              <a:t>X</a:t>
            </a:r>
            <a:endParaRPr lang="en-SG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26195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1" name="Right Arrow 10"/>
          <p:cNvSpPr/>
          <p:nvPr/>
        </p:nvSpPr>
        <p:spPr>
          <a:xfrm>
            <a:off x="5638800" y="2819400"/>
            <a:ext cx="6858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4068783" y="19050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3" name="Right Arrow 12"/>
          <p:cNvSpPr/>
          <p:nvPr/>
        </p:nvSpPr>
        <p:spPr>
          <a:xfrm rot="5400000">
            <a:off x="4078679" y="38862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4" name="Right Arrow 13"/>
          <p:cNvSpPr/>
          <p:nvPr/>
        </p:nvSpPr>
        <p:spPr>
          <a:xfrm>
            <a:off x="6858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  <p:sp>
        <p:nvSpPr>
          <p:cNvPr id="15" name="Right Arrow 14"/>
          <p:cNvSpPr/>
          <p:nvPr/>
        </p:nvSpPr>
        <p:spPr>
          <a:xfrm>
            <a:off x="8153400" y="2803566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b="1"/>
          </a:p>
        </p:txBody>
      </p:sp>
    </p:spTree>
    <p:extLst>
      <p:ext uri="{BB962C8B-B14F-4D97-AF65-F5344CB8AC3E}">
        <p14:creationId xmlns:p14="http://schemas.microsoft.com/office/powerpoint/2010/main" val="35101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1"/>
            <a:ext cx="3302525" cy="1940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1"/>
            <a:ext cx="3866370" cy="1940796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8766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Process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0800" y="16523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dcsdcr\AppData\Local\Microsoft\Windows\Temporary Internet Files\Content.IE5\99JB0IZJ\dglxasset[1].aspx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1" y="2179597"/>
            <a:ext cx="614400" cy="8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sdcr\AppData\Local\Microsoft\Windows\Temporary Internet Files\Content.IE5\9Z2HL03D\dglxasset[1].aspx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85" y="3172639"/>
            <a:ext cx="718221" cy="6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csdcr\AppData\Local\Microsoft\Windows\Temporary Internet Files\Content.IE5\X5YV3EZ2\MC900311286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72" y="3088541"/>
            <a:ext cx="784327" cy="68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csdcr\AppData\Local\Microsoft\Windows\Temporary Internet Files\Content.IE5\99JB0IZJ\MC900038628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1" y="2213359"/>
            <a:ext cx="552298" cy="7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05200" y="2090775"/>
            <a:ext cx="2448000" cy="183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Pentagon 15"/>
          <p:cNvSpPr>
            <a:spLocks noChangeAspect="1"/>
          </p:cNvSpPr>
          <p:nvPr/>
        </p:nvSpPr>
        <p:spPr>
          <a:xfrm>
            <a:off x="65413" y="2028431"/>
            <a:ext cx="3221975" cy="1940796"/>
          </a:xfrm>
          <a:prstGeom prst="homePlate">
            <a:avLst>
              <a:gd name="adj" fmla="val 24128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233550" y="2209800"/>
            <a:ext cx="2281050" cy="990600"/>
          </a:xfrm>
          <a:prstGeom prst="roundRect">
            <a:avLst/>
          </a:prstGeom>
          <a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A (60%)</a:t>
            </a:r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676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Inputs</a:t>
            </a:r>
            <a:endParaRPr lang="en-SG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3550" y="3269354"/>
            <a:ext cx="1384420" cy="588100"/>
          </a:xfrm>
          <a:prstGeom prst="roundRect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LineDrawing/>
                      </a14:imgEffect>
                      <a14:imgEffect>
                        <a14:saturation sat="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 B (25%)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90950" y="3269354"/>
            <a:ext cx="823650" cy="588100"/>
          </a:xfrm>
          <a:prstGeom prst="roundRect">
            <a:avLst/>
          </a:prstGeom>
          <a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 (15%)</a:t>
            </a:r>
            <a:endParaRPr lang="en-SG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blue rectangle and click  the              button to generate a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step back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 the previous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" y="47244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5.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Go back a couple of slides and ‘play’ the slide show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see 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step back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effect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This effect can be used to indicate that you are stepping back to take a look at where the details you have been discussing fit into the big picture.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https://lh5.googleusercontent.com/RiGAbJUVjt04HKmNmsqFl1MOYtPUEXRzeG_Vev_sTKVu51FdRzPHJwAanTzIdZtB3O52btkhy_7nJuTZPbaVwwdHd_eOc8_BFVnAyj2rY7IssqTAlfycb-JPJ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511946"/>
            <a:ext cx="647700" cy="96466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crop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99900" y="2870260"/>
            <a:ext cx="838200" cy="838200"/>
            <a:chOff x="5228946" y="2361045"/>
            <a:chExt cx="838200" cy="838200"/>
          </a:xfrm>
        </p:grpSpPr>
        <p:sp>
          <p:nvSpPr>
            <p:cNvPr id="19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2788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csdcr\AppData\Local\Microsoft\Windows\Temporary Internet Files\Content.IE5\X5YV3EZ2\MP900178526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34"/>
          <a:stretch/>
        </p:blipFill>
        <p:spPr bwMode="auto">
          <a:xfrm>
            <a:off x="838200" y="2971800"/>
            <a:ext cx="2189861" cy="2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479318"/>
            <a:ext cx="800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blue shap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 (ctrl + click) and 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lick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                button.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will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crop the images behind to match the outlines of the shapes.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https://lh5.googleusercontent.com/DTiGBT0_tLq8w9oUQPkuJhJHa8skEBcs9JxuDvMSN69hx3sd03WpEo1NFwYfOH56V1RhgCwGysyGPX8JuJ5Iqa7-3VSN0d6LWtne6SiJcfC4TxOTaRAk-hTAk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27" y="450660"/>
            <a:ext cx="621473" cy="8442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csdcr\AppData\Local\Microsoft\Windows\Temporary Internet Files\Content.IE5\0BIO7UD5\MP900422113[1]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-1" r="8755" b="48283"/>
          <a:stretch/>
        </p:blipFill>
        <p:spPr bwMode="auto">
          <a:xfrm>
            <a:off x="2908466" y="1981200"/>
            <a:ext cx="5778336" cy="337358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3048001" y="2743200"/>
            <a:ext cx="1524000" cy="1524000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/>
          <p:cNvSpPr/>
          <p:nvPr/>
        </p:nvSpPr>
        <p:spPr>
          <a:xfrm>
            <a:off x="4952999" y="2743200"/>
            <a:ext cx="1388299" cy="1388299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/>
          <p:nvPr/>
        </p:nvSpPr>
        <p:spPr>
          <a:xfrm>
            <a:off x="6281924" y="2015835"/>
            <a:ext cx="1354902" cy="1354902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/>
          <p:nvPr/>
        </p:nvSpPr>
        <p:spPr>
          <a:xfrm>
            <a:off x="7305303" y="2733303"/>
            <a:ext cx="1381497" cy="1381497"/>
          </a:xfrm>
          <a:prstGeom prst="flowChartConnector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2908466" y="3048001"/>
            <a:ext cx="4787735" cy="60960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ardrop 5"/>
          <p:cNvSpPr/>
          <p:nvPr/>
        </p:nvSpPr>
        <p:spPr>
          <a:xfrm>
            <a:off x="1143000" y="3048000"/>
            <a:ext cx="1765465" cy="1676400"/>
          </a:xfrm>
          <a:prstGeom prst="teardrop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9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Please go through this tutorial in the ‘edit’ mode, not ‘slideshow’ mode.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1584"/>
            <a:ext cx="5943600" cy="254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8864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 rot="14982472">
              <a:off x="4609435" y="5997540"/>
              <a:ext cx="414720" cy="761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4982472">
                <a:off x="4584235" y="5981700"/>
                <a:ext cx="470160" cy="8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7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1295400"/>
            <a:ext cx="8001000" cy="480060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571501" y="381000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You can apply other default PowerPoint effects such as soft-edges to enhance the resultin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 cropped image even further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15835"/>
            <a:ext cx="7540626" cy="2706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6800" y="21336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Your child today is …</a:t>
            </a:r>
            <a:endParaRPr lang="en-SG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2400" y="4419600"/>
            <a:ext cx="461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… the young adult of tomorrow.</a:t>
            </a:r>
            <a:endParaRPr lang="en-SG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3124200"/>
            <a:ext cx="59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narrate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 captions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2889766"/>
            <a:ext cx="838200" cy="838200"/>
            <a:chOff x="3370502" y="5305123"/>
            <a:chExt cx="838200" cy="838200"/>
          </a:xfrm>
        </p:grpSpPr>
        <p:sp>
          <p:nvSpPr>
            <p:cNvPr id="12" name="Rectangle 11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ight Arrow 14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0971" y="2830174"/>
            <a:ext cx="959458" cy="969053"/>
            <a:chOff x="5550695" y="3954500"/>
            <a:chExt cx="838200" cy="838200"/>
          </a:xfrm>
        </p:grpSpPr>
        <p:sp>
          <p:nvSpPr>
            <p:cNvPr id="17" name="Rectangle 1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ight Arrow 26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2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479318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will generate an audio narration for this slide based on the slide notes. Play the slide and listen to the generated audio narration.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8642"/>
            <a:ext cx="533400" cy="914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0275"/>
            <a:ext cx="43910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4741783"/>
            <a:ext cx="800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the                 button to generate sub-titles (captions) as well.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Play again to experience both audio and captions at the same time.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65583"/>
            <a:ext cx="597074" cy="8382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1447800"/>
            <a:ext cx="8001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Thanks for taking the quick tutorial.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find more information about these features (and how to tackle common issues), visit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documentation on 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We’d love to hear your feedback.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Contact us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pptlabs@comp.nus.edu.sg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Happy </a:t>
            </a:r>
            <a:r>
              <a:rPr lang="en-US" sz="2800" b="1" dirty="0" err="1" smtClean="0">
                <a:solidFill>
                  <a:srgbClr val="0070C0"/>
                </a:solidFill>
              </a:rPr>
              <a:t>PowerPointing</a:t>
            </a:r>
            <a:r>
              <a:rPr lang="en-US" sz="2800" b="1" dirty="0" smtClean="0">
                <a:solidFill>
                  <a:srgbClr val="0070C0"/>
                </a:solidFill>
              </a:rPr>
              <a:t>!</a:t>
            </a:r>
            <a:endParaRPr lang="en-SG" sz="2800" b="1" dirty="0">
              <a:solidFill>
                <a:srgbClr val="0070C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8" r="7308" b="29338"/>
          <a:stretch/>
        </p:blipFill>
        <p:spPr bwMode="auto">
          <a:xfrm>
            <a:off x="3491502" y="4953000"/>
            <a:ext cx="2237196" cy="60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211304905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7931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slide is added by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It will not show up during the presentation.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3622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tutorial explains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 features at the point you installed the plugin. 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 you installed the plugin some time back, please refer to the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page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our website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 more up-to-date instructions.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3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Spotlight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95827" y="2961439"/>
            <a:ext cx="838200" cy="838200"/>
            <a:chOff x="2150418" y="2361045"/>
            <a:chExt cx="838200" cy="838200"/>
          </a:xfrm>
        </p:grpSpPr>
        <p:sp>
          <p:nvSpPr>
            <p:cNvPr id="6" name="Rectangle 5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8239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57600" y="433151"/>
            <a:ext cx="52688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the shape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button in the                        ribbon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17" y="946162"/>
            <a:ext cx="542925" cy="6667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phase A"/>
          <p:cNvSpPr/>
          <p:nvPr/>
        </p:nvSpPr>
        <p:spPr>
          <a:xfrm>
            <a:off x="1971397" y="4251543"/>
            <a:ext cx="4136108" cy="11293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potlight"/>
          <p:cNvSpPr/>
          <p:nvPr/>
        </p:nvSpPr>
        <p:spPr>
          <a:xfrm>
            <a:off x="4721683" y="4398701"/>
            <a:ext cx="1318607" cy="860486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    Step 3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92527" y="3177731"/>
            <a:ext cx="4047763" cy="1022124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SG" sz="4400"/>
          </a:p>
        </p:txBody>
      </p:sp>
      <p:sp>
        <p:nvSpPr>
          <p:cNvPr id="7" name="phase B"/>
          <p:cNvSpPr/>
          <p:nvPr/>
        </p:nvSpPr>
        <p:spPr>
          <a:xfrm>
            <a:off x="3776914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B</a:t>
            </a:r>
            <a:endParaRPr lang="en-SG" sz="2000" b="1" dirty="0"/>
          </a:p>
        </p:txBody>
      </p:sp>
      <p:sp>
        <p:nvSpPr>
          <p:cNvPr id="8" name="phase C"/>
          <p:cNvSpPr/>
          <p:nvPr/>
        </p:nvSpPr>
        <p:spPr>
          <a:xfrm>
            <a:off x="5306076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C</a:t>
            </a:r>
            <a:endParaRPr lang="en-SG" sz="2000" b="1" dirty="0"/>
          </a:p>
        </p:txBody>
      </p:sp>
      <p:sp>
        <p:nvSpPr>
          <p:cNvPr id="9" name="Pentagon 9"/>
          <p:cNvSpPr/>
          <p:nvPr/>
        </p:nvSpPr>
        <p:spPr>
          <a:xfrm>
            <a:off x="3334949" y="4391608"/>
            <a:ext cx="1704187" cy="860486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2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2045294" y="4390427"/>
            <a:ext cx="1612069" cy="860486"/>
          </a:xfrm>
          <a:prstGeom prst="homePlat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Step 1</a:t>
            </a:r>
            <a:endParaRPr lang="en-SG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2247752" y="2423010"/>
            <a:ext cx="1317291" cy="69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r>
              <a:rPr lang="en-US" sz="2000" b="1" dirty="0"/>
              <a:t>Phase </a:t>
            </a:r>
            <a:r>
              <a:rPr lang="en-US" sz="2000" b="1" dirty="0" smtClean="0"/>
              <a:t>A</a:t>
            </a:r>
            <a:endParaRPr lang="en-SG" sz="2000" b="1" dirty="0"/>
          </a:p>
        </p:txBody>
      </p:sp>
      <p:sp>
        <p:nvSpPr>
          <p:cNvPr id="12" name="Freeform 11"/>
          <p:cNvSpPr/>
          <p:nvPr/>
        </p:nvSpPr>
        <p:spPr>
          <a:xfrm>
            <a:off x="1887830" y="2332841"/>
            <a:ext cx="4349308" cy="3153559"/>
          </a:xfrm>
          <a:custGeom>
            <a:avLst/>
            <a:gdLst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81528 w 2787004"/>
              <a:gd name="connsiteY5" fmla="*/ 1067713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004"/>
              <a:gd name="connsiteY0" fmla="*/ 5476 h 1741193"/>
              <a:gd name="connsiteX1" fmla="*/ 169739 w 2787004"/>
              <a:gd name="connsiteY1" fmla="*/ 443512 h 1741193"/>
              <a:gd name="connsiteX2" fmla="*/ 0 w 2787004"/>
              <a:gd name="connsiteY2" fmla="*/ 1067713 h 1741193"/>
              <a:gd name="connsiteX3" fmla="*/ 5476 w 2787004"/>
              <a:gd name="connsiteY3" fmla="*/ 1741193 h 1741193"/>
              <a:gd name="connsiteX4" fmla="*/ 2787004 w 2787004"/>
              <a:gd name="connsiteY4" fmla="*/ 1735718 h 1741193"/>
              <a:gd name="connsiteX5" fmla="*/ 2770923 w 2787004"/>
              <a:gd name="connsiteY5" fmla="*/ 1041041 h 1741193"/>
              <a:gd name="connsiteX6" fmla="*/ 1138894 w 2787004"/>
              <a:gd name="connsiteY6" fmla="*/ 421610 h 1741193"/>
              <a:gd name="connsiteX7" fmla="*/ 1133418 w 2787004"/>
              <a:gd name="connsiteY7" fmla="*/ 0 h 1741193"/>
              <a:gd name="connsiteX8" fmla="*/ 175215 w 2787004"/>
              <a:gd name="connsiteY8" fmla="*/ 5476 h 1741193"/>
              <a:gd name="connsiteX0" fmla="*/ 175215 w 2787378"/>
              <a:gd name="connsiteY0" fmla="*/ 5476 h 1741193"/>
              <a:gd name="connsiteX1" fmla="*/ 169739 w 2787378"/>
              <a:gd name="connsiteY1" fmla="*/ 443512 h 1741193"/>
              <a:gd name="connsiteX2" fmla="*/ 0 w 2787378"/>
              <a:gd name="connsiteY2" fmla="*/ 1067713 h 1741193"/>
              <a:gd name="connsiteX3" fmla="*/ 5476 w 2787378"/>
              <a:gd name="connsiteY3" fmla="*/ 1741193 h 1741193"/>
              <a:gd name="connsiteX4" fmla="*/ 2787004 w 2787378"/>
              <a:gd name="connsiteY4" fmla="*/ 1735718 h 1741193"/>
              <a:gd name="connsiteX5" fmla="*/ 2786831 w 2787378"/>
              <a:gd name="connsiteY5" fmla="*/ 1035706 h 1741193"/>
              <a:gd name="connsiteX6" fmla="*/ 1138894 w 2787378"/>
              <a:gd name="connsiteY6" fmla="*/ 421610 h 1741193"/>
              <a:gd name="connsiteX7" fmla="*/ 1133418 w 2787378"/>
              <a:gd name="connsiteY7" fmla="*/ 0 h 1741193"/>
              <a:gd name="connsiteX8" fmla="*/ 175215 w 2787378"/>
              <a:gd name="connsiteY8" fmla="*/ 5476 h 17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378" h="1741193">
                <a:moveTo>
                  <a:pt x="175215" y="5476"/>
                </a:moveTo>
                <a:cubicBezTo>
                  <a:pt x="173390" y="151488"/>
                  <a:pt x="171564" y="297500"/>
                  <a:pt x="169739" y="443512"/>
                </a:cubicBezTo>
                <a:lnTo>
                  <a:pt x="0" y="1067713"/>
                </a:lnTo>
                <a:cubicBezTo>
                  <a:pt x="1825" y="1292206"/>
                  <a:pt x="3651" y="1516700"/>
                  <a:pt x="5476" y="1741193"/>
                </a:cubicBezTo>
                <a:lnTo>
                  <a:pt x="2787004" y="1735718"/>
                </a:lnTo>
                <a:cubicBezTo>
                  <a:pt x="2785179" y="1513050"/>
                  <a:pt x="2788656" y="1258374"/>
                  <a:pt x="2786831" y="1035706"/>
                </a:cubicBezTo>
                <a:cubicBezTo>
                  <a:pt x="2239286" y="820338"/>
                  <a:pt x="1686439" y="636978"/>
                  <a:pt x="1138894" y="421610"/>
                </a:cubicBezTo>
                <a:cubicBezTo>
                  <a:pt x="1137069" y="281073"/>
                  <a:pt x="1135243" y="140537"/>
                  <a:pt x="1133418" y="0"/>
                </a:cubicBezTo>
                <a:lnTo>
                  <a:pt x="175215" y="54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4" name="TextBox 13"/>
          <p:cNvSpPr txBox="1"/>
          <p:nvPr/>
        </p:nvSpPr>
        <p:spPr>
          <a:xfrm>
            <a:off x="533400" y="479318"/>
            <a:ext cx="3924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Click on this blue shape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‘select’ it. 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2133600" y="1002536"/>
              <a:ext cx="414720" cy="1131063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400" y="989937"/>
                <a:ext cx="470160" cy="1173901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43" y="984925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1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04800" y="5334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Did you notice the new slide with a spotlight? You can press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Ctrl+Z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(Undo) to reverse the effect.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210895" cy="1658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4800" y="3505200"/>
            <a:ext cx="83841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4.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You can also adjust the darkness (transparency) and softness (soft edges) of the spotlight.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60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 the shadow-like shape.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3943" y="5849171"/>
            <a:ext cx="222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Adjust these settings.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27" y="4600985"/>
            <a:ext cx="24263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599"/>
            <a:ext cx="838200" cy="11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232064" y="5849171"/>
            <a:ext cx="222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c.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this button.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4419599"/>
            <a:ext cx="1904689" cy="142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9292" y="3124200"/>
            <a:ext cx="432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Next, let’s try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Auto-Animate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feature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71671" y="2989744"/>
            <a:ext cx="838200" cy="838200"/>
            <a:chOff x="166689" y="2357870"/>
            <a:chExt cx="838200" cy="838200"/>
          </a:xfrm>
        </p:grpSpPr>
        <p:sp>
          <p:nvSpPr>
            <p:cNvPr id="10" name="Rectangle 9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Plus 16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1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21711234975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457200" y="5482069"/>
            <a:ext cx="5943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While this slide is selected,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click the                  button.  That should insert a new slide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containing the animation.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79318"/>
            <a:ext cx="800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Let’s say you want to animate these shapes so that they end up in the positions given in the next slide.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rofit"/>
          <p:cNvSpPr/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6" y="5986655"/>
            <a:ext cx="819150" cy="7143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21711234976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>
            <a:off x="610509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SG" dirty="0"/>
          </a:p>
        </p:txBody>
      </p:sp>
      <p:sp>
        <p:nvSpPr>
          <p:cNvPr id="5" name="Marketing"/>
          <p:cNvSpPr/>
          <p:nvPr/>
        </p:nvSpPr>
        <p:spPr>
          <a:xfrm>
            <a:off x="2524200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</a:t>
            </a:r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>
            <a:off x="4429200" y="3214411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2590800"/>
            <a:ext cx="1371600" cy="19356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profit text"/>
          <p:cNvSpPr txBox="1"/>
          <p:nvPr/>
        </p:nvSpPr>
        <p:spPr>
          <a:xfrm>
            <a:off x="7086600" y="4648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Profit</a:t>
            </a:r>
            <a:endParaRPr lang="en-SG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1020</TotalTime>
  <Words>742</Words>
  <Application>Microsoft Office PowerPoint</Application>
  <PresentationFormat>On-screen Show (4:3)</PresentationFormat>
  <Paragraphs>93</Paragraphs>
  <Slides>24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Congratulations on installing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52</cp:revision>
  <dcterms:created xsi:type="dcterms:W3CDTF">2006-08-16T00:00:00Z</dcterms:created>
  <dcterms:modified xsi:type="dcterms:W3CDTF">2014-02-24T09:28:14Z</dcterms:modified>
</cp:coreProperties>
</file>