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4"/>
  </p:notesMasterIdLst>
  <p:sldIdLst>
    <p:sldId id="3825" r:id="rId5"/>
    <p:sldId id="3826" r:id="rId6"/>
    <p:sldId id="3827" r:id="rId7"/>
    <p:sldId id="3828" r:id="rId8"/>
    <p:sldId id="3835" r:id="rId9"/>
    <p:sldId id="3836" r:id="rId10"/>
    <p:sldId id="3837" r:id="rId11"/>
    <p:sldId id="3838" r:id="rId12"/>
    <p:sldId id="3841" r:id="rId13"/>
    <p:sldId id="3794" r:id="rId14"/>
    <p:sldId id="3840" r:id="rId15"/>
    <p:sldId id="3842" r:id="rId16"/>
    <p:sldId id="3843" r:id="rId17"/>
    <p:sldId id="3844" r:id="rId18"/>
    <p:sldId id="3845" r:id="rId19"/>
    <p:sldId id="3846" r:id="rId20"/>
    <p:sldId id="3847" r:id="rId21"/>
    <p:sldId id="3848" r:id="rId22"/>
    <p:sldId id="38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8F480F-FF66-402D-ADA6-EF82EB517CF3}">
          <p14:sldIdLst>
            <p14:sldId id="3825"/>
            <p14:sldId id="3826"/>
            <p14:sldId id="3827"/>
            <p14:sldId id="3828"/>
            <p14:sldId id="3835"/>
            <p14:sldId id="3836"/>
            <p14:sldId id="3837"/>
            <p14:sldId id="3838"/>
            <p14:sldId id="3841"/>
            <p14:sldId id="3794"/>
            <p14:sldId id="3840"/>
          </p14:sldIdLst>
        </p14:section>
        <p14:section name="Untitled Section" id="{AFE0C540-6075-460C-A717-957548A972A1}">
          <p14:sldIdLst>
            <p14:sldId id="3842"/>
            <p14:sldId id="3843"/>
            <p14:sldId id="3844"/>
            <p14:sldId id="3845"/>
            <p14:sldId id="3846"/>
            <p14:sldId id="3847"/>
            <p14:sldId id="3848"/>
            <p14:sldId id="3832"/>
          </p14:sldIdLst>
        </p14:section>
      </p14:sectionLst>
    </p:ex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75" y="7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424982" y="1772156"/>
            <a:ext cx="6592824" cy="2386584"/>
          </a:xfrm>
        </p:spPr>
        <p:txBody>
          <a:bodyPr>
            <a:normAutofit fontScale="90000"/>
          </a:bodyPr>
          <a:lstStyle/>
          <a:p>
            <a:r>
              <a:rPr lang="en-US" dirty="0">
                <a:solidFill>
                  <a:srgbClr val="FFFFFF"/>
                </a:solidFill>
              </a:rPr>
              <a:t>Medical Image Enhancer Using GAN’s</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Proposed Methodology</a:t>
            </a:r>
          </a:p>
        </p:txBody>
      </p:sp>
      <p:sp>
        <p:nvSpPr>
          <p:cNvPr id="7" name="Content Placeholder 6">
            <a:extLst>
              <a:ext uri="{FF2B5EF4-FFF2-40B4-BE49-F238E27FC236}">
                <a16:creationId xmlns:a16="http://schemas.microsoft.com/office/drawing/2014/main" id="{37291270-E94B-E92A-7FD0-2AA5149302A7}"/>
              </a:ext>
            </a:extLst>
          </p:cNvPr>
          <p:cNvSpPr>
            <a:spLocks noGrp="1"/>
          </p:cNvSpPr>
          <p:nvPr>
            <p:ph idx="1"/>
          </p:nvPr>
        </p:nvSpPr>
        <p:spPr/>
        <p:txBody>
          <a:bodyPr/>
          <a:lstStyle/>
          <a:p>
            <a:r>
              <a:rPr lang="en-US" dirty="0"/>
              <a:t>The following flow diagram,  shows the overall workflow of our model. We send in a low resolution scan through our GAN. The high resolution image is then sent through a SOTA object detector which predicts the presence of a tumor.</a:t>
            </a:r>
            <a:endParaRPr lang="en-IN"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90AA61-91AD-89CA-4DCB-8926D2299F4D}"/>
              </a:ext>
            </a:extLst>
          </p:cNvPr>
          <p:cNvPicPr>
            <a:picLocks noChangeAspect="1"/>
          </p:cNvPicPr>
          <p:nvPr/>
        </p:nvPicPr>
        <p:blipFill>
          <a:blip r:embed="rId2"/>
          <a:stretch>
            <a:fillRect/>
          </a:stretch>
        </p:blipFill>
        <p:spPr>
          <a:xfrm>
            <a:off x="1053895" y="1699321"/>
            <a:ext cx="10084210" cy="3325833"/>
          </a:xfrm>
          <a:prstGeom prst="rect">
            <a:avLst/>
          </a:prstGeom>
        </p:spPr>
      </p:pic>
    </p:spTree>
    <p:extLst>
      <p:ext uri="{BB962C8B-B14F-4D97-AF65-F5344CB8AC3E}">
        <p14:creationId xmlns:p14="http://schemas.microsoft.com/office/powerpoint/2010/main" val="203222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29D806-3785-08BB-DB7F-B27FEA07768A}"/>
              </a:ext>
            </a:extLst>
          </p:cNvPr>
          <p:cNvSpPr>
            <a:spLocks noGrp="1"/>
          </p:cNvSpPr>
          <p:nvPr>
            <p:ph type="title"/>
          </p:nvPr>
        </p:nvSpPr>
        <p:spPr/>
        <p:txBody>
          <a:bodyPr/>
          <a:lstStyle/>
          <a:p>
            <a:r>
              <a:rPr lang="en-US" dirty="0"/>
              <a:t>Low Level Design</a:t>
            </a:r>
            <a:endParaRPr lang="en-IN" dirty="0"/>
          </a:p>
        </p:txBody>
      </p:sp>
      <p:sp>
        <p:nvSpPr>
          <p:cNvPr id="6" name="Content Placeholder 5">
            <a:extLst>
              <a:ext uri="{FF2B5EF4-FFF2-40B4-BE49-F238E27FC236}">
                <a16:creationId xmlns:a16="http://schemas.microsoft.com/office/drawing/2014/main" id="{BF112CD7-C93C-16C9-9DDD-B7AC41A146C0}"/>
              </a:ext>
            </a:extLst>
          </p:cNvPr>
          <p:cNvSpPr>
            <a:spLocks noGrp="1"/>
          </p:cNvSpPr>
          <p:nvPr>
            <p:ph idx="1"/>
          </p:nvPr>
        </p:nvSpPr>
        <p:spPr/>
        <p:txBody>
          <a:bodyPr>
            <a:normAutofit/>
          </a:bodyPr>
          <a:lstStyle/>
          <a:p>
            <a:r>
              <a:rPr lang="en-US" sz="2000" dirty="0">
                <a:latin typeface="Segoe UI Variable Small" pitchFamily="2" charset="0"/>
              </a:rPr>
              <a:t>The GAN model consists of 2 twin generators. The generator pair is used to increase the resolution of the given medical image pair. The output is fed into a pre-trained sequential network which increases resolution.</a:t>
            </a:r>
          </a:p>
          <a:p>
            <a:r>
              <a:rPr lang="en-US" sz="2000" dirty="0">
                <a:latin typeface="Segoe UI Variable Small" pitchFamily="2" charset="0"/>
              </a:rPr>
              <a:t> This is useful in increasing the speed and accuracy of generator output. The output of the sequential layer is sent into a discriminator which distinguishes the produced image with the high resolution images.</a:t>
            </a:r>
          </a:p>
          <a:p>
            <a:r>
              <a:rPr lang="en-US" sz="2000" dirty="0">
                <a:latin typeface="Segoe UI Variable Small" pitchFamily="2" charset="0"/>
              </a:rPr>
              <a:t>It then predicts whether the input image is fake or real. A feedback is generated to the generator to improve its output. This continues in the normal </a:t>
            </a:r>
            <a:r>
              <a:rPr lang="en-US" sz="2000" dirty="0" err="1">
                <a:latin typeface="Segoe UI Variable Small" pitchFamily="2" charset="0"/>
              </a:rPr>
              <a:t>adverserial</a:t>
            </a:r>
            <a:r>
              <a:rPr lang="en-US" sz="2000" dirty="0">
                <a:latin typeface="Segoe UI Variable Small" pitchFamily="2" charset="0"/>
              </a:rPr>
              <a:t> format until the discriminator is no longer able to distinguish between the real and fake images.</a:t>
            </a:r>
          </a:p>
          <a:p>
            <a:endParaRPr lang="en-IN" dirty="0"/>
          </a:p>
        </p:txBody>
      </p:sp>
      <p:sp>
        <p:nvSpPr>
          <p:cNvPr id="2" name="Date Placeholder 1">
            <a:extLst>
              <a:ext uri="{FF2B5EF4-FFF2-40B4-BE49-F238E27FC236}">
                <a16:creationId xmlns:a16="http://schemas.microsoft.com/office/drawing/2014/main" id="{8083B5A5-157D-2DDC-E29D-D6EEEDAE1D11}"/>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6921A4C4-91B4-0AEE-DE4F-6F75C6B1E26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61341E8C-6F42-B971-A2E7-7EC948FF843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236972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3F5BC-9029-1072-1DDB-33DC38E597C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EB964FD-3A86-6BDF-43E6-02309DAAA67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463F6FE-83EC-DC62-6AF7-AA1006F63D7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pic>
        <p:nvPicPr>
          <p:cNvPr id="5" name="Google Shape;275;p35">
            <a:extLst>
              <a:ext uri="{FF2B5EF4-FFF2-40B4-BE49-F238E27FC236}">
                <a16:creationId xmlns:a16="http://schemas.microsoft.com/office/drawing/2014/main" id="{4CD4C0E5-4364-3475-D3BB-78A0DDFBDA4A}"/>
              </a:ext>
            </a:extLst>
          </p:cNvPr>
          <p:cNvPicPr preferRelativeResize="0"/>
          <p:nvPr/>
        </p:nvPicPr>
        <p:blipFill>
          <a:blip r:embed="rId2">
            <a:alphaModFix/>
          </a:blip>
          <a:stretch>
            <a:fillRect/>
          </a:stretch>
        </p:blipFill>
        <p:spPr>
          <a:xfrm>
            <a:off x="152400" y="1025093"/>
            <a:ext cx="11887199" cy="1915030"/>
          </a:xfrm>
          <a:prstGeom prst="rect">
            <a:avLst/>
          </a:prstGeom>
          <a:noFill/>
          <a:ln>
            <a:noFill/>
          </a:ln>
        </p:spPr>
      </p:pic>
      <p:pic>
        <p:nvPicPr>
          <p:cNvPr id="6" name="Google Shape;303;p38">
            <a:extLst>
              <a:ext uri="{FF2B5EF4-FFF2-40B4-BE49-F238E27FC236}">
                <a16:creationId xmlns:a16="http://schemas.microsoft.com/office/drawing/2014/main" id="{E63D04AA-31E1-59C0-C8C5-865306AB8BB3}"/>
              </a:ext>
            </a:extLst>
          </p:cNvPr>
          <p:cNvPicPr preferRelativeResize="0"/>
          <p:nvPr/>
        </p:nvPicPr>
        <p:blipFill rotWithShape="1">
          <a:blip r:embed="rId3">
            <a:alphaModFix/>
          </a:blip>
          <a:srcRect l="-4125" t="-15746" r="4125" b="31141"/>
          <a:stretch/>
        </p:blipFill>
        <p:spPr>
          <a:xfrm>
            <a:off x="495299" y="3429000"/>
            <a:ext cx="11201400" cy="2151641"/>
          </a:xfrm>
          <a:prstGeom prst="rect">
            <a:avLst/>
          </a:prstGeom>
          <a:noFill/>
          <a:ln>
            <a:noFill/>
          </a:ln>
        </p:spPr>
      </p:pic>
      <p:sp>
        <p:nvSpPr>
          <p:cNvPr id="7" name="TextBox 6">
            <a:extLst>
              <a:ext uri="{FF2B5EF4-FFF2-40B4-BE49-F238E27FC236}">
                <a16:creationId xmlns:a16="http://schemas.microsoft.com/office/drawing/2014/main" id="{E5409374-CC0A-97B6-FB2F-66F16C40C663}"/>
              </a:ext>
            </a:extLst>
          </p:cNvPr>
          <p:cNvSpPr txBox="1"/>
          <p:nvPr/>
        </p:nvSpPr>
        <p:spPr>
          <a:xfrm>
            <a:off x="394636" y="536216"/>
            <a:ext cx="3144259" cy="369332"/>
          </a:xfrm>
          <a:prstGeom prst="rect">
            <a:avLst/>
          </a:prstGeom>
          <a:noFill/>
        </p:spPr>
        <p:txBody>
          <a:bodyPr wrap="none" rtlCol="0">
            <a:spAutoFit/>
          </a:bodyPr>
          <a:lstStyle/>
          <a:p>
            <a:r>
              <a:rPr lang="en-US" b="1" dirty="0"/>
              <a:t>Generator Network Model</a:t>
            </a:r>
            <a:endParaRPr lang="en-IN" b="1" dirty="0"/>
          </a:p>
        </p:txBody>
      </p:sp>
      <p:sp>
        <p:nvSpPr>
          <p:cNvPr id="9" name="TextBox 8">
            <a:extLst>
              <a:ext uri="{FF2B5EF4-FFF2-40B4-BE49-F238E27FC236}">
                <a16:creationId xmlns:a16="http://schemas.microsoft.com/office/drawing/2014/main" id="{639956FC-D0FD-72B6-6D33-CDD0137519B2}"/>
              </a:ext>
            </a:extLst>
          </p:cNvPr>
          <p:cNvSpPr txBox="1"/>
          <p:nvPr/>
        </p:nvSpPr>
        <p:spPr>
          <a:xfrm>
            <a:off x="394636" y="3429000"/>
            <a:ext cx="6097604" cy="369332"/>
          </a:xfrm>
          <a:prstGeom prst="rect">
            <a:avLst/>
          </a:prstGeom>
          <a:noFill/>
        </p:spPr>
        <p:txBody>
          <a:bodyPr wrap="square">
            <a:spAutoFit/>
          </a:bodyPr>
          <a:lstStyle/>
          <a:p>
            <a:r>
              <a:rPr lang="en-US" b="1" dirty="0"/>
              <a:t>Discriminator Network Model</a:t>
            </a:r>
            <a:endParaRPr lang="en-IN" b="1" dirty="0"/>
          </a:p>
        </p:txBody>
      </p:sp>
    </p:spTree>
    <p:extLst>
      <p:ext uri="{BB962C8B-B14F-4D97-AF65-F5344CB8AC3E}">
        <p14:creationId xmlns:p14="http://schemas.microsoft.com/office/powerpoint/2010/main" val="210316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8B72A86-D5E0-40C9-D50B-DC760530D583}"/>
              </a:ext>
            </a:extLst>
          </p:cNvPr>
          <p:cNvSpPr>
            <a:spLocks noGrp="1"/>
          </p:cNvSpPr>
          <p:nvPr>
            <p:ph idx="1"/>
          </p:nvPr>
        </p:nvSpPr>
        <p:spPr>
          <a:xfrm>
            <a:off x="5455920" y="1187266"/>
            <a:ext cx="5565648" cy="5351646"/>
          </a:xfrm>
        </p:spPr>
        <p:txBody>
          <a:bodyPr>
            <a:normAutofit/>
          </a:bodyPr>
          <a:lstStyle/>
          <a:p>
            <a:pPr marL="457200" indent="-457200">
              <a:buFont typeface="Arial" panose="020B0604020202020204" pitchFamily="34" charset="0"/>
              <a:buChar char="•"/>
            </a:pPr>
            <a:r>
              <a:rPr lang="en-US" sz="2000" dirty="0">
                <a:latin typeface="Segoe UI Variable Small" pitchFamily="2" charset="0"/>
              </a:rPr>
              <a:t>The image on the left shows the image from the normal dataset. The image in the center is a low resolution version of the same image. This image is then passed through the GAN and we get the third image of the row as an output.</a:t>
            </a:r>
          </a:p>
          <a:p>
            <a:pPr marL="457200" indent="-457200">
              <a:buFont typeface="Arial" panose="020B0604020202020204" pitchFamily="34" charset="0"/>
              <a:buChar char="•"/>
            </a:pPr>
            <a:r>
              <a:rPr lang="en-US" sz="2000" dirty="0">
                <a:latin typeface="Segoe UI Variable Small" pitchFamily="2" charset="0"/>
              </a:rPr>
              <a:t>The visual improvement of image three in all rows stands out and shows the quality change we can achieve from a low resolution image via </a:t>
            </a:r>
            <a:r>
              <a:rPr lang="en-US" sz="2000" dirty="0" err="1">
                <a:latin typeface="Segoe UI Variable Small" pitchFamily="2" charset="0"/>
              </a:rPr>
              <a:t>SeSiGAN</a:t>
            </a:r>
            <a:r>
              <a:rPr lang="en-US" sz="2000" dirty="0">
                <a:latin typeface="Segoe UI Variable Small" pitchFamily="2" charset="0"/>
              </a:rPr>
              <a:t>. </a:t>
            </a:r>
          </a:p>
          <a:p>
            <a:endParaRPr lang="en-IN" dirty="0"/>
          </a:p>
        </p:txBody>
      </p:sp>
      <p:sp>
        <p:nvSpPr>
          <p:cNvPr id="2" name="Date Placeholder 1">
            <a:extLst>
              <a:ext uri="{FF2B5EF4-FFF2-40B4-BE49-F238E27FC236}">
                <a16:creationId xmlns:a16="http://schemas.microsoft.com/office/drawing/2014/main" id="{020B15E4-5098-3BEA-C237-6A6B8415D1C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7089061-5416-F8F3-F5B3-59F51506860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FB2ACFF-DA95-B2A3-C10B-38B062FD1EE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itle 4">
            <a:extLst>
              <a:ext uri="{FF2B5EF4-FFF2-40B4-BE49-F238E27FC236}">
                <a16:creationId xmlns:a16="http://schemas.microsoft.com/office/drawing/2014/main" id="{CCCCB190-D03E-0283-1113-298D08718D55}"/>
              </a:ext>
            </a:extLst>
          </p:cNvPr>
          <p:cNvSpPr>
            <a:spLocks noGrp="1"/>
          </p:cNvSpPr>
          <p:nvPr>
            <p:ph type="title"/>
          </p:nvPr>
        </p:nvSpPr>
        <p:spPr/>
        <p:txBody>
          <a:bodyPr/>
          <a:lstStyle/>
          <a:p>
            <a:r>
              <a:rPr lang="en-US" dirty="0"/>
              <a:t>Results</a:t>
            </a:r>
            <a:endParaRPr lang="en-IN" dirty="0"/>
          </a:p>
        </p:txBody>
      </p:sp>
    </p:spTree>
    <p:extLst>
      <p:ext uri="{BB962C8B-B14F-4D97-AF65-F5344CB8AC3E}">
        <p14:creationId xmlns:p14="http://schemas.microsoft.com/office/powerpoint/2010/main" val="108123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FDD1D8-559B-1741-A28D-EB29625CC901}"/>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81EE8F1-E34B-6265-142D-6DC04F5B860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ABDA86F-CBDD-D9BE-D1B4-34FA0FB13D3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pic>
        <p:nvPicPr>
          <p:cNvPr id="7" name="Google Shape;310;p39">
            <a:extLst>
              <a:ext uri="{FF2B5EF4-FFF2-40B4-BE49-F238E27FC236}">
                <a16:creationId xmlns:a16="http://schemas.microsoft.com/office/drawing/2014/main" id="{719A6063-EADD-CB0F-1E45-6058374D2E0B}"/>
              </a:ext>
            </a:extLst>
          </p:cNvPr>
          <p:cNvPicPr preferRelativeResize="0"/>
          <p:nvPr/>
        </p:nvPicPr>
        <p:blipFill>
          <a:blip r:embed="rId2">
            <a:alphaModFix/>
          </a:blip>
          <a:stretch>
            <a:fillRect/>
          </a:stretch>
        </p:blipFill>
        <p:spPr>
          <a:xfrm>
            <a:off x="2566543" y="465236"/>
            <a:ext cx="7058913" cy="5343675"/>
          </a:xfrm>
          <a:prstGeom prst="rect">
            <a:avLst/>
          </a:prstGeom>
          <a:noFill/>
          <a:ln>
            <a:noFill/>
          </a:ln>
        </p:spPr>
      </p:pic>
    </p:spTree>
    <p:extLst>
      <p:ext uri="{BB962C8B-B14F-4D97-AF65-F5344CB8AC3E}">
        <p14:creationId xmlns:p14="http://schemas.microsoft.com/office/powerpoint/2010/main" val="64120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BC2E93-409D-D4A9-0679-11A763378C7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DB3873D-2EE6-58B0-7E5B-B69A84642EB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4A72646-BB2B-F74E-5DC3-A644A83897E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7" name="Google Shape;319;p40">
            <a:extLst>
              <a:ext uri="{FF2B5EF4-FFF2-40B4-BE49-F238E27FC236}">
                <a16:creationId xmlns:a16="http://schemas.microsoft.com/office/drawing/2014/main" id="{2F84CD5E-DEDA-0E06-09F0-493C15C63C4D}"/>
              </a:ext>
            </a:extLst>
          </p:cNvPr>
          <p:cNvPicPr preferRelativeResize="0"/>
          <p:nvPr/>
        </p:nvPicPr>
        <p:blipFill>
          <a:blip r:embed="rId2">
            <a:alphaModFix/>
          </a:blip>
          <a:stretch>
            <a:fillRect/>
          </a:stretch>
        </p:blipFill>
        <p:spPr>
          <a:xfrm>
            <a:off x="2592863" y="669842"/>
            <a:ext cx="7006274" cy="5270599"/>
          </a:xfrm>
          <a:prstGeom prst="rect">
            <a:avLst/>
          </a:prstGeom>
          <a:noFill/>
          <a:ln>
            <a:noFill/>
          </a:ln>
        </p:spPr>
      </p:pic>
    </p:spTree>
    <p:extLst>
      <p:ext uri="{BB962C8B-B14F-4D97-AF65-F5344CB8AC3E}">
        <p14:creationId xmlns:p14="http://schemas.microsoft.com/office/powerpoint/2010/main" val="262054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4F1ACAE-00FA-95BC-498C-8F5BA6E3DE90}"/>
              </a:ext>
            </a:extLst>
          </p:cNvPr>
          <p:cNvSpPr>
            <a:spLocks noGrp="1"/>
          </p:cNvSpPr>
          <p:nvPr>
            <p:ph idx="1"/>
          </p:nvPr>
        </p:nvSpPr>
        <p:spPr>
          <a:xfrm>
            <a:off x="1181100" y="1391332"/>
            <a:ext cx="9829800" cy="3859742"/>
          </a:xfrm>
        </p:spPr>
        <p:txBody>
          <a:bodyPr/>
          <a:lstStyle/>
          <a:p>
            <a:pPr marL="0" indent="0">
              <a:buNone/>
            </a:pPr>
            <a:r>
              <a:rPr lang="en-US" dirty="0">
                <a:latin typeface="Segoe UI Variable Small" pitchFamily="2" charset="0"/>
              </a:rPr>
              <a:t>Dataset Comparison: </a:t>
            </a:r>
          </a:p>
          <a:p>
            <a:pPr marL="0" indent="0">
              <a:buNone/>
            </a:pPr>
            <a:endParaRPr lang="en-US" sz="1600" dirty="0">
              <a:latin typeface="Segoe UI Variable Small" pitchFamily="2" charset="0"/>
            </a:endParaRPr>
          </a:p>
          <a:p>
            <a:pPr marL="0" indent="0">
              <a:buNone/>
            </a:pPr>
            <a:r>
              <a:rPr lang="en-US" dirty="0">
                <a:latin typeface="Segoe UI Variable Small" pitchFamily="2" charset="0"/>
              </a:rPr>
              <a:t>The accuracy of the model trained on Low resolution images was the lowest amongst the three with the model trained on Super resolution images being the highest. The accuracies of the models trained on the Normal dataset and the Super resolution from the Low resolution images dataset are comparable.</a:t>
            </a:r>
            <a:endParaRPr lang="en-IN" dirty="0">
              <a:latin typeface="Segoe UI Variable Small" pitchFamily="2" charset="0"/>
            </a:endParaRPr>
          </a:p>
        </p:txBody>
      </p:sp>
      <p:sp>
        <p:nvSpPr>
          <p:cNvPr id="2" name="Date Placeholder 1">
            <a:extLst>
              <a:ext uri="{FF2B5EF4-FFF2-40B4-BE49-F238E27FC236}">
                <a16:creationId xmlns:a16="http://schemas.microsoft.com/office/drawing/2014/main" id="{733C5B90-A380-BA81-FA94-857A112A039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CECEE9EB-00DA-766B-E989-92E3AC7300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FA27179-C2EA-CC83-CCBF-D1BAE3B5E80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308689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C85F07-03CF-070B-6061-16F3141BAE38}"/>
              </a:ext>
            </a:extLst>
          </p:cNvPr>
          <p:cNvSpPr>
            <a:spLocks noGrp="1"/>
          </p:cNvSpPr>
          <p:nvPr>
            <p:ph type="title"/>
          </p:nvPr>
        </p:nvSpPr>
        <p:spPr/>
        <p:txBody>
          <a:bodyPr/>
          <a:lstStyle/>
          <a:p>
            <a:r>
              <a:rPr lang="en-US" dirty="0"/>
              <a:t>Conclusion</a:t>
            </a:r>
            <a:endParaRPr lang="en-IN" dirty="0"/>
          </a:p>
        </p:txBody>
      </p:sp>
      <p:sp>
        <p:nvSpPr>
          <p:cNvPr id="4" name="Date Placeholder 3">
            <a:extLst>
              <a:ext uri="{FF2B5EF4-FFF2-40B4-BE49-F238E27FC236}">
                <a16:creationId xmlns:a16="http://schemas.microsoft.com/office/drawing/2014/main" id="{E45FB213-6B44-7A63-46E6-FA93391E063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25D7EFB0-48E1-56D3-B4E2-216B040384C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3A318FC-43ED-A72A-BA3A-5591FE646EF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597872A3-B580-FC93-A300-060FB483E0CF}"/>
              </a:ext>
            </a:extLst>
          </p:cNvPr>
          <p:cNvSpPr>
            <a:spLocks noGrp="1"/>
          </p:cNvSpPr>
          <p:nvPr>
            <p:ph idx="1"/>
          </p:nvPr>
        </p:nvSpPr>
        <p:spPr>
          <a:xfrm>
            <a:off x="6647688" y="1662765"/>
            <a:ext cx="4709160" cy="3994484"/>
          </a:xfrm>
        </p:spPr>
        <p:txBody>
          <a:bodyPr>
            <a:normAutofit/>
          </a:bodyPr>
          <a:lstStyle/>
          <a:p>
            <a:r>
              <a:rPr lang="en-US" sz="1800" dirty="0">
                <a:effectLst/>
                <a:latin typeface="Segoe UI Variable Small" pitchFamily="2" charset="0"/>
                <a:ea typeface="Times New Roman" panose="02020603050405020304" pitchFamily="18" charset="0"/>
              </a:rPr>
              <a:t>We proposed a novel GAN architecture to obtain super resolution medical images. The proposed network encompassed current standard architectures while fixing gaps left to achieve true accuracy. The results of the detection are compared with 3 other datasets which are used to train the same model; the original dataset, the low-resolution dataset and the super resolution dataset made from the low-resolution dataset. The outcome of the comparison was that the super resolution dataset yielded the highest accuracy of 99.89%. </a:t>
            </a:r>
            <a:endParaRPr lang="en-IN" dirty="0">
              <a:latin typeface="Segoe UI Variable Small" pitchFamily="2" charset="0"/>
            </a:endParaRPr>
          </a:p>
        </p:txBody>
      </p:sp>
    </p:spTree>
    <p:extLst>
      <p:ext uri="{BB962C8B-B14F-4D97-AF65-F5344CB8AC3E}">
        <p14:creationId xmlns:p14="http://schemas.microsoft.com/office/powerpoint/2010/main" val="146871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41248" y="1886287"/>
            <a:ext cx="3291840" cy="3684588"/>
          </a:xfrm>
        </p:spPr>
        <p:txBody>
          <a:bodyPr>
            <a:normAutofit/>
          </a:bodyPr>
          <a:lstStyle/>
          <a:p>
            <a:pPr marL="0" indent="0">
              <a:buNone/>
            </a:pPr>
            <a:r>
              <a:rPr lang="en-US" sz="1600" dirty="0">
                <a:latin typeface="Dubai Medium" panose="020B0603030403030204" pitchFamily="34" charset="-78"/>
                <a:cs typeface="Dubai Medium" panose="020B0603030403030204" pitchFamily="34" charset="-78"/>
              </a:rPr>
              <a:t>[1] </a:t>
            </a:r>
            <a:r>
              <a:rPr lang="en-US" sz="1600" b="0" i="0" dirty="0" err="1">
                <a:solidFill>
                  <a:srgbClr val="222222"/>
                </a:solidFill>
                <a:effectLst/>
                <a:latin typeface="Dubai Medium" panose="020B0603030403030204" pitchFamily="34" charset="-78"/>
                <a:cs typeface="Dubai Medium" panose="020B0603030403030204" pitchFamily="34" charset="-78"/>
              </a:rPr>
              <a:t>Changhee</a:t>
            </a:r>
            <a:r>
              <a:rPr lang="en-US" sz="1600" b="0" i="0" dirty="0">
                <a:solidFill>
                  <a:srgbClr val="222222"/>
                </a:solidFill>
                <a:effectLst/>
                <a:latin typeface="Dubai Medium" panose="020B0603030403030204" pitchFamily="34" charset="-78"/>
                <a:cs typeface="Dubai Medium" panose="020B0603030403030204" pitchFamily="34" charset="-78"/>
              </a:rPr>
              <a:t>, H., Kohei, M., </a:t>
            </a:r>
            <a:r>
              <a:rPr lang="en-US" sz="1600" b="0" i="0" dirty="0" err="1">
                <a:solidFill>
                  <a:srgbClr val="222222"/>
                </a:solidFill>
                <a:effectLst/>
                <a:latin typeface="Dubai Medium" panose="020B0603030403030204" pitchFamily="34" charset="-78"/>
                <a:cs typeface="Dubai Medium" panose="020B0603030403030204" pitchFamily="34" charset="-78"/>
              </a:rPr>
              <a:t>Shin’ichi</a:t>
            </a:r>
            <a:r>
              <a:rPr lang="en-US" sz="1600" b="0" i="0" dirty="0">
                <a:solidFill>
                  <a:srgbClr val="222222"/>
                </a:solidFill>
                <a:effectLst/>
                <a:latin typeface="Dubai Medium" panose="020B0603030403030204" pitchFamily="34" charset="-78"/>
                <a:cs typeface="Dubai Medium" panose="020B0603030403030204" pitchFamily="34" charset="-78"/>
              </a:rPr>
              <a:t>, S., &amp; Hideki, N. (2019). Learning more with less: GAN-based medical image augmentation. </a:t>
            </a:r>
            <a:r>
              <a:rPr lang="en-US" sz="1600" b="0" i="1" dirty="0">
                <a:solidFill>
                  <a:srgbClr val="222222"/>
                </a:solidFill>
                <a:effectLst/>
                <a:latin typeface="Dubai Medium" panose="020B0603030403030204" pitchFamily="34" charset="-78"/>
                <a:cs typeface="Dubai Medium" panose="020B0603030403030204" pitchFamily="34" charset="-78"/>
              </a:rPr>
              <a:t>Med. Imaging Technol</a:t>
            </a:r>
            <a:r>
              <a:rPr lang="en-US" sz="1600" b="0" i="0" dirty="0">
                <a:solidFill>
                  <a:srgbClr val="222222"/>
                </a:solidFill>
                <a:effectLst/>
                <a:latin typeface="Dubai Medium" panose="020B0603030403030204" pitchFamily="34" charset="-78"/>
                <a:cs typeface="Dubai Medium" panose="020B0603030403030204" pitchFamily="34" charset="-78"/>
              </a:rPr>
              <a:t>, </a:t>
            </a:r>
            <a:r>
              <a:rPr lang="en-US" sz="1600" b="0" i="1" dirty="0">
                <a:solidFill>
                  <a:srgbClr val="222222"/>
                </a:solidFill>
                <a:effectLst/>
                <a:latin typeface="Dubai Medium" panose="020B0603030403030204" pitchFamily="34" charset="-78"/>
                <a:cs typeface="Dubai Medium" panose="020B0603030403030204" pitchFamily="34" charset="-78"/>
              </a:rPr>
              <a:t>6</a:t>
            </a:r>
            <a:r>
              <a:rPr lang="en-US" sz="1600" b="0" i="0" dirty="0">
                <a:solidFill>
                  <a:srgbClr val="222222"/>
                </a:solidFill>
                <a:effectLst/>
                <a:latin typeface="Dubai Medium" panose="020B0603030403030204" pitchFamily="34" charset="-78"/>
                <a:cs typeface="Dubai Medium" panose="020B0603030403030204" pitchFamily="34" charset="-78"/>
              </a:rPr>
              <a:t>.</a:t>
            </a:r>
          </a:p>
          <a:p>
            <a:pPr marL="0" indent="0">
              <a:buNone/>
            </a:pPr>
            <a:endParaRPr lang="en-US" sz="1600" dirty="0">
              <a:solidFill>
                <a:srgbClr val="222222"/>
              </a:solidFill>
              <a:latin typeface="Dubai Medium" panose="020B0603030403030204" pitchFamily="34" charset="-78"/>
              <a:cs typeface="Dubai Medium" panose="020B0603030403030204" pitchFamily="34" charset="-78"/>
            </a:endParaRPr>
          </a:p>
          <a:p>
            <a:pPr marL="0" indent="0">
              <a:buNone/>
            </a:pPr>
            <a:r>
              <a:rPr lang="en-US" sz="1600" dirty="0">
                <a:solidFill>
                  <a:srgbClr val="222222"/>
                </a:solidFill>
                <a:latin typeface="Dubai Medium" panose="020B0603030403030204" pitchFamily="34" charset="-78"/>
                <a:cs typeface="Dubai Medium" panose="020B0603030403030204" pitchFamily="34" charset="-78"/>
              </a:rPr>
              <a:t>[4] </a:t>
            </a:r>
            <a:r>
              <a:rPr lang="en-US" sz="1600" b="0" i="0" dirty="0">
                <a:solidFill>
                  <a:srgbClr val="222222"/>
                </a:solidFill>
                <a:effectLst/>
                <a:latin typeface="Dubai Medium" panose="020B0603030403030204" pitchFamily="34" charset="-78"/>
                <a:cs typeface="Dubai Medium" panose="020B0603030403030204" pitchFamily="34" charset="-78"/>
              </a:rPr>
              <a:t>Zhang, H., Huang, Z., &amp; </a:t>
            </a:r>
            <a:r>
              <a:rPr lang="en-US" sz="1600" b="0" i="0" dirty="0" err="1">
                <a:solidFill>
                  <a:srgbClr val="222222"/>
                </a:solidFill>
                <a:effectLst/>
                <a:latin typeface="Dubai Medium" panose="020B0603030403030204" pitchFamily="34" charset="-78"/>
                <a:cs typeface="Dubai Medium" panose="020B0603030403030204" pitchFamily="34" charset="-78"/>
              </a:rPr>
              <a:t>Lv</a:t>
            </a:r>
            <a:r>
              <a:rPr lang="en-US" sz="1600" b="0" i="0" dirty="0">
                <a:solidFill>
                  <a:srgbClr val="222222"/>
                </a:solidFill>
                <a:effectLst/>
                <a:latin typeface="Dubai Medium" panose="020B0603030403030204" pitchFamily="34" charset="-78"/>
                <a:cs typeface="Dubai Medium" panose="020B0603030403030204" pitchFamily="34" charset="-78"/>
              </a:rPr>
              <a:t>, Z. (2020, October). Medical image synthetic data augmentation using </a:t>
            </a:r>
            <a:r>
              <a:rPr lang="en-US" sz="1600" b="0" i="0" dirty="0" err="1">
                <a:solidFill>
                  <a:srgbClr val="222222"/>
                </a:solidFill>
                <a:effectLst/>
                <a:latin typeface="Dubai Medium" panose="020B0603030403030204" pitchFamily="34" charset="-78"/>
                <a:cs typeface="Dubai Medium" panose="020B0603030403030204" pitchFamily="34" charset="-78"/>
              </a:rPr>
              <a:t>gan</a:t>
            </a:r>
            <a:r>
              <a:rPr lang="en-US" sz="1600" b="0" i="0" dirty="0">
                <a:solidFill>
                  <a:srgbClr val="222222"/>
                </a:solidFill>
                <a:effectLst/>
                <a:latin typeface="Dubai Medium" panose="020B0603030403030204" pitchFamily="34" charset="-78"/>
                <a:cs typeface="Dubai Medium" panose="020B0603030403030204" pitchFamily="34" charset="-78"/>
              </a:rPr>
              <a:t>. In </a:t>
            </a:r>
            <a:r>
              <a:rPr lang="en-US" sz="1600" b="0" i="1" dirty="0">
                <a:solidFill>
                  <a:srgbClr val="222222"/>
                </a:solidFill>
                <a:effectLst/>
                <a:latin typeface="Dubai Medium" panose="020B0603030403030204" pitchFamily="34" charset="-78"/>
                <a:cs typeface="Dubai Medium" panose="020B0603030403030204" pitchFamily="34" charset="-78"/>
              </a:rPr>
              <a:t>Proceedings of the 4th International Conference on Computer Science and Application Engineering</a:t>
            </a:r>
            <a:r>
              <a:rPr lang="en-US" sz="1600" b="0" i="0" dirty="0">
                <a:solidFill>
                  <a:srgbClr val="222222"/>
                </a:solidFill>
                <a:effectLst/>
                <a:latin typeface="Dubai Medium" panose="020B0603030403030204" pitchFamily="34" charset="-78"/>
                <a:cs typeface="Dubai Medium" panose="020B0603030403030204" pitchFamily="34" charset="-78"/>
              </a:rPr>
              <a:t> (pp. 1-6).</a:t>
            </a:r>
            <a:endParaRPr lang="en-US" sz="1600" dirty="0">
              <a:latin typeface="Dubai Medium" panose="020B0603030403030204" pitchFamily="34" charset="-78"/>
              <a:cs typeface="Dubai Medium" panose="020B0603030403030204" pitchFamily="34" charset="-78"/>
            </a:endParaRPr>
          </a:p>
        </p:txBody>
      </p:sp>
      <p:sp>
        <p:nvSpPr>
          <p:cNvPr id="6" name="Content Placeholder 5">
            <a:extLst>
              <a:ext uri="{FF2B5EF4-FFF2-40B4-BE49-F238E27FC236}">
                <a16:creationId xmlns:a16="http://schemas.microsoft.com/office/drawing/2014/main" id="{53C09F06-9236-4635-AFB4-5E7D384A6BAE}"/>
              </a:ext>
            </a:extLst>
          </p:cNvPr>
          <p:cNvSpPr>
            <a:spLocks noGrp="1"/>
          </p:cNvSpPr>
          <p:nvPr>
            <p:ph sz="quarter" idx="4"/>
          </p:nvPr>
        </p:nvSpPr>
        <p:spPr>
          <a:xfrm>
            <a:off x="4450080" y="1889196"/>
            <a:ext cx="3291840" cy="3684588"/>
          </a:xfrm>
        </p:spPr>
        <p:txBody>
          <a:bodyPr>
            <a:normAutofit/>
          </a:bodyPr>
          <a:lstStyle/>
          <a:p>
            <a:pPr marL="0" indent="0">
              <a:buNone/>
            </a:pPr>
            <a:r>
              <a:rPr lang="en-US" sz="1600" dirty="0">
                <a:latin typeface="Dubai Medium" panose="020B0603030403030204" pitchFamily="34" charset="-78"/>
                <a:cs typeface="Dubai Medium" panose="020B0603030403030204" pitchFamily="34" charset="-78"/>
              </a:rPr>
              <a:t>[2] </a:t>
            </a:r>
            <a:r>
              <a:rPr lang="en-IN" sz="1600" b="0" i="0" dirty="0">
                <a:solidFill>
                  <a:srgbClr val="222222"/>
                </a:solidFill>
                <a:effectLst/>
                <a:latin typeface="Dubai Medium" panose="020B0603030403030204" pitchFamily="34" charset="-78"/>
                <a:cs typeface="Dubai Medium" panose="020B0603030403030204" pitchFamily="34" charset="-78"/>
              </a:rPr>
              <a:t>Hsu, C. C., Lin, C. W., </a:t>
            </a:r>
            <a:r>
              <a:rPr lang="en-IN" sz="1600" b="0" i="0" dirty="0" err="1">
                <a:solidFill>
                  <a:srgbClr val="222222"/>
                </a:solidFill>
                <a:effectLst/>
                <a:latin typeface="Dubai Medium" panose="020B0603030403030204" pitchFamily="34" charset="-78"/>
                <a:cs typeface="Dubai Medium" panose="020B0603030403030204" pitchFamily="34" charset="-78"/>
              </a:rPr>
              <a:t>Su</a:t>
            </a:r>
            <a:r>
              <a:rPr lang="en-IN" sz="1600" b="0" i="0" dirty="0">
                <a:solidFill>
                  <a:srgbClr val="222222"/>
                </a:solidFill>
                <a:effectLst/>
                <a:latin typeface="Dubai Medium" panose="020B0603030403030204" pitchFamily="34" charset="-78"/>
                <a:cs typeface="Dubai Medium" panose="020B0603030403030204" pitchFamily="34" charset="-78"/>
              </a:rPr>
              <a:t>, W. T., &amp; Cheung, G. (2019). </a:t>
            </a:r>
            <a:r>
              <a:rPr lang="en-IN" sz="1600" b="0" i="0" dirty="0" err="1">
                <a:solidFill>
                  <a:srgbClr val="222222"/>
                </a:solidFill>
                <a:effectLst/>
                <a:latin typeface="Dubai Medium" panose="020B0603030403030204" pitchFamily="34" charset="-78"/>
                <a:cs typeface="Dubai Medium" panose="020B0603030403030204" pitchFamily="34" charset="-78"/>
              </a:rPr>
              <a:t>Sigan</a:t>
            </a:r>
            <a:r>
              <a:rPr lang="en-IN" sz="1600" b="0" i="0" dirty="0">
                <a:solidFill>
                  <a:srgbClr val="222222"/>
                </a:solidFill>
                <a:effectLst/>
                <a:latin typeface="Dubai Medium" panose="020B0603030403030204" pitchFamily="34" charset="-78"/>
                <a:cs typeface="Dubai Medium" panose="020B0603030403030204" pitchFamily="34" charset="-78"/>
              </a:rPr>
              <a:t>: Siamese generative adversarial network for identity-preserving face hallucination. </a:t>
            </a:r>
            <a:r>
              <a:rPr lang="en-IN" sz="1600" b="0" i="1" dirty="0">
                <a:solidFill>
                  <a:srgbClr val="222222"/>
                </a:solidFill>
                <a:effectLst/>
                <a:latin typeface="Dubai Medium" panose="020B0603030403030204" pitchFamily="34" charset="-78"/>
                <a:cs typeface="Dubai Medium" panose="020B0603030403030204" pitchFamily="34" charset="-78"/>
              </a:rPr>
              <a:t>IEEE Transactions on Image Processing</a:t>
            </a:r>
            <a:r>
              <a:rPr lang="en-IN" sz="1600" b="0" i="0" dirty="0">
                <a:solidFill>
                  <a:srgbClr val="222222"/>
                </a:solidFill>
                <a:effectLst/>
                <a:latin typeface="Dubai Medium" panose="020B0603030403030204" pitchFamily="34" charset="-78"/>
                <a:cs typeface="Dubai Medium" panose="020B0603030403030204" pitchFamily="34" charset="-78"/>
              </a:rPr>
              <a:t>, </a:t>
            </a:r>
            <a:r>
              <a:rPr lang="en-IN" sz="1600" b="0" i="1" dirty="0">
                <a:solidFill>
                  <a:srgbClr val="222222"/>
                </a:solidFill>
                <a:effectLst/>
                <a:latin typeface="Dubai Medium" panose="020B0603030403030204" pitchFamily="34" charset="-78"/>
                <a:cs typeface="Dubai Medium" panose="020B0603030403030204" pitchFamily="34" charset="-78"/>
              </a:rPr>
              <a:t>28</a:t>
            </a:r>
            <a:r>
              <a:rPr lang="en-IN" sz="1600" b="0" i="0" dirty="0">
                <a:solidFill>
                  <a:srgbClr val="222222"/>
                </a:solidFill>
                <a:effectLst/>
                <a:latin typeface="Dubai Medium" panose="020B0603030403030204" pitchFamily="34" charset="-78"/>
                <a:cs typeface="Dubai Medium" panose="020B0603030403030204" pitchFamily="34" charset="-78"/>
              </a:rPr>
              <a:t>(12), 6225-6236.</a:t>
            </a:r>
            <a:endParaRPr lang="en-US" sz="1600" dirty="0">
              <a:latin typeface="Dubai Medium" panose="020B0603030403030204" pitchFamily="34" charset="-78"/>
              <a:cs typeface="Dubai Medium" panose="020B0603030403030204" pitchFamily="34" charset="-78"/>
            </a:endParaRP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a:xfrm>
            <a:off x="8058912" y="1886287"/>
            <a:ext cx="3291840" cy="3684588"/>
          </a:xfrm>
        </p:spPr>
        <p:txBody>
          <a:bodyPr>
            <a:normAutofit/>
          </a:bodyPr>
          <a:lstStyle/>
          <a:p>
            <a:pPr marL="0" indent="0">
              <a:buNone/>
            </a:pPr>
            <a:r>
              <a:rPr lang="en-US" sz="1600" dirty="0">
                <a:latin typeface="Dubai Medium" panose="020B0603030403030204" pitchFamily="34" charset="-78"/>
                <a:cs typeface="Dubai Medium" panose="020B0603030403030204" pitchFamily="34" charset="-78"/>
              </a:rPr>
              <a:t>[3] </a:t>
            </a:r>
            <a:r>
              <a:rPr lang="en-US" sz="1600" b="0" i="0" dirty="0">
                <a:solidFill>
                  <a:srgbClr val="222222"/>
                </a:solidFill>
                <a:effectLst/>
                <a:latin typeface="Dubai Medium" panose="020B0603030403030204" pitchFamily="34" charset="-78"/>
                <a:cs typeface="Dubai Medium" panose="020B0603030403030204" pitchFamily="34" charset="-78"/>
              </a:rPr>
              <a:t>Gupta, R., Sharma, A., &amp; Kumar, A. (2020). Super-resolution using </a:t>
            </a:r>
            <a:r>
              <a:rPr lang="en-US" sz="1600" b="0" i="0" dirty="0" err="1">
                <a:solidFill>
                  <a:srgbClr val="222222"/>
                </a:solidFill>
                <a:effectLst/>
                <a:latin typeface="Dubai Medium" panose="020B0603030403030204" pitchFamily="34" charset="-78"/>
                <a:cs typeface="Dubai Medium" panose="020B0603030403030204" pitchFamily="34" charset="-78"/>
              </a:rPr>
              <a:t>gans</a:t>
            </a:r>
            <a:r>
              <a:rPr lang="en-US" sz="1600" b="0" i="0" dirty="0">
                <a:solidFill>
                  <a:srgbClr val="222222"/>
                </a:solidFill>
                <a:effectLst/>
                <a:latin typeface="Dubai Medium" panose="020B0603030403030204" pitchFamily="34" charset="-78"/>
                <a:cs typeface="Dubai Medium" panose="020B0603030403030204" pitchFamily="34" charset="-78"/>
              </a:rPr>
              <a:t> for medical imaging. </a:t>
            </a:r>
            <a:r>
              <a:rPr lang="en-US" sz="1600" b="0" i="1" dirty="0">
                <a:solidFill>
                  <a:srgbClr val="222222"/>
                </a:solidFill>
                <a:effectLst/>
                <a:latin typeface="Dubai Medium" panose="020B0603030403030204" pitchFamily="34" charset="-78"/>
                <a:cs typeface="Dubai Medium" panose="020B0603030403030204" pitchFamily="34" charset="-78"/>
              </a:rPr>
              <a:t>Procedia Computer Science</a:t>
            </a:r>
            <a:r>
              <a:rPr lang="en-US" sz="1600" b="0" i="0" dirty="0">
                <a:solidFill>
                  <a:srgbClr val="222222"/>
                </a:solidFill>
                <a:effectLst/>
                <a:latin typeface="Dubai Medium" panose="020B0603030403030204" pitchFamily="34" charset="-78"/>
                <a:cs typeface="Dubai Medium" panose="020B0603030403030204" pitchFamily="34" charset="-78"/>
              </a:rPr>
              <a:t>, </a:t>
            </a:r>
            <a:r>
              <a:rPr lang="en-US" sz="1600" b="0" i="1" dirty="0">
                <a:solidFill>
                  <a:srgbClr val="222222"/>
                </a:solidFill>
                <a:effectLst/>
                <a:latin typeface="Dubai Medium" panose="020B0603030403030204" pitchFamily="34" charset="-78"/>
                <a:cs typeface="Dubai Medium" panose="020B0603030403030204" pitchFamily="34" charset="-78"/>
              </a:rPr>
              <a:t>173</a:t>
            </a:r>
            <a:r>
              <a:rPr lang="en-US" sz="1600" b="0" i="0" dirty="0">
                <a:solidFill>
                  <a:srgbClr val="222222"/>
                </a:solidFill>
                <a:effectLst/>
                <a:latin typeface="Dubai Medium" panose="020B0603030403030204" pitchFamily="34" charset="-78"/>
                <a:cs typeface="Dubai Medium" panose="020B0603030403030204" pitchFamily="34" charset="-78"/>
              </a:rPr>
              <a:t>, 28-35.</a:t>
            </a:r>
            <a:endParaRPr lang="en-US" sz="1600" dirty="0">
              <a:latin typeface="Dubai Medium" panose="020B0603030403030204" pitchFamily="34" charset="-78"/>
              <a:cs typeface="Dubai Medium" panose="020B0603030403030204" pitchFamily="34" charset="-78"/>
            </a:endParaRP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399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fontScale="92500" lnSpcReduction="20000"/>
          </a:bodyPr>
          <a:lstStyle/>
          <a:p>
            <a:pPr marL="0" indent="0">
              <a:buNone/>
            </a:pPr>
            <a:r>
              <a:rPr lang="en-US" dirty="0"/>
              <a:t>Introduction</a:t>
            </a:r>
          </a:p>
          <a:p>
            <a:pPr marL="0" indent="0">
              <a:buNone/>
            </a:pPr>
            <a:r>
              <a:rPr lang="en-US" dirty="0"/>
              <a:t>Literature Survey</a:t>
            </a:r>
          </a:p>
          <a:p>
            <a:pPr marL="0" indent="0">
              <a:buNone/>
            </a:pPr>
            <a:r>
              <a:rPr lang="en-US" dirty="0"/>
              <a:t>Problem Statement</a:t>
            </a:r>
          </a:p>
          <a:p>
            <a:pPr marL="0" indent="0">
              <a:buNone/>
            </a:pPr>
            <a:r>
              <a:rPr lang="en-US" dirty="0"/>
              <a:t>Objectives</a:t>
            </a:r>
          </a:p>
          <a:p>
            <a:pPr marL="0" indent="0">
              <a:buNone/>
            </a:pPr>
            <a:r>
              <a:rPr lang="en-US" dirty="0"/>
              <a:t>Experiments Carried</a:t>
            </a:r>
          </a:p>
          <a:p>
            <a:pPr marL="0" indent="0">
              <a:buNone/>
            </a:pPr>
            <a:r>
              <a:rPr lang="en-US" dirty="0"/>
              <a:t>Proposed Methodology</a:t>
            </a:r>
          </a:p>
          <a:p>
            <a:pPr marL="0" indent="0">
              <a:buNone/>
            </a:pPr>
            <a:r>
              <a:rPr lang="en-US" dirty="0"/>
              <a:t>Results</a:t>
            </a:r>
          </a:p>
          <a:p>
            <a:pPr marL="0" indent="0">
              <a:buNone/>
            </a:pPr>
            <a:r>
              <a:rPr lang="en-US" dirty="0"/>
              <a:t>Conclusion</a:t>
            </a:r>
          </a:p>
          <a:p>
            <a:pPr marL="0" indent="0">
              <a:buNone/>
            </a:pPr>
            <a:r>
              <a:rPr lang="en-US" dirty="0"/>
              <a:t>References </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fontScale="85000" lnSpcReduction="20000"/>
          </a:bodyPr>
          <a:lstStyle/>
          <a:p>
            <a:r>
              <a:rPr lang="en-US" dirty="0"/>
              <a:t>In this work, a Siamese GAN paired with a sequential layer in the generator will be used. The Siamese network significantly reduces the labeling cost and increases the scalability of the method to get higher resolution images. After that, these images will be used to train the object detection model as well as make a dataset for future tumor detection models. </a:t>
            </a:r>
          </a:p>
          <a:p>
            <a:endParaRPr lang="en-US" dirty="0"/>
          </a:p>
          <a:p>
            <a:r>
              <a:rPr lang="en-US" dirty="0"/>
              <a:t>Further, the output images are analyzed by passing them through an object detection model trained to find tumors. It is then checked against traditional enhancements as a form of comparison</a:t>
            </a:r>
          </a:p>
          <a:p>
            <a:endParaRPr lang="en-US" dirty="0"/>
          </a:p>
          <a:p>
            <a:endParaRPr lang="en-US" dirty="0"/>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Literature Survey</a:t>
            </a:r>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15B974E-7C45-B055-E2F0-8DC234637F1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1AFBAB01-B4D8-7E1B-84C3-410132AE4EE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5D620820-AACA-CE49-68DA-20FECE0A1C2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graphicFrame>
        <p:nvGraphicFramePr>
          <p:cNvPr id="10" name="Table 10">
            <a:extLst>
              <a:ext uri="{FF2B5EF4-FFF2-40B4-BE49-F238E27FC236}">
                <a16:creationId xmlns:a16="http://schemas.microsoft.com/office/drawing/2014/main" id="{E897AEDF-177A-067F-15BF-6BDDB05A8733}"/>
              </a:ext>
            </a:extLst>
          </p:cNvPr>
          <p:cNvGraphicFramePr>
            <a:graphicFrameLocks noGrp="1"/>
          </p:cNvGraphicFramePr>
          <p:nvPr>
            <p:extLst>
              <p:ext uri="{D42A27DB-BD31-4B8C-83A1-F6EECF244321}">
                <p14:modId xmlns:p14="http://schemas.microsoft.com/office/powerpoint/2010/main" val="4059258059"/>
              </p:ext>
            </p:extLst>
          </p:nvPr>
        </p:nvGraphicFramePr>
        <p:xfrm>
          <a:off x="2032000" y="784402"/>
          <a:ext cx="8128000" cy="496824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1232594637"/>
                    </a:ext>
                  </a:extLst>
                </a:gridCol>
                <a:gridCol w="2032000">
                  <a:extLst>
                    <a:ext uri="{9D8B030D-6E8A-4147-A177-3AD203B41FA5}">
                      <a16:colId xmlns:a16="http://schemas.microsoft.com/office/drawing/2014/main" val="17701981"/>
                    </a:ext>
                  </a:extLst>
                </a:gridCol>
                <a:gridCol w="2032000">
                  <a:extLst>
                    <a:ext uri="{9D8B030D-6E8A-4147-A177-3AD203B41FA5}">
                      <a16:colId xmlns:a16="http://schemas.microsoft.com/office/drawing/2014/main" val="1975667766"/>
                    </a:ext>
                  </a:extLst>
                </a:gridCol>
                <a:gridCol w="2032000">
                  <a:extLst>
                    <a:ext uri="{9D8B030D-6E8A-4147-A177-3AD203B41FA5}">
                      <a16:colId xmlns:a16="http://schemas.microsoft.com/office/drawing/2014/main" val="3627498624"/>
                    </a:ext>
                  </a:extLst>
                </a:gridCol>
              </a:tblGrid>
              <a:tr h="370840">
                <a:tc>
                  <a:txBody>
                    <a:bodyPr/>
                    <a:lstStyle/>
                    <a:p>
                      <a:pPr algn="ctr"/>
                      <a:r>
                        <a:rPr lang="en-US" sz="2000" b="1" dirty="0"/>
                        <a:t>Title </a:t>
                      </a:r>
                      <a:endParaRPr lang="en-IN" sz="2000" b="1" dirty="0"/>
                    </a:p>
                  </a:txBody>
                  <a:tcPr/>
                </a:tc>
                <a:tc>
                  <a:txBody>
                    <a:bodyPr/>
                    <a:lstStyle/>
                    <a:p>
                      <a:pPr algn="ctr"/>
                      <a:r>
                        <a:rPr lang="en-US" sz="2000" b="1" dirty="0"/>
                        <a:t>Technique</a:t>
                      </a:r>
                      <a:endParaRPr lang="en-IN" sz="2000" b="1" dirty="0"/>
                    </a:p>
                  </a:txBody>
                  <a:tcPr/>
                </a:tc>
                <a:tc>
                  <a:txBody>
                    <a:bodyPr/>
                    <a:lstStyle/>
                    <a:p>
                      <a:pPr algn="ctr"/>
                      <a:r>
                        <a:rPr lang="en-US" sz="2000" b="1" dirty="0"/>
                        <a:t>Drawback</a:t>
                      </a:r>
                      <a:endParaRPr lang="en-IN" sz="2000" b="1" dirty="0"/>
                    </a:p>
                  </a:txBody>
                  <a:tcPr/>
                </a:tc>
                <a:tc>
                  <a:txBody>
                    <a:bodyPr/>
                    <a:lstStyle/>
                    <a:p>
                      <a:pPr algn="ctr"/>
                      <a:r>
                        <a:rPr lang="en-US" sz="2000" b="1" dirty="0"/>
                        <a:t>Remarks</a:t>
                      </a:r>
                      <a:endParaRPr lang="en-IN" sz="2000" b="1" dirty="0"/>
                    </a:p>
                  </a:txBody>
                  <a:tcPr/>
                </a:tc>
                <a:extLst>
                  <a:ext uri="{0D108BD9-81ED-4DB2-BD59-A6C34878D82A}">
                    <a16:rowId xmlns:a16="http://schemas.microsoft.com/office/drawing/2014/main" val="1909928443"/>
                  </a:ext>
                </a:extLst>
              </a:tr>
              <a:tr h="370840">
                <a:tc>
                  <a:txBody>
                    <a:bodyPr/>
                    <a:lstStyle/>
                    <a:p>
                      <a:pPr algn="just"/>
                      <a:r>
                        <a:rPr lang="en-US" dirty="0"/>
                        <a:t>Learning More with Less: GAN based Medical Image Augmentation Han et al. (2019b) (2019</a:t>
                      </a:r>
                      <a:endParaRPr lang="en-IN" dirty="0"/>
                    </a:p>
                  </a:txBody>
                  <a:tcPr/>
                </a:tc>
                <a:tc>
                  <a:txBody>
                    <a:bodyPr/>
                    <a:lstStyle/>
                    <a:p>
                      <a:pPr algn="just"/>
                      <a:r>
                        <a:rPr lang="en-US" dirty="0"/>
                        <a:t>Used traditional GAN architecture to increase resolution</a:t>
                      </a:r>
                      <a:endParaRPr lang="en-IN" dirty="0"/>
                    </a:p>
                  </a:txBody>
                  <a:tcPr/>
                </a:tc>
                <a:tc>
                  <a:txBody>
                    <a:bodyPr/>
                    <a:lstStyle/>
                    <a:p>
                      <a:pPr algn="just"/>
                      <a:r>
                        <a:rPr lang="en-US" dirty="0"/>
                        <a:t>Low output accuracy, higher number of untrue tumor detection</a:t>
                      </a:r>
                      <a:endParaRPr lang="en-IN" dirty="0"/>
                    </a:p>
                  </a:txBody>
                  <a:tcPr/>
                </a:tc>
                <a:tc>
                  <a:txBody>
                    <a:bodyPr/>
                    <a:lstStyle/>
                    <a:p>
                      <a:pPr algn="just"/>
                      <a:r>
                        <a:rPr lang="en-US" dirty="0"/>
                        <a:t>Binary pairwise label information (Siamese) can be used to increase accuracy.</a:t>
                      </a:r>
                      <a:endParaRPr lang="en-IN" dirty="0"/>
                    </a:p>
                  </a:txBody>
                  <a:tcPr/>
                </a:tc>
                <a:extLst>
                  <a:ext uri="{0D108BD9-81ED-4DB2-BD59-A6C34878D82A}">
                    <a16:rowId xmlns:a16="http://schemas.microsoft.com/office/drawing/2014/main" val="886420494"/>
                  </a:ext>
                </a:extLst>
              </a:tr>
              <a:tr h="370840">
                <a:tc>
                  <a:txBody>
                    <a:bodyPr/>
                    <a:lstStyle/>
                    <a:p>
                      <a:pPr algn="just"/>
                      <a:r>
                        <a:rPr lang="en-IN" dirty="0" err="1"/>
                        <a:t>iGAN</a:t>
                      </a:r>
                      <a:r>
                        <a:rPr lang="en-IN" dirty="0"/>
                        <a:t>: Siamese Generative Adversarial Network for Identity Preserving Face Hallucination Hsu et al. (2019) (2019) </a:t>
                      </a:r>
                    </a:p>
                  </a:txBody>
                  <a:tcPr/>
                </a:tc>
                <a:tc>
                  <a:txBody>
                    <a:bodyPr/>
                    <a:lstStyle/>
                    <a:p>
                      <a:pPr algn="just"/>
                      <a:r>
                        <a:rPr lang="en-US" dirty="0"/>
                        <a:t>Siamese GAN for increasing resolution of images of human faces</a:t>
                      </a:r>
                      <a:endParaRPr lang="en-IN" dirty="0"/>
                    </a:p>
                  </a:txBody>
                  <a:tcPr/>
                </a:tc>
                <a:tc>
                  <a:txBody>
                    <a:bodyPr/>
                    <a:lstStyle/>
                    <a:p>
                      <a:pPr algn="just"/>
                      <a:r>
                        <a:rPr lang="en-US" dirty="0"/>
                        <a:t>Initial epochs output only random data as GAN outputs noise </a:t>
                      </a:r>
                      <a:endParaRPr lang="en-IN" dirty="0"/>
                    </a:p>
                  </a:txBody>
                  <a:tcPr/>
                </a:tc>
                <a:tc>
                  <a:txBody>
                    <a:bodyPr/>
                    <a:lstStyle/>
                    <a:p>
                      <a:pPr algn="just"/>
                      <a:r>
                        <a:rPr lang="en-US" dirty="0"/>
                        <a:t>Need to optimize speed of training and hence increase accuracy after same training time</a:t>
                      </a:r>
                      <a:endParaRPr lang="en-IN" dirty="0"/>
                    </a:p>
                  </a:txBody>
                  <a:tcPr/>
                </a:tc>
                <a:extLst>
                  <a:ext uri="{0D108BD9-81ED-4DB2-BD59-A6C34878D82A}">
                    <a16:rowId xmlns:a16="http://schemas.microsoft.com/office/drawing/2014/main" val="1654753366"/>
                  </a:ext>
                </a:extLst>
              </a:tr>
            </a:tbl>
          </a:graphicData>
        </a:graphic>
      </p:graphicFrame>
    </p:spTree>
    <p:extLst>
      <p:ext uri="{BB962C8B-B14F-4D97-AF65-F5344CB8AC3E}">
        <p14:creationId xmlns:p14="http://schemas.microsoft.com/office/powerpoint/2010/main" val="305671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15B974E-7C45-B055-E2F0-8DC234637F1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1AFBAB01-B4D8-7E1B-84C3-410132AE4EE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5D620820-AACA-CE49-68DA-20FECE0A1C2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graphicFrame>
        <p:nvGraphicFramePr>
          <p:cNvPr id="10" name="Table 10">
            <a:extLst>
              <a:ext uri="{FF2B5EF4-FFF2-40B4-BE49-F238E27FC236}">
                <a16:creationId xmlns:a16="http://schemas.microsoft.com/office/drawing/2014/main" id="{E897AEDF-177A-067F-15BF-6BDDB05A8733}"/>
              </a:ext>
            </a:extLst>
          </p:cNvPr>
          <p:cNvGraphicFramePr>
            <a:graphicFrameLocks noGrp="1"/>
          </p:cNvGraphicFramePr>
          <p:nvPr>
            <p:extLst>
              <p:ext uri="{D42A27DB-BD31-4B8C-83A1-F6EECF244321}">
                <p14:modId xmlns:p14="http://schemas.microsoft.com/office/powerpoint/2010/main" val="2026639242"/>
              </p:ext>
            </p:extLst>
          </p:nvPr>
        </p:nvGraphicFramePr>
        <p:xfrm>
          <a:off x="2032000" y="1286109"/>
          <a:ext cx="8128000" cy="359664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1232594637"/>
                    </a:ext>
                  </a:extLst>
                </a:gridCol>
                <a:gridCol w="2032000">
                  <a:extLst>
                    <a:ext uri="{9D8B030D-6E8A-4147-A177-3AD203B41FA5}">
                      <a16:colId xmlns:a16="http://schemas.microsoft.com/office/drawing/2014/main" val="17701981"/>
                    </a:ext>
                  </a:extLst>
                </a:gridCol>
                <a:gridCol w="2032000">
                  <a:extLst>
                    <a:ext uri="{9D8B030D-6E8A-4147-A177-3AD203B41FA5}">
                      <a16:colId xmlns:a16="http://schemas.microsoft.com/office/drawing/2014/main" val="1975667766"/>
                    </a:ext>
                  </a:extLst>
                </a:gridCol>
                <a:gridCol w="2032000">
                  <a:extLst>
                    <a:ext uri="{9D8B030D-6E8A-4147-A177-3AD203B41FA5}">
                      <a16:colId xmlns:a16="http://schemas.microsoft.com/office/drawing/2014/main" val="3627498624"/>
                    </a:ext>
                  </a:extLst>
                </a:gridCol>
              </a:tblGrid>
              <a:tr h="370840">
                <a:tc>
                  <a:txBody>
                    <a:bodyPr/>
                    <a:lstStyle/>
                    <a:p>
                      <a:pPr algn="ctr"/>
                      <a:r>
                        <a:rPr lang="en-US" sz="2000" b="1" dirty="0"/>
                        <a:t>Title </a:t>
                      </a:r>
                      <a:endParaRPr lang="en-IN" sz="2000" b="1" dirty="0"/>
                    </a:p>
                  </a:txBody>
                  <a:tcPr/>
                </a:tc>
                <a:tc>
                  <a:txBody>
                    <a:bodyPr/>
                    <a:lstStyle/>
                    <a:p>
                      <a:pPr algn="ctr"/>
                      <a:r>
                        <a:rPr lang="en-US" sz="2000" b="1" dirty="0"/>
                        <a:t>Technique</a:t>
                      </a:r>
                      <a:endParaRPr lang="en-IN" sz="2000" b="1" dirty="0"/>
                    </a:p>
                  </a:txBody>
                  <a:tcPr/>
                </a:tc>
                <a:tc>
                  <a:txBody>
                    <a:bodyPr/>
                    <a:lstStyle/>
                    <a:p>
                      <a:pPr algn="ctr"/>
                      <a:r>
                        <a:rPr lang="en-US" sz="2000" b="1" dirty="0"/>
                        <a:t>Drawback</a:t>
                      </a:r>
                      <a:endParaRPr lang="en-IN" sz="2000" b="1" dirty="0"/>
                    </a:p>
                  </a:txBody>
                  <a:tcPr/>
                </a:tc>
                <a:tc>
                  <a:txBody>
                    <a:bodyPr/>
                    <a:lstStyle/>
                    <a:p>
                      <a:pPr algn="ctr"/>
                      <a:r>
                        <a:rPr lang="en-US" sz="2000" b="1" dirty="0"/>
                        <a:t>Remarks</a:t>
                      </a:r>
                      <a:endParaRPr lang="en-IN" sz="2000" b="1" dirty="0"/>
                    </a:p>
                  </a:txBody>
                  <a:tcPr/>
                </a:tc>
                <a:extLst>
                  <a:ext uri="{0D108BD9-81ED-4DB2-BD59-A6C34878D82A}">
                    <a16:rowId xmlns:a16="http://schemas.microsoft.com/office/drawing/2014/main" val="1909928443"/>
                  </a:ext>
                </a:extLst>
              </a:tr>
              <a:tr h="370840">
                <a:tc>
                  <a:txBody>
                    <a:bodyPr/>
                    <a:lstStyle/>
                    <a:p>
                      <a:pPr algn="just"/>
                      <a:r>
                        <a:rPr lang="en-US" dirty="0"/>
                        <a:t>Super-Resolution using GANs for Medical Imaging Gupta et al. (2020b) (2020)</a:t>
                      </a:r>
                      <a:endParaRPr lang="en-IN" dirty="0"/>
                    </a:p>
                  </a:txBody>
                  <a:tcPr/>
                </a:tc>
                <a:tc>
                  <a:txBody>
                    <a:bodyPr/>
                    <a:lstStyle/>
                    <a:p>
                      <a:pPr algn="just"/>
                      <a:r>
                        <a:rPr lang="en-US" dirty="0"/>
                        <a:t>GAN-CPCE and GAN-CIRCLE architecture to detect with tumors</a:t>
                      </a:r>
                      <a:endParaRPr lang="en-IN" dirty="0"/>
                    </a:p>
                  </a:txBody>
                  <a:tcPr/>
                </a:tc>
                <a:tc>
                  <a:txBody>
                    <a:bodyPr/>
                    <a:lstStyle/>
                    <a:p>
                      <a:pPr algn="just"/>
                      <a:r>
                        <a:rPr lang="en-US" dirty="0"/>
                        <a:t>Low accuracy and true label loss</a:t>
                      </a:r>
                      <a:endParaRPr lang="en-IN" dirty="0"/>
                    </a:p>
                  </a:txBody>
                  <a:tcPr/>
                </a:tc>
                <a:tc>
                  <a:txBody>
                    <a:bodyPr/>
                    <a:lstStyle/>
                    <a:p>
                      <a:pPr algn="just"/>
                      <a:r>
                        <a:rPr lang="en-US" dirty="0"/>
                        <a:t>CPCE and CIRCLE can be imbibed into other architectures with better accuracy</a:t>
                      </a:r>
                      <a:endParaRPr lang="en-IN" dirty="0"/>
                    </a:p>
                  </a:txBody>
                  <a:tcPr/>
                </a:tc>
                <a:extLst>
                  <a:ext uri="{0D108BD9-81ED-4DB2-BD59-A6C34878D82A}">
                    <a16:rowId xmlns:a16="http://schemas.microsoft.com/office/drawing/2014/main" val="886420494"/>
                  </a:ext>
                </a:extLst>
              </a:tr>
              <a:tr h="370840">
                <a:tc>
                  <a:txBody>
                    <a:bodyPr/>
                    <a:lstStyle/>
                    <a:p>
                      <a:pPr algn="just"/>
                      <a:r>
                        <a:rPr lang="en-IN" dirty="0"/>
                        <a:t>Medical Image Synthetic Data Augmentation Using GAN Zhang et al. (2020) (2020) </a:t>
                      </a:r>
                    </a:p>
                  </a:txBody>
                  <a:tcPr/>
                </a:tc>
                <a:tc>
                  <a:txBody>
                    <a:bodyPr/>
                    <a:lstStyle/>
                    <a:p>
                      <a:pPr algn="just"/>
                      <a:r>
                        <a:rPr lang="en-US" dirty="0"/>
                        <a:t>PG-ACGAN; a PGGAN and ACGA</a:t>
                      </a:r>
                      <a:endParaRPr lang="en-IN" dirty="0"/>
                    </a:p>
                  </a:txBody>
                  <a:tcPr/>
                </a:tc>
                <a:tc>
                  <a:txBody>
                    <a:bodyPr/>
                    <a:lstStyle/>
                    <a:p>
                      <a:pPr algn="just"/>
                      <a:r>
                        <a:rPr lang="en-IN" dirty="0"/>
                        <a:t>Lack of modal data</a:t>
                      </a:r>
                    </a:p>
                  </a:txBody>
                  <a:tcPr/>
                </a:tc>
                <a:tc>
                  <a:txBody>
                    <a:bodyPr/>
                    <a:lstStyle/>
                    <a:p>
                      <a:pPr algn="just"/>
                      <a:r>
                        <a:rPr lang="en-IN" dirty="0"/>
                        <a:t>PG-ACGAN gives high accuracy </a:t>
                      </a:r>
                    </a:p>
                  </a:txBody>
                  <a:tcPr/>
                </a:tc>
                <a:extLst>
                  <a:ext uri="{0D108BD9-81ED-4DB2-BD59-A6C34878D82A}">
                    <a16:rowId xmlns:a16="http://schemas.microsoft.com/office/drawing/2014/main" val="1654753366"/>
                  </a:ext>
                </a:extLst>
              </a:tr>
            </a:tbl>
          </a:graphicData>
        </a:graphic>
      </p:graphicFrame>
    </p:spTree>
    <p:extLst>
      <p:ext uri="{BB962C8B-B14F-4D97-AF65-F5344CB8AC3E}">
        <p14:creationId xmlns:p14="http://schemas.microsoft.com/office/powerpoint/2010/main" val="377208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648F3-59A1-1ED6-5368-A6DBD15C257E}"/>
              </a:ext>
            </a:extLst>
          </p:cNvPr>
          <p:cNvSpPr>
            <a:spLocks noGrp="1"/>
          </p:cNvSpPr>
          <p:nvPr>
            <p:ph type="title"/>
          </p:nvPr>
        </p:nvSpPr>
        <p:spPr/>
        <p:txBody>
          <a:bodyPr/>
          <a:lstStyle/>
          <a:p>
            <a:r>
              <a:rPr lang="en-US" dirty="0"/>
              <a:t>Problem Statement</a:t>
            </a:r>
            <a:endParaRPr lang="en-IN" dirty="0"/>
          </a:p>
        </p:txBody>
      </p:sp>
      <p:sp>
        <p:nvSpPr>
          <p:cNvPr id="6" name="Content Placeholder 5">
            <a:extLst>
              <a:ext uri="{FF2B5EF4-FFF2-40B4-BE49-F238E27FC236}">
                <a16:creationId xmlns:a16="http://schemas.microsoft.com/office/drawing/2014/main" id="{A1CE95A3-E965-7444-5BAA-7EBEA1F7A3B6}"/>
              </a:ext>
            </a:extLst>
          </p:cNvPr>
          <p:cNvSpPr>
            <a:spLocks noGrp="1"/>
          </p:cNvSpPr>
          <p:nvPr>
            <p:ph idx="1"/>
          </p:nvPr>
        </p:nvSpPr>
        <p:spPr>
          <a:xfrm>
            <a:off x="5563099" y="1161922"/>
            <a:ext cx="5637803" cy="5194428"/>
          </a:xfrm>
        </p:spPr>
        <p:txBody>
          <a:bodyPr>
            <a:normAutofit/>
          </a:bodyPr>
          <a:lstStyle/>
          <a:p>
            <a:r>
              <a:rPr lang="en-US" sz="2000" dirty="0">
                <a:latin typeface="Segoe UI Variable Small" pitchFamily="2" charset="0"/>
                <a:cs typeface="Dubai Medium" panose="020B0603030403030204" pitchFamily="34" charset="-78"/>
              </a:rPr>
              <a:t>The literature study shows that the gap that has to be bridged is increasing resolution while retaining high true accuracy. True accuracy, as opposed to relative accuracy for model creation, can be defined as the actual presence of tumors. Two main approaches are utilized to do this; first, the data collection is translated into a usable form using binary paired labels. This enables us to employ a Siamese network generator rather than a conventional generator. The rationale for this is to instantly verify inaccuracy in created pixels using a comparator image (the second image passed through).</a:t>
            </a:r>
            <a:endParaRPr lang="en-IN" sz="2000" dirty="0">
              <a:latin typeface="Segoe UI Variable Small" pitchFamily="2" charset="0"/>
              <a:cs typeface="Dubai Medium" panose="020B0603030403030204" pitchFamily="34" charset="-78"/>
            </a:endParaRPr>
          </a:p>
        </p:txBody>
      </p:sp>
      <p:sp>
        <p:nvSpPr>
          <p:cNvPr id="2" name="Date Placeholder 1">
            <a:extLst>
              <a:ext uri="{FF2B5EF4-FFF2-40B4-BE49-F238E27FC236}">
                <a16:creationId xmlns:a16="http://schemas.microsoft.com/office/drawing/2014/main" id="{996A16EE-2250-CBFE-BF07-44C336FE564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A738FF04-C55E-8E81-7D9D-58FFC4CCB62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D2070C45-35C9-BF84-5833-EB768670DCC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344516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9BF824-F300-A190-789D-8764DD1825C8}"/>
              </a:ext>
            </a:extLst>
          </p:cNvPr>
          <p:cNvSpPr>
            <a:spLocks noGrp="1"/>
          </p:cNvSpPr>
          <p:nvPr>
            <p:ph type="title"/>
          </p:nvPr>
        </p:nvSpPr>
        <p:spPr/>
        <p:txBody>
          <a:bodyPr/>
          <a:lstStyle/>
          <a:p>
            <a:r>
              <a:rPr lang="en-US" dirty="0"/>
              <a:t>Objectives</a:t>
            </a:r>
            <a:endParaRPr lang="en-IN" dirty="0"/>
          </a:p>
        </p:txBody>
      </p:sp>
      <p:sp>
        <p:nvSpPr>
          <p:cNvPr id="6" name="Content Placeholder 5">
            <a:extLst>
              <a:ext uri="{FF2B5EF4-FFF2-40B4-BE49-F238E27FC236}">
                <a16:creationId xmlns:a16="http://schemas.microsoft.com/office/drawing/2014/main" id="{43B8D115-5663-2043-0736-F8A28B58E0DB}"/>
              </a:ext>
            </a:extLst>
          </p:cNvPr>
          <p:cNvSpPr>
            <a:spLocks noGrp="1"/>
          </p:cNvSpPr>
          <p:nvPr>
            <p:ph idx="1"/>
          </p:nvPr>
        </p:nvSpPr>
        <p:spPr/>
        <p:txBody>
          <a:bodyPr>
            <a:normAutofit/>
          </a:bodyPr>
          <a:lstStyle/>
          <a:p>
            <a:r>
              <a:rPr lang="en-US" sz="2000" dirty="0">
                <a:latin typeface="Segoe UI Variable Small" pitchFamily="2" charset="0"/>
              </a:rPr>
              <a:t>In this work, a Siamese GAN paired with a sequential layer in the generator is used. The Siamese network significantly reduces the labeling cost and increases the scalability of the method to get higher resolution images.</a:t>
            </a:r>
          </a:p>
          <a:p>
            <a:endParaRPr lang="en-US" sz="2000" dirty="0">
              <a:latin typeface="Segoe UI Variable Small" pitchFamily="2" charset="0"/>
            </a:endParaRPr>
          </a:p>
          <a:p>
            <a:r>
              <a:rPr lang="en-US" sz="2000" dirty="0">
                <a:latin typeface="Segoe UI Variable Small" pitchFamily="2" charset="0"/>
              </a:rPr>
              <a:t>We aim to use the proposed new architecture to increase resolution with greater accuracy. After that, these images will be used to train the object detection model as well as make a dataset for future tumor detection models.</a:t>
            </a:r>
            <a:endParaRPr lang="en-IN" sz="2000" dirty="0">
              <a:latin typeface="Segoe UI Variable Small" pitchFamily="2" charset="0"/>
            </a:endParaRPr>
          </a:p>
        </p:txBody>
      </p:sp>
      <p:sp>
        <p:nvSpPr>
          <p:cNvPr id="2" name="Date Placeholder 1">
            <a:extLst>
              <a:ext uri="{FF2B5EF4-FFF2-40B4-BE49-F238E27FC236}">
                <a16:creationId xmlns:a16="http://schemas.microsoft.com/office/drawing/2014/main" id="{91E9AEF4-0E84-CC9D-1067-40AA4EE1BDE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C245D0A-D355-4D16-1FDD-98A23AC69B8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74BE5775-A01B-3560-ABAF-31B03CBF822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165462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AA186E-3250-CF8D-05CC-B9286BA42499}"/>
              </a:ext>
            </a:extLst>
          </p:cNvPr>
          <p:cNvSpPr>
            <a:spLocks noGrp="1"/>
          </p:cNvSpPr>
          <p:nvPr>
            <p:ph type="title"/>
          </p:nvPr>
        </p:nvSpPr>
        <p:spPr/>
        <p:txBody>
          <a:bodyPr/>
          <a:lstStyle/>
          <a:p>
            <a:r>
              <a:rPr lang="en-US" dirty="0"/>
              <a:t>Experiments </a:t>
            </a:r>
            <a:br>
              <a:rPr lang="en-US" dirty="0"/>
            </a:br>
            <a:r>
              <a:rPr lang="en-US" dirty="0"/>
              <a:t>Carried</a:t>
            </a:r>
            <a:endParaRPr lang="en-IN" dirty="0"/>
          </a:p>
        </p:txBody>
      </p:sp>
      <p:sp>
        <p:nvSpPr>
          <p:cNvPr id="4" name="Date Placeholder 3">
            <a:extLst>
              <a:ext uri="{FF2B5EF4-FFF2-40B4-BE49-F238E27FC236}">
                <a16:creationId xmlns:a16="http://schemas.microsoft.com/office/drawing/2014/main" id="{91820FD1-F3F1-F567-FECD-8796653AB12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E89A951-66A4-90DB-FB92-DDEC2A63ECF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46ED4F63-B584-DCD8-4E2E-2BE132CCE30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43BE1CC0-4B25-1CED-DE41-F3C1CB736395}"/>
              </a:ext>
            </a:extLst>
          </p:cNvPr>
          <p:cNvSpPr>
            <a:spLocks noGrp="1"/>
          </p:cNvSpPr>
          <p:nvPr>
            <p:ph idx="1"/>
          </p:nvPr>
        </p:nvSpPr>
        <p:spPr>
          <a:xfrm>
            <a:off x="6647688" y="1466681"/>
            <a:ext cx="4709160" cy="3924637"/>
          </a:xfrm>
        </p:spPr>
        <p:txBody>
          <a:bodyPr>
            <a:normAutofit fontScale="92500" lnSpcReduction="10000"/>
          </a:bodyPr>
          <a:lstStyle/>
          <a:p>
            <a:pPr marL="342900" indent="-342900">
              <a:buFont typeface="Arial" panose="020B0604020202020204" pitchFamily="34" charset="0"/>
              <a:buChar char="•"/>
            </a:pPr>
            <a:r>
              <a:rPr lang="en-US" dirty="0">
                <a:latin typeface="Segoe UI Variable Small" pitchFamily="2" charset="0"/>
              </a:rPr>
              <a:t>Firstly, we have pre-processed the image dataset that we have received from the Kaggle.</a:t>
            </a:r>
          </a:p>
          <a:p>
            <a:pPr marL="342900" indent="-342900">
              <a:buFont typeface="Arial" panose="020B0604020202020204" pitchFamily="34" charset="0"/>
              <a:buChar char="•"/>
            </a:pPr>
            <a:r>
              <a:rPr lang="en-US" dirty="0">
                <a:latin typeface="Segoe UI Variable Small" pitchFamily="2" charset="0"/>
              </a:rPr>
              <a:t>Secondly, we have transformed these low resolution images to Super Resolution Images with the help of our proposed architecture.</a:t>
            </a:r>
          </a:p>
          <a:p>
            <a:pPr marL="342900" indent="-342900">
              <a:buFont typeface="Arial" panose="020B0604020202020204" pitchFamily="34" charset="0"/>
              <a:buChar char="•"/>
            </a:pPr>
            <a:r>
              <a:rPr lang="en-US" dirty="0">
                <a:latin typeface="Segoe UI Variable Small" pitchFamily="2" charset="0"/>
              </a:rPr>
              <a:t>Thirdly, we have used this super resolution dataset, low resolution dataset and the normal dataset to predict the </a:t>
            </a:r>
            <a:r>
              <a:rPr lang="en-US" dirty="0" err="1">
                <a:latin typeface="Segoe UI Variable Small" pitchFamily="2" charset="0"/>
              </a:rPr>
              <a:t>tumour</a:t>
            </a:r>
            <a:r>
              <a:rPr lang="en-US" dirty="0">
                <a:latin typeface="Segoe UI Variable Small" pitchFamily="2" charset="0"/>
              </a:rPr>
              <a:t> and analyzed the results</a:t>
            </a:r>
            <a:r>
              <a:rPr lang="en-US" dirty="0"/>
              <a:t>. </a:t>
            </a:r>
            <a:endParaRPr lang="en-IN" dirty="0"/>
          </a:p>
        </p:txBody>
      </p:sp>
    </p:spTree>
    <p:extLst>
      <p:ext uri="{BB962C8B-B14F-4D97-AF65-F5344CB8AC3E}">
        <p14:creationId xmlns:p14="http://schemas.microsoft.com/office/powerpoint/2010/main" val="174745837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120</TotalTime>
  <Words>1116</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LT Pro</vt:lpstr>
      <vt:lpstr>Calibri</vt:lpstr>
      <vt:lpstr>Dubai Medium</vt:lpstr>
      <vt:lpstr>Segoe UI Variable Small</vt:lpstr>
      <vt:lpstr>Times New Roman</vt:lpstr>
      <vt:lpstr>Tw Cen MT</vt:lpstr>
      <vt:lpstr>ShapesVTI</vt:lpstr>
      <vt:lpstr>Medical Image Enhancer Using GAN’s</vt:lpstr>
      <vt:lpstr>Agenda</vt:lpstr>
      <vt:lpstr>Introduction</vt:lpstr>
      <vt:lpstr>Literature Survey</vt:lpstr>
      <vt:lpstr>PowerPoint Presentation</vt:lpstr>
      <vt:lpstr>PowerPoint Presentation</vt:lpstr>
      <vt:lpstr>Problem Statement</vt:lpstr>
      <vt:lpstr>Objectives</vt:lpstr>
      <vt:lpstr>Experiments  Carried</vt:lpstr>
      <vt:lpstr>Proposed Methodology</vt:lpstr>
      <vt:lpstr>PowerPoint Presentation</vt:lpstr>
      <vt:lpstr>Low Level Design</vt:lpstr>
      <vt:lpstr>PowerPoint Presentation</vt:lpstr>
      <vt:lpstr>Results</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Enhancer Using GAN’s</dc:title>
  <dc:creator>Arayan Kataria</dc:creator>
  <cp:lastModifiedBy>JEHAN SHARUKH BHATHENA</cp:lastModifiedBy>
  <cp:revision>7</cp:revision>
  <dcterms:created xsi:type="dcterms:W3CDTF">2023-01-31T21:12:47Z</dcterms:created>
  <dcterms:modified xsi:type="dcterms:W3CDTF">2023-09-18T13:32:32Z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